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3"/>
  </p:notesMasterIdLst>
  <p:sldIdLst>
    <p:sldId id="256" r:id="rId2"/>
    <p:sldId id="335" r:id="rId3"/>
    <p:sldId id="336" r:id="rId4"/>
    <p:sldId id="337" r:id="rId5"/>
    <p:sldId id="348" r:id="rId6"/>
    <p:sldId id="331" r:id="rId7"/>
    <p:sldId id="259" r:id="rId8"/>
    <p:sldId id="354" r:id="rId9"/>
    <p:sldId id="260" r:id="rId10"/>
    <p:sldId id="261" r:id="rId11"/>
    <p:sldId id="262" r:id="rId12"/>
    <p:sldId id="263" r:id="rId13"/>
    <p:sldId id="264" r:id="rId14"/>
    <p:sldId id="265" r:id="rId15"/>
    <p:sldId id="266" r:id="rId16"/>
    <p:sldId id="334" r:id="rId17"/>
    <p:sldId id="332" r:id="rId18"/>
    <p:sldId id="267" r:id="rId19"/>
    <p:sldId id="268" r:id="rId20"/>
    <p:sldId id="269" r:id="rId21"/>
    <p:sldId id="338" r:id="rId22"/>
    <p:sldId id="271" r:id="rId23"/>
    <p:sldId id="272" r:id="rId24"/>
    <p:sldId id="273" r:id="rId25"/>
    <p:sldId id="274" r:id="rId26"/>
    <p:sldId id="275" r:id="rId27"/>
    <p:sldId id="276" r:id="rId28"/>
    <p:sldId id="279" r:id="rId29"/>
    <p:sldId id="280" r:id="rId30"/>
    <p:sldId id="281" r:id="rId31"/>
    <p:sldId id="282" r:id="rId32"/>
    <p:sldId id="283" r:id="rId33"/>
    <p:sldId id="333" r:id="rId34"/>
    <p:sldId id="339" r:id="rId35"/>
    <p:sldId id="277" r:id="rId36"/>
    <p:sldId id="278" r:id="rId37"/>
    <p:sldId id="343" r:id="rId38"/>
    <p:sldId id="342" r:id="rId39"/>
    <p:sldId id="344" r:id="rId40"/>
    <p:sldId id="345" r:id="rId41"/>
    <p:sldId id="340" r:id="rId42"/>
    <p:sldId id="341" r:id="rId43"/>
    <p:sldId id="284" r:id="rId44"/>
    <p:sldId id="285" r:id="rId45"/>
    <p:sldId id="286" r:id="rId46"/>
    <p:sldId id="287" r:id="rId47"/>
    <p:sldId id="288" r:id="rId48"/>
    <p:sldId id="289" r:id="rId49"/>
    <p:sldId id="290" r:id="rId50"/>
    <p:sldId id="291" r:id="rId51"/>
    <p:sldId id="292" r:id="rId52"/>
    <p:sldId id="293" r:id="rId53"/>
    <p:sldId id="350" r:id="rId54"/>
    <p:sldId id="294" r:id="rId55"/>
    <p:sldId id="352" r:id="rId56"/>
    <p:sldId id="295" r:id="rId57"/>
    <p:sldId id="296" r:id="rId58"/>
    <p:sldId id="297" r:id="rId59"/>
    <p:sldId id="298" r:id="rId60"/>
    <p:sldId id="299" r:id="rId61"/>
    <p:sldId id="353" r:id="rId62"/>
    <p:sldId id="359" r:id="rId63"/>
    <p:sldId id="301" r:id="rId64"/>
    <p:sldId id="302" r:id="rId65"/>
    <p:sldId id="304" r:id="rId66"/>
    <p:sldId id="303" r:id="rId67"/>
    <p:sldId id="355" r:id="rId68"/>
    <p:sldId id="356" r:id="rId69"/>
    <p:sldId id="357" r:id="rId70"/>
    <p:sldId id="305" r:id="rId71"/>
    <p:sldId id="358" r:id="rId72"/>
    <p:sldId id="306" r:id="rId73"/>
    <p:sldId id="360" r:id="rId74"/>
    <p:sldId id="307" r:id="rId75"/>
    <p:sldId id="363" r:id="rId76"/>
    <p:sldId id="364" r:id="rId77"/>
    <p:sldId id="362" r:id="rId78"/>
    <p:sldId id="361" r:id="rId79"/>
    <p:sldId id="308" r:id="rId80"/>
    <p:sldId id="309" r:id="rId81"/>
    <p:sldId id="310" r:id="rId82"/>
    <p:sldId id="311" r:id="rId83"/>
    <p:sldId id="312" r:id="rId84"/>
    <p:sldId id="313" r:id="rId85"/>
    <p:sldId id="314" r:id="rId86"/>
    <p:sldId id="315" r:id="rId87"/>
    <p:sldId id="316" r:id="rId88"/>
    <p:sldId id="317" r:id="rId89"/>
    <p:sldId id="318" r:id="rId90"/>
    <p:sldId id="319" r:id="rId91"/>
    <p:sldId id="320" r:id="rId92"/>
    <p:sldId id="321" r:id="rId93"/>
    <p:sldId id="322" r:id="rId94"/>
    <p:sldId id="323" r:id="rId95"/>
    <p:sldId id="324" r:id="rId96"/>
    <p:sldId id="325" r:id="rId97"/>
    <p:sldId id="326" r:id="rId98"/>
    <p:sldId id="327" r:id="rId99"/>
    <p:sldId id="328" r:id="rId100"/>
    <p:sldId id="329" r:id="rId101"/>
    <p:sldId id="330" r:id="rId102"/>
  </p:sldIdLst>
  <p:sldSz cx="243713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1pPr>
    <a:lvl2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2pPr>
    <a:lvl3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3pPr>
    <a:lvl4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4pPr>
    <a:lvl5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5pPr>
    <a:lvl6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6pPr>
    <a:lvl7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7pPr>
    <a:lvl8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8pPr>
    <a:lvl9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363D48"/>
    <a:srgbClr val="A0B7FF"/>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363D48"/>
        </a:fontRef>
        <a:srgbClr val="363D48"/>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2FFEF"/>
          </a:solidFill>
        </a:fill>
      </a:tcStyle>
    </a:wholeTbl>
    <a:band2H>
      <a:tcTxStyle/>
      <a:tcStyle>
        <a:tcBdr/>
        <a:fill>
          <a:solidFill>
            <a:srgbClr val="EAFFF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363D48"/>
        </a:fontRef>
        <a:srgbClr val="363D48"/>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DBD5"/>
          </a:solidFill>
        </a:fill>
      </a:tcStyle>
    </a:wholeTbl>
    <a:band2H>
      <a:tcTxStyle/>
      <a:tcStyle>
        <a:tcBdr/>
        <a:fill>
          <a:solidFill>
            <a:srgbClr val="E7EEEB"/>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363D48"/>
        </a:fontRef>
        <a:srgbClr val="363D48"/>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363D48"/>
        </a:fontRef>
        <a:srgbClr val="363D48"/>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7E8E8"/>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363D48"/>
        </a:fontRef>
        <a:srgbClr val="363D48"/>
      </a:tcTxStyle>
      <a:tcStyle>
        <a:tcBdr>
          <a:left>
            <a:ln w="12700" cap="flat">
              <a:noFill/>
              <a:miter lim="400000"/>
            </a:ln>
          </a:left>
          <a:right>
            <a:ln w="12700" cap="flat">
              <a:noFill/>
              <a:miter lim="400000"/>
            </a:ln>
          </a:right>
          <a:top>
            <a:ln w="50800" cap="flat">
              <a:solidFill>
                <a:srgbClr val="363D48"/>
              </a:solidFill>
              <a:prstDash val="solid"/>
              <a:round/>
            </a:ln>
          </a:top>
          <a:bottom>
            <a:ln w="25400" cap="flat">
              <a:solidFill>
                <a:srgbClr val="363D48"/>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363D48"/>
              </a:solidFill>
              <a:prstDash val="solid"/>
              <a:round/>
            </a:ln>
          </a:top>
          <a:bottom>
            <a:ln w="25400" cap="flat">
              <a:solidFill>
                <a:srgbClr val="363D48"/>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363D48"/>
        </a:fontRef>
        <a:srgbClr val="363D48"/>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DCE"/>
          </a:solidFill>
        </a:fill>
      </a:tcStyle>
    </a:wholeTbl>
    <a:band2H>
      <a:tcTxStyle/>
      <a:tcStyle>
        <a:tcBdr/>
        <a:fill>
          <a:solidFill>
            <a:srgbClr val="E7E8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363D48"/>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363D48"/>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363D48"/>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475" autoAdjust="0"/>
  </p:normalViewPr>
  <p:slideViewPr>
    <p:cSldViewPr snapToGrid="0">
      <p:cViewPr varScale="1">
        <p:scale>
          <a:sx n="37" d="100"/>
          <a:sy n="37" d="100"/>
        </p:scale>
        <p:origin x="53"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ableStyles" Target="tableStyle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jpeg>
</file>

<file path=ppt/media/image44.png>
</file>

<file path=ppt/media/image45.jpeg>
</file>

<file path=ppt/media/image46.png>
</file>

<file path=ppt/media/image47.png>
</file>

<file path=ppt/media/image48.png>
</file>

<file path=ppt/media/image49.png>
</file>

<file path=ppt/media/image5.jpe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71" name="Shape 371"/>
          <p:cNvSpPr>
            <a:spLocks noGrp="1" noRot="1" noChangeAspect="1"/>
          </p:cNvSpPr>
          <p:nvPr>
            <p:ph type="sldImg"/>
          </p:nvPr>
        </p:nvSpPr>
        <p:spPr>
          <a:xfrm>
            <a:off x="1143000" y="685800"/>
            <a:ext cx="4572000" cy="3429000"/>
          </a:xfrm>
          <a:prstGeom prst="rect">
            <a:avLst/>
          </a:prstGeom>
        </p:spPr>
        <p:txBody>
          <a:bodyPr/>
          <a:lstStyle/>
          <a:p>
            <a:endParaRPr/>
          </a:p>
        </p:txBody>
      </p:sp>
      <p:sp>
        <p:nvSpPr>
          <p:cNvPr id="372" name="Shape 37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914215" latinLnBrk="0">
      <a:defRPr sz="2400">
        <a:latin typeface="+mn-lt"/>
        <a:ea typeface="+mn-ea"/>
        <a:cs typeface="+mn-cs"/>
        <a:sym typeface="Helvetica"/>
      </a:defRPr>
    </a:lvl1pPr>
    <a:lvl2pPr indent="228600" defTabSz="914215" latinLnBrk="0">
      <a:defRPr sz="2400">
        <a:latin typeface="+mn-lt"/>
        <a:ea typeface="+mn-ea"/>
        <a:cs typeface="+mn-cs"/>
        <a:sym typeface="Helvetica"/>
      </a:defRPr>
    </a:lvl2pPr>
    <a:lvl3pPr indent="457200" defTabSz="914215" latinLnBrk="0">
      <a:defRPr sz="2400">
        <a:latin typeface="+mn-lt"/>
        <a:ea typeface="+mn-ea"/>
        <a:cs typeface="+mn-cs"/>
        <a:sym typeface="Helvetica"/>
      </a:defRPr>
    </a:lvl3pPr>
    <a:lvl4pPr indent="685800" defTabSz="914215" latinLnBrk="0">
      <a:defRPr sz="2400">
        <a:latin typeface="+mn-lt"/>
        <a:ea typeface="+mn-ea"/>
        <a:cs typeface="+mn-cs"/>
        <a:sym typeface="Helvetica"/>
      </a:defRPr>
    </a:lvl4pPr>
    <a:lvl5pPr indent="914400" defTabSz="914215" latinLnBrk="0">
      <a:defRPr sz="2400">
        <a:latin typeface="+mn-lt"/>
        <a:ea typeface="+mn-ea"/>
        <a:cs typeface="+mn-cs"/>
        <a:sym typeface="Helvetica"/>
      </a:defRPr>
    </a:lvl5pPr>
    <a:lvl6pPr indent="1143000" defTabSz="914215" latinLnBrk="0">
      <a:defRPr sz="2400">
        <a:latin typeface="+mn-lt"/>
        <a:ea typeface="+mn-ea"/>
        <a:cs typeface="+mn-cs"/>
        <a:sym typeface="Helvetica"/>
      </a:defRPr>
    </a:lvl6pPr>
    <a:lvl7pPr indent="1371600" defTabSz="914215" latinLnBrk="0">
      <a:defRPr sz="2400">
        <a:latin typeface="+mn-lt"/>
        <a:ea typeface="+mn-ea"/>
        <a:cs typeface="+mn-cs"/>
        <a:sym typeface="Helvetica"/>
      </a:defRPr>
    </a:lvl7pPr>
    <a:lvl8pPr indent="1600200" defTabSz="914215" latinLnBrk="0">
      <a:defRPr sz="2400">
        <a:latin typeface="+mn-lt"/>
        <a:ea typeface="+mn-ea"/>
        <a:cs typeface="+mn-cs"/>
        <a:sym typeface="Helvetica"/>
      </a:defRPr>
    </a:lvl8pPr>
    <a:lvl9pPr indent="1828800" defTabSz="914215" latinLnBrk="0">
      <a:defRPr sz="24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6205354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908569614"/>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20414080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3820020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5628111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9570067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73347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8992623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0247597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7942725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7048197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0506473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 name="Shape 697"/>
          <p:cNvSpPr>
            <a:spLocks noGrp="1" noRot="1" noChangeAspect="1"/>
          </p:cNvSpPr>
          <p:nvPr>
            <p:ph type="sldImg"/>
          </p:nvPr>
        </p:nvSpPr>
        <p:spPr>
          <a:xfrm>
            <a:off x="382588" y="685800"/>
            <a:ext cx="6092825" cy="3429000"/>
          </a:xfrm>
          <a:prstGeom prst="rect">
            <a:avLst/>
          </a:prstGeom>
        </p:spPr>
        <p:txBody>
          <a:bodyPr/>
          <a:lstStyle/>
          <a:p>
            <a:endParaRPr/>
          </a:p>
        </p:txBody>
      </p:sp>
      <p:sp>
        <p:nvSpPr>
          <p:cNvPr id="698" name="Shape 698"/>
          <p:cNvSpPr>
            <a:spLocks noGrp="1"/>
          </p:cNvSpPr>
          <p:nvPr>
            <p:ph type="body" sz="quarter" idx="1"/>
          </p:nvPr>
        </p:nvSpPr>
        <p:spPr>
          <a:prstGeom prst="rect">
            <a:avLst/>
          </a:prstGeom>
        </p:spPr>
        <p:txBody>
          <a:bodyPr/>
          <a:lstStyle>
            <a:lvl1pPr>
              <a:defRPr sz="2000"/>
            </a:lvl1pPr>
          </a:lstStyle>
          <a:p>
            <a:r>
              <a:t>* Depending on your system the structure might be bit different from the illustration.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7130523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 name="Shape 716"/>
          <p:cNvSpPr>
            <a:spLocks noGrp="1" noRot="1" noChangeAspect="1"/>
          </p:cNvSpPr>
          <p:nvPr>
            <p:ph type="sldImg"/>
          </p:nvPr>
        </p:nvSpPr>
        <p:spPr>
          <a:xfrm>
            <a:off x="382588" y="685800"/>
            <a:ext cx="6092825" cy="3429000"/>
          </a:xfrm>
          <a:prstGeom prst="rect">
            <a:avLst/>
          </a:prstGeom>
        </p:spPr>
        <p:txBody>
          <a:bodyPr/>
          <a:lstStyle/>
          <a:p>
            <a:endParaRPr/>
          </a:p>
        </p:txBody>
      </p:sp>
      <p:sp>
        <p:nvSpPr>
          <p:cNvPr id="717" name="Shape 717"/>
          <p:cNvSpPr>
            <a:spLocks noGrp="1"/>
          </p:cNvSpPr>
          <p:nvPr>
            <p:ph type="body" sz="quarter" idx="1"/>
          </p:nvPr>
        </p:nvSpPr>
        <p:spPr>
          <a:prstGeom prst="rect">
            <a:avLst/>
          </a:prstGeom>
        </p:spPr>
        <p:txBody>
          <a:bodyPr/>
          <a:lstStyle>
            <a:lvl1pPr defTabSz="914215">
              <a:defRPr sz="2000"/>
            </a:lvl1pPr>
          </a:lstStyle>
          <a:p>
            <a:r>
              <a:t>* Depending on your system the structure might be bit different from the illustration.</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 name="Shape 697"/>
          <p:cNvSpPr>
            <a:spLocks noGrp="1" noRot="1" noChangeAspect="1"/>
          </p:cNvSpPr>
          <p:nvPr>
            <p:ph type="sldImg"/>
          </p:nvPr>
        </p:nvSpPr>
        <p:spPr>
          <a:xfrm>
            <a:off x="382588" y="685800"/>
            <a:ext cx="6092825" cy="3429000"/>
          </a:xfrm>
          <a:prstGeom prst="rect">
            <a:avLst/>
          </a:prstGeom>
        </p:spPr>
        <p:txBody>
          <a:bodyPr/>
          <a:lstStyle/>
          <a:p>
            <a:endParaRPr/>
          </a:p>
        </p:txBody>
      </p:sp>
      <p:sp>
        <p:nvSpPr>
          <p:cNvPr id="698" name="Shape 698"/>
          <p:cNvSpPr>
            <a:spLocks noGrp="1"/>
          </p:cNvSpPr>
          <p:nvPr>
            <p:ph type="body" sz="quarter" idx="1"/>
          </p:nvPr>
        </p:nvSpPr>
        <p:spPr>
          <a:prstGeom prst="rect">
            <a:avLst/>
          </a:prstGeom>
        </p:spPr>
        <p:txBody>
          <a:bodyPr/>
          <a:lstStyle>
            <a:lvl1pPr>
              <a:defRPr sz="2000"/>
            </a:lvl1pPr>
          </a:lstStyle>
          <a:p>
            <a:r>
              <a:t>* Depending on your system the structure might be bit different from the illustration.</a:t>
            </a:r>
          </a:p>
        </p:txBody>
      </p:sp>
    </p:spTree>
    <p:extLst>
      <p:ext uri="{BB962C8B-B14F-4D97-AF65-F5344CB8AC3E}">
        <p14:creationId xmlns:p14="http://schemas.microsoft.com/office/powerpoint/2010/main" val="19159065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 name="Shape 749"/>
          <p:cNvSpPr>
            <a:spLocks noGrp="1" noRot="1" noChangeAspect="1"/>
          </p:cNvSpPr>
          <p:nvPr>
            <p:ph type="sldImg"/>
          </p:nvPr>
        </p:nvSpPr>
        <p:spPr>
          <a:xfrm>
            <a:off x="382588" y="685800"/>
            <a:ext cx="6092825" cy="3429000"/>
          </a:xfrm>
          <a:prstGeom prst="rect">
            <a:avLst/>
          </a:prstGeom>
        </p:spPr>
        <p:txBody>
          <a:bodyPr/>
          <a:lstStyle/>
          <a:p>
            <a:endParaRPr/>
          </a:p>
        </p:txBody>
      </p:sp>
      <p:sp>
        <p:nvSpPr>
          <p:cNvPr id="750" name="Shape 750"/>
          <p:cNvSpPr>
            <a:spLocks noGrp="1"/>
          </p:cNvSpPr>
          <p:nvPr>
            <p:ph type="body" sz="quarter" idx="1"/>
          </p:nvPr>
        </p:nvSpPr>
        <p:spPr>
          <a:prstGeom prst="rect">
            <a:avLst/>
          </a:prstGeom>
        </p:spPr>
        <p:txBody>
          <a:bodyPr/>
          <a:lstStyle/>
          <a:p>
            <a:pPr defTabSz="914215">
              <a:defRPr sz="2000"/>
            </a:pPr>
            <a:r>
              <a:t>We’ll talk about </a:t>
            </a:r>
            <a:r>
              <a:rPr b="1"/>
              <a:t>paths</a:t>
            </a:r>
            <a:r>
              <a:t> in a bit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5491650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1582960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0388731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0728112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7701705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9977284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948049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3310480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683670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9212460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1373835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897669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6554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4078593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9639113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4912288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0733094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515892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13765879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442417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9205722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06554575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27138994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0633258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0247313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3977911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89646450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2814348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0501490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64793254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2753401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25658550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94370226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79209355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3634629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6271962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73146662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44245345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23490227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872180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26751105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20363839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4511402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49229058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5953830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63702410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78555833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48488694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87085084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4397611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558313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8500606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07589433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46173573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20282067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1355815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502408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20089162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30874236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r>
              <a:rPr lang="en-GB" dirty="0"/>
              <a:t>Domain specific language as opposed to general purpose programming languages like R and python</a:t>
            </a:r>
          </a:p>
          <a:p>
            <a:r>
              <a:rPr lang="en-GB" dirty="0"/>
              <a:t>Now it’s mostly a </a:t>
            </a:r>
            <a:r>
              <a:rPr lang="en-GB" dirty="0" err="1"/>
              <a:t>commandline</a:t>
            </a:r>
            <a:r>
              <a:rPr lang="en-GB" dirty="0"/>
              <a:t> file manipulation tool</a:t>
            </a:r>
          </a:p>
        </p:txBody>
      </p:sp>
    </p:spTree>
    <p:extLst>
      <p:ext uri="{BB962C8B-B14F-4D97-AF65-F5344CB8AC3E}">
        <p14:creationId xmlns:p14="http://schemas.microsoft.com/office/powerpoint/2010/main" val="5469060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11862014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302810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35602286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07413530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80006965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948327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73356519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68173275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24733399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43929158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43845044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940906046"/>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2913125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2588" y="685800"/>
            <a:ext cx="6092825"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pPr>
              <a:defRPr sz="1400" b="1"/>
            </a:pPr>
            <a:r>
              <a:t>Operating system</a:t>
            </a:r>
            <a:r>
              <a:rPr b="0"/>
              <a:t> may use a command-line interface (CLI) or graphical user interface (GUI).</a:t>
            </a:r>
          </a:p>
          <a:p>
            <a:pPr>
              <a:defRPr sz="1400"/>
            </a:pPr>
            <a:r>
              <a:t>Unix &amp; Linux operating systems are CLI.</a:t>
            </a:r>
          </a:p>
          <a:p>
            <a:pPr>
              <a:defRPr sz="1400"/>
            </a:pPr>
            <a:r>
              <a:t>Windows, Mac OSX, Ubuntu, etc. are GUI.</a:t>
            </a:r>
          </a:p>
          <a:p>
            <a:pPr>
              <a:defRPr sz="1400"/>
            </a:pPr>
            <a:endParaRPr/>
          </a:p>
          <a:p>
            <a:pPr>
              <a:defRPr sz="1400" b="1"/>
            </a:pPr>
            <a:r>
              <a:t>Bash is a shell &amp; command-line interpreter </a:t>
            </a:r>
            <a:r>
              <a:rPr b="0"/>
              <a:t>which interacts with the operating system on a computer. </a:t>
            </a:r>
          </a:p>
          <a:p>
            <a:pPr>
              <a:defRPr sz="1400"/>
            </a:pPr>
            <a:r>
              <a:t>Bash (Bourne again shell) is based on the Bourne shell (sh).</a:t>
            </a:r>
          </a:p>
          <a:p>
            <a:pPr>
              <a:defRPr sz="1400"/>
            </a:pPr>
            <a:endParaRPr/>
          </a:p>
          <a:p>
            <a:pPr>
              <a:defRPr sz="1400"/>
            </a:pPr>
            <a:r>
              <a:t>Bash is used though a wrapper program which provides a text window, </a:t>
            </a:r>
            <a:r>
              <a:rPr b="1"/>
              <a:t>the terminal</a:t>
            </a:r>
            <a:r>
              <a:t>, where the user types commands which in terms cause actions on a computer.</a:t>
            </a:r>
          </a:p>
          <a:p>
            <a:pPr>
              <a:defRPr sz="1400"/>
            </a:pPr>
            <a:r>
              <a:t>Accesses runs softwares installed</a:t>
            </a:r>
          </a:p>
          <a:p>
            <a:pPr>
              <a:defRPr sz="1400"/>
            </a:pPr>
            <a:r>
              <a:t>File viewing &amp; manipulation</a:t>
            </a:r>
          </a:p>
          <a:p>
            <a:pPr>
              <a:defRPr sz="1400"/>
            </a:pPr>
            <a:endParaRPr/>
          </a:p>
          <a:p>
            <a:pPr>
              <a:defRPr sz="1400"/>
            </a:pPr>
            <a:r>
              <a:t>The Bash shell is the default shell for the linux &amp; unix operating systems. This is why you often hear these mentioned together, however most operating systems (also those with GUIs),  contain a shell, where bash is the most popular. </a:t>
            </a:r>
          </a:p>
          <a:p>
            <a:pPr>
              <a:defRPr sz="1400"/>
            </a:pPr>
            <a:r>
              <a:t>Default on OSX and Ubuntu</a:t>
            </a:r>
          </a:p>
          <a:p>
            <a:pPr>
              <a:defRPr sz="1400"/>
            </a:pPr>
            <a:r>
              <a:t>Windows has a native windows shell as default, but a bash shell may easily be installed.</a:t>
            </a: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89742518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55608658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80236597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83811362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9388840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020316218"/>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20643087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5086688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87467695"/>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80991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Blank">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7_Slide">
    <p:spTree>
      <p:nvGrpSpPr>
        <p:cNvPr id="1" name=""/>
        <p:cNvGrpSpPr/>
        <p:nvPr/>
      </p:nvGrpSpPr>
      <p:grpSpPr>
        <a:xfrm>
          <a:off x="0" y="0"/>
          <a:ext cx="0" cy="0"/>
          <a:chOff x="0" y="0"/>
          <a:chExt cx="0" cy="0"/>
        </a:xfrm>
      </p:grpSpPr>
      <p:sp>
        <p:nvSpPr>
          <p:cNvPr id="83" name="Picture Placeholder 8"/>
          <p:cNvSpPr>
            <a:spLocks noGrp="1"/>
          </p:cNvSpPr>
          <p:nvPr>
            <p:ph type="pic" sz="half" idx="21"/>
          </p:nvPr>
        </p:nvSpPr>
        <p:spPr>
          <a:xfrm>
            <a:off x="11641873" y="4147458"/>
            <a:ext cx="11414977" cy="8298544"/>
          </a:xfrm>
          <a:prstGeom prst="rect">
            <a:avLst/>
          </a:prstGeom>
        </p:spPr>
        <p:txBody>
          <a:bodyPr lIns="91439" tIns="45719" rIns="91439" bIns="45719">
            <a:noAutofit/>
          </a:bodyPr>
          <a:lstStyle/>
          <a:p>
            <a:endParaRPr/>
          </a:p>
        </p:txBody>
      </p:sp>
      <p:sp>
        <p:nvSpPr>
          <p:cNvPr id="84"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8_Slide">
    <p:spTree>
      <p:nvGrpSpPr>
        <p:cNvPr id="1" name=""/>
        <p:cNvGrpSpPr/>
        <p:nvPr/>
      </p:nvGrpSpPr>
      <p:grpSpPr>
        <a:xfrm>
          <a:off x="0" y="0"/>
          <a:ext cx="0" cy="0"/>
          <a:chOff x="0" y="0"/>
          <a:chExt cx="0" cy="0"/>
        </a:xfrm>
      </p:grpSpPr>
      <p:sp>
        <p:nvSpPr>
          <p:cNvPr id="91" name="Picture Placeholder 8"/>
          <p:cNvSpPr>
            <a:spLocks noGrp="1"/>
          </p:cNvSpPr>
          <p:nvPr>
            <p:ph type="pic" sz="quarter" idx="21"/>
          </p:nvPr>
        </p:nvSpPr>
        <p:spPr>
          <a:xfrm>
            <a:off x="3251200" y="4340292"/>
            <a:ext cx="6863220" cy="6041574"/>
          </a:xfrm>
          <a:prstGeom prst="rect">
            <a:avLst/>
          </a:prstGeom>
        </p:spPr>
        <p:txBody>
          <a:bodyPr lIns="91439" tIns="45719" rIns="91439" bIns="45719">
            <a:noAutofit/>
          </a:bodyPr>
          <a:lstStyle/>
          <a:p>
            <a:endParaRPr/>
          </a:p>
        </p:txBody>
      </p:sp>
      <p:sp>
        <p:nvSpPr>
          <p:cNvPr id="92" name="Picture Placeholder 8"/>
          <p:cNvSpPr>
            <a:spLocks noGrp="1"/>
          </p:cNvSpPr>
          <p:nvPr>
            <p:ph type="pic" sz="quarter" idx="22"/>
          </p:nvPr>
        </p:nvSpPr>
        <p:spPr>
          <a:xfrm>
            <a:off x="10382815" y="4340292"/>
            <a:ext cx="6863220" cy="6041574"/>
          </a:xfrm>
          <a:prstGeom prst="rect">
            <a:avLst/>
          </a:prstGeom>
        </p:spPr>
        <p:txBody>
          <a:bodyPr lIns="91439" tIns="45719" rIns="91439" bIns="45719">
            <a:noAutofit/>
          </a:bodyPr>
          <a:lstStyle/>
          <a:p>
            <a:endParaRPr/>
          </a:p>
        </p:txBody>
      </p:sp>
      <p:sp>
        <p:nvSpPr>
          <p:cNvPr id="93" name="Picture Placeholder 8"/>
          <p:cNvSpPr>
            <a:spLocks noGrp="1"/>
          </p:cNvSpPr>
          <p:nvPr>
            <p:ph type="pic" sz="quarter" idx="23"/>
          </p:nvPr>
        </p:nvSpPr>
        <p:spPr>
          <a:xfrm>
            <a:off x="17514430" y="4340292"/>
            <a:ext cx="6863220" cy="6041574"/>
          </a:xfrm>
          <a:prstGeom prst="rect">
            <a:avLst/>
          </a:prstGeom>
        </p:spPr>
        <p:txBody>
          <a:bodyPr lIns="91439" tIns="45719" rIns="91439" bIns="45719">
            <a:noAutofit/>
          </a:bodyPr>
          <a:lstStyle/>
          <a:p>
            <a:endParaRPr/>
          </a:p>
        </p:txBody>
      </p:sp>
      <p:sp>
        <p:nvSpPr>
          <p:cNvPr id="94"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9_Slide">
    <p:spTree>
      <p:nvGrpSpPr>
        <p:cNvPr id="1" name=""/>
        <p:cNvGrpSpPr/>
        <p:nvPr/>
      </p:nvGrpSpPr>
      <p:grpSpPr>
        <a:xfrm>
          <a:off x="0" y="0"/>
          <a:ext cx="0" cy="0"/>
          <a:chOff x="0" y="0"/>
          <a:chExt cx="0" cy="0"/>
        </a:xfrm>
      </p:grpSpPr>
      <p:sp>
        <p:nvSpPr>
          <p:cNvPr id="101" name="Picture Placeholder 8"/>
          <p:cNvSpPr>
            <a:spLocks noGrp="1"/>
          </p:cNvSpPr>
          <p:nvPr>
            <p:ph type="pic" sz="half" idx="21"/>
          </p:nvPr>
        </p:nvSpPr>
        <p:spPr>
          <a:xfrm>
            <a:off x="1593453" y="1404254"/>
            <a:ext cx="10595373" cy="10907488"/>
          </a:xfrm>
          <a:prstGeom prst="rect">
            <a:avLst/>
          </a:prstGeom>
        </p:spPr>
        <p:txBody>
          <a:bodyPr lIns="91439" tIns="45719" rIns="91439" bIns="45719">
            <a:noAutofit/>
          </a:bodyPr>
          <a:lstStyle/>
          <a:p>
            <a:endParaRPr/>
          </a:p>
        </p:txBody>
      </p:sp>
      <p:sp>
        <p:nvSpPr>
          <p:cNvPr id="102"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10_Slide">
    <p:spTree>
      <p:nvGrpSpPr>
        <p:cNvPr id="1" name=""/>
        <p:cNvGrpSpPr/>
        <p:nvPr/>
      </p:nvGrpSpPr>
      <p:grpSpPr>
        <a:xfrm>
          <a:off x="0" y="0"/>
          <a:ext cx="0" cy="0"/>
          <a:chOff x="0" y="0"/>
          <a:chExt cx="0" cy="0"/>
        </a:xfrm>
      </p:grpSpPr>
      <p:sp>
        <p:nvSpPr>
          <p:cNvPr id="109" name="Picture Placeholder 8"/>
          <p:cNvSpPr>
            <a:spLocks noGrp="1"/>
          </p:cNvSpPr>
          <p:nvPr>
            <p:ph type="pic" idx="21"/>
          </p:nvPr>
        </p:nvSpPr>
        <p:spPr>
          <a:xfrm>
            <a:off x="2950608" y="0"/>
            <a:ext cx="10257392" cy="13716000"/>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1_Slide">
    <p:spTree>
      <p:nvGrpSpPr>
        <p:cNvPr id="1" name=""/>
        <p:cNvGrpSpPr/>
        <p:nvPr/>
      </p:nvGrpSpPr>
      <p:grpSpPr>
        <a:xfrm>
          <a:off x="0" y="0"/>
          <a:ext cx="0" cy="0"/>
          <a:chOff x="0" y="0"/>
          <a:chExt cx="0" cy="0"/>
        </a:xfrm>
      </p:grpSpPr>
      <p:sp>
        <p:nvSpPr>
          <p:cNvPr id="117" name="Picture Placeholder 8"/>
          <p:cNvSpPr>
            <a:spLocks noGrp="1"/>
          </p:cNvSpPr>
          <p:nvPr>
            <p:ph type="pic" idx="21"/>
          </p:nvPr>
        </p:nvSpPr>
        <p:spPr>
          <a:xfrm>
            <a:off x="-387351" y="-381000"/>
            <a:ext cx="25152352" cy="9039226"/>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12_Slide">
    <p:spTree>
      <p:nvGrpSpPr>
        <p:cNvPr id="1" name=""/>
        <p:cNvGrpSpPr/>
        <p:nvPr/>
      </p:nvGrpSpPr>
      <p:grpSpPr>
        <a:xfrm>
          <a:off x="0" y="0"/>
          <a:ext cx="0" cy="0"/>
          <a:chOff x="0" y="0"/>
          <a:chExt cx="0" cy="0"/>
        </a:xfrm>
      </p:grpSpPr>
      <p:sp>
        <p:nvSpPr>
          <p:cNvPr id="125" name="Picture Placeholder 8"/>
          <p:cNvSpPr>
            <a:spLocks noGrp="1"/>
          </p:cNvSpPr>
          <p:nvPr>
            <p:ph type="pic" idx="21"/>
          </p:nvPr>
        </p:nvSpPr>
        <p:spPr>
          <a:xfrm>
            <a:off x="11175999" y="0"/>
            <a:ext cx="13201652" cy="13715999"/>
          </a:xfrm>
          <a:prstGeom prst="rect">
            <a:avLst/>
          </a:prstGeom>
        </p:spPr>
        <p:txBody>
          <a:bodyPr lIns="91439" tIns="45719" rIns="91439" bIns="45719">
            <a:noAutofit/>
          </a:bodyPr>
          <a:lstStyle/>
          <a:p>
            <a:endParaRPr/>
          </a:p>
        </p:txBody>
      </p:sp>
      <p:sp>
        <p:nvSpPr>
          <p:cNvPr id="126"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13_Slide">
    <p:spTree>
      <p:nvGrpSpPr>
        <p:cNvPr id="1" name=""/>
        <p:cNvGrpSpPr/>
        <p:nvPr/>
      </p:nvGrpSpPr>
      <p:grpSpPr>
        <a:xfrm>
          <a:off x="0" y="0"/>
          <a:ext cx="0" cy="0"/>
          <a:chOff x="0" y="0"/>
          <a:chExt cx="0" cy="0"/>
        </a:xfrm>
      </p:grpSpPr>
      <p:sp>
        <p:nvSpPr>
          <p:cNvPr id="133" name="Picture Placeholder 8"/>
          <p:cNvSpPr>
            <a:spLocks noGrp="1"/>
          </p:cNvSpPr>
          <p:nvPr>
            <p:ph type="pic" sz="half" idx="21"/>
          </p:nvPr>
        </p:nvSpPr>
        <p:spPr>
          <a:xfrm>
            <a:off x="1" y="1"/>
            <a:ext cx="16586199" cy="6858001"/>
          </a:xfrm>
          <a:prstGeom prst="rect">
            <a:avLst/>
          </a:prstGeom>
        </p:spPr>
        <p:txBody>
          <a:bodyPr lIns="91439" tIns="45719" rIns="91439" bIns="45719">
            <a:noAutofit/>
          </a:bodyPr>
          <a:lstStyle/>
          <a:p>
            <a:endParaRPr/>
          </a:p>
        </p:txBody>
      </p:sp>
      <p:sp>
        <p:nvSpPr>
          <p:cNvPr id="134" name="Picture Placeholder 8"/>
          <p:cNvSpPr>
            <a:spLocks noGrp="1"/>
          </p:cNvSpPr>
          <p:nvPr>
            <p:ph type="pic" sz="half" idx="22"/>
          </p:nvPr>
        </p:nvSpPr>
        <p:spPr>
          <a:xfrm>
            <a:off x="7791450" y="6857999"/>
            <a:ext cx="16586199" cy="6858001"/>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14_Slide">
    <p:spTree>
      <p:nvGrpSpPr>
        <p:cNvPr id="1" name=""/>
        <p:cNvGrpSpPr/>
        <p:nvPr/>
      </p:nvGrpSpPr>
      <p:grpSpPr>
        <a:xfrm>
          <a:off x="0" y="0"/>
          <a:ext cx="0" cy="0"/>
          <a:chOff x="0" y="0"/>
          <a:chExt cx="0" cy="0"/>
        </a:xfrm>
      </p:grpSpPr>
      <p:sp>
        <p:nvSpPr>
          <p:cNvPr id="142" name="Picture Placeholder 8"/>
          <p:cNvSpPr>
            <a:spLocks noGrp="1"/>
          </p:cNvSpPr>
          <p:nvPr>
            <p:ph type="pic" idx="21"/>
          </p:nvPr>
        </p:nvSpPr>
        <p:spPr>
          <a:xfrm>
            <a:off x="-387351" y="-381000"/>
            <a:ext cx="25152352" cy="8852868"/>
          </a:xfrm>
          <a:prstGeom prst="rect">
            <a:avLst/>
          </a:prstGeom>
        </p:spPr>
        <p:txBody>
          <a:bodyPr lIns="91439" tIns="45719" rIns="91439" bIns="45719">
            <a:noAutofit/>
          </a:bodyPr>
          <a:lstStyle/>
          <a:p>
            <a:endParaRPr/>
          </a:p>
        </p:txBody>
      </p:sp>
      <p:sp>
        <p:nvSpPr>
          <p:cNvPr id="143"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15_Slide">
    <p:spTree>
      <p:nvGrpSpPr>
        <p:cNvPr id="1" name=""/>
        <p:cNvGrpSpPr/>
        <p:nvPr/>
      </p:nvGrpSpPr>
      <p:grpSpPr>
        <a:xfrm>
          <a:off x="0" y="0"/>
          <a:ext cx="0" cy="0"/>
          <a:chOff x="0" y="0"/>
          <a:chExt cx="0" cy="0"/>
        </a:xfrm>
      </p:grpSpPr>
      <p:sp>
        <p:nvSpPr>
          <p:cNvPr id="150" name="Picture Placeholder 8"/>
          <p:cNvSpPr>
            <a:spLocks noGrp="1"/>
          </p:cNvSpPr>
          <p:nvPr>
            <p:ph type="pic" idx="21"/>
          </p:nvPr>
        </p:nvSpPr>
        <p:spPr>
          <a:xfrm>
            <a:off x="11107908" y="1131812"/>
            <a:ext cx="13269742" cy="11452374"/>
          </a:xfrm>
          <a:prstGeom prst="rect">
            <a:avLst/>
          </a:prstGeom>
        </p:spPr>
        <p:txBody>
          <a:bodyPr lIns="91439" tIns="45719" rIns="91439" bIns="45719">
            <a:noAutofit/>
          </a:bodyPr>
          <a:lstStyle/>
          <a:p>
            <a:endParaRPr/>
          </a:p>
        </p:txBody>
      </p:sp>
      <p:sp>
        <p:nvSpPr>
          <p:cNvPr id="151"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16_Slide">
    <p:spTree>
      <p:nvGrpSpPr>
        <p:cNvPr id="1" name=""/>
        <p:cNvGrpSpPr/>
        <p:nvPr/>
      </p:nvGrpSpPr>
      <p:grpSpPr>
        <a:xfrm>
          <a:off x="0" y="0"/>
          <a:ext cx="0" cy="0"/>
          <a:chOff x="0" y="0"/>
          <a:chExt cx="0" cy="0"/>
        </a:xfrm>
      </p:grpSpPr>
      <p:sp>
        <p:nvSpPr>
          <p:cNvPr id="158" name="Picture Placeholder 8"/>
          <p:cNvSpPr>
            <a:spLocks noGrp="1"/>
          </p:cNvSpPr>
          <p:nvPr>
            <p:ph type="pic" idx="21"/>
          </p:nvPr>
        </p:nvSpPr>
        <p:spPr>
          <a:xfrm>
            <a:off x="0" y="1131812"/>
            <a:ext cx="13269741" cy="11452374"/>
          </a:xfrm>
          <a:prstGeom prst="rect">
            <a:avLst/>
          </a:prstGeom>
        </p:spPr>
        <p:txBody>
          <a:bodyPr lIns="91439" tIns="45719" rIns="91439" bIns="45719">
            <a:noAutofit/>
          </a:bodyPr>
          <a:lstStyle/>
          <a:p>
            <a:endParaRPr/>
          </a:p>
        </p:txBody>
      </p:sp>
      <p:sp>
        <p:nvSpPr>
          <p:cNvPr id="159"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Full Image">
    <p:spTree>
      <p:nvGrpSpPr>
        <p:cNvPr id="1" name=""/>
        <p:cNvGrpSpPr/>
        <p:nvPr/>
      </p:nvGrpSpPr>
      <p:grpSpPr>
        <a:xfrm>
          <a:off x="0" y="0"/>
          <a:ext cx="0" cy="0"/>
          <a:chOff x="0" y="0"/>
          <a:chExt cx="0" cy="0"/>
        </a:xfrm>
      </p:grpSpPr>
      <p:sp>
        <p:nvSpPr>
          <p:cNvPr id="18" name="Picture Placeholder 8"/>
          <p:cNvSpPr>
            <a:spLocks noGrp="1"/>
          </p:cNvSpPr>
          <p:nvPr>
            <p:ph type="pic" idx="21"/>
          </p:nvPr>
        </p:nvSpPr>
        <p:spPr>
          <a:xfrm>
            <a:off x="-387351" y="-381000"/>
            <a:ext cx="25152352" cy="14478000"/>
          </a:xfrm>
          <a:prstGeom prst="rect">
            <a:avLst/>
          </a:prstGeom>
        </p:spPr>
        <p:txBody>
          <a:bodyPr lIns="91439" tIns="45719" rIns="91439" bIns="45719">
            <a:noAutofit/>
          </a:bodyPr>
          <a:lstStyle/>
          <a:p>
            <a:endParaRPr/>
          </a:p>
        </p:txBody>
      </p:sp>
      <p:sp>
        <p:nvSpPr>
          <p:cNvPr id="19"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17_Slide">
    <p:spTree>
      <p:nvGrpSpPr>
        <p:cNvPr id="1" name=""/>
        <p:cNvGrpSpPr/>
        <p:nvPr/>
      </p:nvGrpSpPr>
      <p:grpSpPr>
        <a:xfrm>
          <a:off x="0" y="0"/>
          <a:ext cx="0" cy="0"/>
          <a:chOff x="0" y="0"/>
          <a:chExt cx="0" cy="0"/>
        </a:xfrm>
      </p:grpSpPr>
      <p:sp>
        <p:nvSpPr>
          <p:cNvPr id="166" name="Picture Placeholder 8"/>
          <p:cNvSpPr>
            <a:spLocks noGrp="1"/>
          </p:cNvSpPr>
          <p:nvPr>
            <p:ph type="pic" sz="half" idx="21"/>
          </p:nvPr>
        </p:nvSpPr>
        <p:spPr>
          <a:xfrm>
            <a:off x="11214844" y="5755340"/>
            <a:ext cx="13162806" cy="6865234"/>
          </a:xfrm>
          <a:prstGeom prst="rect">
            <a:avLst/>
          </a:prstGeom>
        </p:spPr>
        <p:txBody>
          <a:bodyPr lIns="91439" tIns="45719" rIns="91439" bIns="45719">
            <a:noAutofit/>
          </a:bodyPr>
          <a:lstStyle/>
          <a:p>
            <a:endParaRPr/>
          </a:p>
        </p:txBody>
      </p:sp>
      <p:sp>
        <p:nvSpPr>
          <p:cNvPr id="167"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18_Slide">
    <p:spTree>
      <p:nvGrpSpPr>
        <p:cNvPr id="1" name=""/>
        <p:cNvGrpSpPr/>
        <p:nvPr/>
      </p:nvGrpSpPr>
      <p:grpSpPr>
        <a:xfrm>
          <a:off x="0" y="0"/>
          <a:ext cx="0" cy="0"/>
          <a:chOff x="0" y="0"/>
          <a:chExt cx="0" cy="0"/>
        </a:xfrm>
      </p:grpSpPr>
      <p:sp>
        <p:nvSpPr>
          <p:cNvPr id="174" name="Picture Placeholder 8"/>
          <p:cNvSpPr>
            <a:spLocks noGrp="1"/>
          </p:cNvSpPr>
          <p:nvPr>
            <p:ph type="pic" sz="quarter" idx="21"/>
          </p:nvPr>
        </p:nvSpPr>
        <p:spPr>
          <a:xfrm>
            <a:off x="1534423" y="4381998"/>
            <a:ext cx="10519051" cy="5838586"/>
          </a:xfrm>
          <a:prstGeom prst="rect">
            <a:avLst/>
          </a:prstGeom>
        </p:spPr>
        <p:txBody>
          <a:bodyPr lIns="91439" tIns="45719" rIns="91439" bIns="45719">
            <a:noAutofit/>
          </a:bodyPr>
          <a:lstStyle/>
          <a:p>
            <a:endParaRPr/>
          </a:p>
        </p:txBody>
      </p:sp>
      <p:sp>
        <p:nvSpPr>
          <p:cNvPr id="175" name="Picture Placeholder 8"/>
          <p:cNvSpPr>
            <a:spLocks noGrp="1"/>
          </p:cNvSpPr>
          <p:nvPr>
            <p:ph type="pic" sz="quarter" idx="22"/>
          </p:nvPr>
        </p:nvSpPr>
        <p:spPr>
          <a:xfrm>
            <a:off x="12348195" y="4381998"/>
            <a:ext cx="10519053" cy="5838586"/>
          </a:xfrm>
          <a:prstGeom prst="rect">
            <a:avLst/>
          </a:prstGeom>
        </p:spPr>
        <p:txBody>
          <a:bodyPr lIns="91439" tIns="45719" rIns="91439" bIns="45719">
            <a:noAutofit/>
          </a:bodyPr>
          <a:lstStyle/>
          <a:p>
            <a:endParaRPr/>
          </a:p>
        </p:txBody>
      </p:sp>
      <p:sp>
        <p:nvSpPr>
          <p:cNvPr id="176"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19_Slide">
    <p:spTree>
      <p:nvGrpSpPr>
        <p:cNvPr id="1" name=""/>
        <p:cNvGrpSpPr/>
        <p:nvPr/>
      </p:nvGrpSpPr>
      <p:grpSpPr>
        <a:xfrm>
          <a:off x="0" y="0"/>
          <a:ext cx="0" cy="0"/>
          <a:chOff x="0" y="0"/>
          <a:chExt cx="0" cy="0"/>
        </a:xfrm>
      </p:grpSpPr>
      <p:sp>
        <p:nvSpPr>
          <p:cNvPr id="183" name="Picture Placeholder 8"/>
          <p:cNvSpPr>
            <a:spLocks noGrp="1"/>
          </p:cNvSpPr>
          <p:nvPr>
            <p:ph type="pic" sz="quarter" idx="21"/>
          </p:nvPr>
        </p:nvSpPr>
        <p:spPr>
          <a:xfrm>
            <a:off x="0" y="768094"/>
            <a:ext cx="10519051" cy="6071618"/>
          </a:xfrm>
          <a:prstGeom prst="rect">
            <a:avLst/>
          </a:prstGeom>
        </p:spPr>
        <p:txBody>
          <a:bodyPr lIns="91439" tIns="45719" rIns="91439" bIns="45719">
            <a:noAutofit/>
          </a:bodyPr>
          <a:lstStyle/>
          <a:p>
            <a:endParaRPr/>
          </a:p>
        </p:txBody>
      </p:sp>
      <p:sp>
        <p:nvSpPr>
          <p:cNvPr id="184" name="Picture Placeholder 8"/>
          <p:cNvSpPr>
            <a:spLocks noGrp="1"/>
          </p:cNvSpPr>
          <p:nvPr>
            <p:ph type="pic" sz="quarter" idx="22"/>
          </p:nvPr>
        </p:nvSpPr>
        <p:spPr>
          <a:xfrm>
            <a:off x="13818421" y="6839711"/>
            <a:ext cx="10519053" cy="6071618"/>
          </a:xfrm>
          <a:prstGeom prst="rect">
            <a:avLst/>
          </a:prstGeom>
        </p:spPr>
        <p:txBody>
          <a:bodyPr lIns="91439" tIns="45719" rIns="91439" bIns="45719">
            <a:noAutofit/>
          </a:bodyPr>
          <a:lstStyle/>
          <a:p>
            <a:endParaRPr/>
          </a:p>
        </p:txBody>
      </p:sp>
      <p:sp>
        <p:nvSpPr>
          <p:cNvPr id="185"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20_Slide">
    <p:spTree>
      <p:nvGrpSpPr>
        <p:cNvPr id="1" name=""/>
        <p:cNvGrpSpPr/>
        <p:nvPr/>
      </p:nvGrpSpPr>
      <p:grpSpPr>
        <a:xfrm>
          <a:off x="0" y="0"/>
          <a:ext cx="0" cy="0"/>
          <a:chOff x="0" y="0"/>
          <a:chExt cx="0" cy="0"/>
        </a:xfrm>
      </p:grpSpPr>
      <p:sp>
        <p:nvSpPr>
          <p:cNvPr id="192" name="Picture Placeholder 8"/>
          <p:cNvSpPr>
            <a:spLocks noGrp="1"/>
          </p:cNvSpPr>
          <p:nvPr>
            <p:ph type="pic" sz="half" idx="21"/>
          </p:nvPr>
        </p:nvSpPr>
        <p:spPr>
          <a:xfrm>
            <a:off x="0" y="5755340"/>
            <a:ext cx="13162803" cy="6865234"/>
          </a:xfrm>
          <a:prstGeom prst="rect">
            <a:avLst/>
          </a:prstGeom>
        </p:spPr>
        <p:txBody>
          <a:bodyPr lIns="91439" tIns="45719" rIns="91439" bIns="45719">
            <a:noAutofit/>
          </a:bodyPr>
          <a:lstStyle/>
          <a:p>
            <a:endParaRPr/>
          </a:p>
        </p:txBody>
      </p:sp>
      <p:sp>
        <p:nvSpPr>
          <p:cNvPr id="193"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21_Slide">
    <p:spTree>
      <p:nvGrpSpPr>
        <p:cNvPr id="1" name=""/>
        <p:cNvGrpSpPr/>
        <p:nvPr/>
      </p:nvGrpSpPr>
      <p:grpSpPr>
        <a:xfrm>
          <a:off x="0" y="0"/>
          <a:ext cx="0" cy="0"/>
          <a:chOff x="0" y="0"/>
          <a:chExt cx="0" cy="0"/>
        </a:xfrm>
      </p:grpSpPr>
      <p:sp>
        <p:nvSpPr>
          <p:cNvPr id="200" name="Picture Placeholder 8"/>
          <p:cNvSpPr>
            <a:spLocks noGrp="1"/>
          </p:cNvSpPr>
          <p:nvPr>
            <p:ph type="pic" sz="quarter" idx="21"/>
          </p:nvPr>
        </p:nvSpPr>
        <p:spPr>
          <a:xfrm>
            <a:off x="13818421" y="768094"/>
            <a:ext cx="10519053" cy="6071618"/>
          </a:xfrm>
          <a:prstGeom prst="rect">
            <a:avLst/>
          </a:prstGeom>
        </p:spPr>
        <p:txBody>
          <a:bodyPr lIns="91439" tIns="45719" rIns="91439" bIns="45719">
            <a:noAutofit/>
          </a:bodyPr>
          <a:lstStyle/>
          <a:p>
            <a:endParaRPr/>
          </a:p>
        </p:txBody>
      </p:sp>
      <p:sp>
        <p:nvSpPr>
          <p:cNvPr id="201" name="Picture Placeholder 8"/>
          <p:cNvSpPr>
            <a:spLocks noGrp="1"/>
          </p:cNvSpPr>
          <p:nvPr>
            <p:ph type="pic" sz="quarter" idx="22"/>
          </p:nvPr>
        </p:nvSpPr>
        <p:spPr>
          <a:xfrm>
            <a:off x="40179" y="6839711"/>
            <a:ext cx="10519051" cy="6071618"/>
          </a:xfrm>
          <a:prstGeom prst="rect">
            <a:avLst/>
          </a:prstGeom>
        </p:spPr>
        <p:txBody>
          <a:bodyPr lIns="91439" tIns="45719" rIns="91439" bIns="45719">
            <a:noAutofit/>
          </a:bodyPr>
          <a:lstStyle/>
          <a:p>
            <a:endParaRPr/>
          </a:p>
        </p:txBody>
      </p:sp>
      <p:sp>
        <p:nvSpPr>
          <p:cNvPr id="202"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22_Slide">
    <p:spTree>
      <p:nvGrpSpPr>
        <p:cNvPr id="1" name=""/>
        <p:cNvGrpSpPr/>
        <p:nvPr/>
      </p:nvGrpSpPr>
      <p:grpSpPr>
        <a:xfrm>
          <a:off x="0" y="0"/>
          <a:ext cx="0" cy="0"/>
          <a:chOff x="0" y="0"/>
          <a:chExt cx="0" cy="0"/>
        </a:xfrm>
      </p:grpSpPr>
      <p:sp>
        <p:nvSpPr>
          <p:cNvPr id="209" name="Picture Placeholder 8"/>
          <p:cNvSpPr>
            <a:spLocks noGrp="1"/>
          </p:cNvSpPr>
          <p:nvPr>
            <p:ph type="pic" idx="21"/>
          </p:nvPr>
        </p:nvSpPr>
        <p:spPr>
          <a:xfrm>
            <a:off x="0" y="4100653"/>
            <a:ext cx="24377650" cy="7904107"/>
          </a:xfrm>
          <a:prstGeom prst="rect">
            <a:avLst/>
          </a:prstGeom>
        </p:spPr>
        <p:txBody>
          <a:bodyPr lIns="91439" tIns="45719" rIns="91439" bIns="45719">
            <a:noAutofit/>
          </a:bodyPr>
          <a:lstStyle/>
          <a:p>
            <a:endParaRPr/>
          </a:p>
        </p:txBody>
      </p:sp>
      <p:sp>
        <p:nvSpPr>
          <p:cNvPr id="210" name="Picture Placeholder 8"/>
          <p:cNvSpPr>
            <a:spLocks noGrp="1"/>
          </p:cNvSpPr>
          <p:nvPr>
            <p:ph type="pic" sz="quarter" idx="22"/>
          </p:nvPr>
        </p:nvSpPr>
        <p:spPr>
          <a:xfrm>
            <a:off x="8334826" y="5850918"/>
            <a:ext cx="3491089" cy="6153840"/>
          </a:xfrm>
          <a:prstGeom prst="rect">
            <a:avLst/>
          </a:prstGeom>
        </p:spPr>
        <p:txBody>
          <a:bodyPr lIns="91439" tIns="45719" rIns="91439" bIns="45719">
            <a:noAutofit/>
          </a:bodyPr>
          <a:lstStyle/>
          <a:p>
            <a:endParaRPr/>
          </a:p>
        </p:txBody>
      </p:sp>
      <p:sp>
        <p:nvSpPr>
          <p:cNvPr id="211" name="Picture Placeholder 8"/>
          <p:cNvSpPr>
            <a:spLocks noGrp="1"/>
          </p:cNvSpPr>
          <p:nvPr>
            <p:ph type="pic" sz="quarter" idx="23"/>
          </p:nvPr>
        </p:nvSpPr>
        <p:spPr>
          <a:xfrm>
            <a:off x="12520231" y="5850918"/>
            <a:ext cx="3491089" cy="6153840"/>
          </a:xfrm>
          <a:prstGeom prst="rect">
            <a:avLst/>
          </a:prstGeom>
        </p:spPr>
        <p:txBody>
          <a:bodyPr lIns="91439" tIns="45719" rIns="91439" bIns="45719">
            <a:noAutofit/>
          </a:bodyPr>
          <a:lstStyle/>
          <a:p>
            <a:endParaRPr/>
          </a:p>
        </p:txBody>
      </p:sp>
      <p:sp>
        <p:nvSpPr>
          <p:cNvPr id="212"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23_Slide">
    <p:spTree>
      <p:nvGrpSpPr>
        <p:cNvPr id="1" name=""/>
        <p:cNvGrpSpPr/>
        <p:nvPr/>
      </p:nvGrpSpPr>
      <p:grpSpPr>
        <a:xfrm>
          <a:off x="0" y="0"/>
          <a:ext cx="0" cy="0"/>
          <a:chOff x="0" y="0"/>
          <a:chExt cx="0" cy="0"/>
        </a:xfrm>
      </p:grpSpPr>
      <p:sp>
        <p:nvSpPr>
          <p:cNvPr id="219" name="Picture Placeholder 8"/>
          <p:cNvSpPr>
            <a:spLocks noGrp="1"/>
          </p:cNvSpPr>
          <p:nvPr>
            <p:ph type="pic" sz="half" idx="21"/>
          </p:nvPr>
        </p:nvSpPr>
        <p:spPr>
          <a:xfrm>
            <a:off x="10713198" y="0"/>
            <a:ext cx="8469408" cy="13716000"/>
          </a:xfrm>
          <a:prstGeom prst="rect">
            <a:avLst/>
          </a:prstGeom>
        </p:spPr>
        <p:txBody>
          <a:bodyPr lIns="91439" tIns="45719" rIns="91439" bIns="45719">
            <a:noAutofit/>
          </a:bodyPr>
          <a:lstStyle/>
          <a:p>
            <a:endParaRPr/>
          </a:p>
        </p:txBody>
      </p:sp>
      <p:sp>
        <p:nvSpPr>
          <p:cNvPr id="220" name="Picture Placeholder 8"/>
          <p:cNvSpPr>
            <a:spLocks noGrp="1"/>
          </p:cNvSpPr>
          <p:nvPr>
            <p:ph type="pic" sz="half" idx="22"/>
          </p:nvPr>
        </p:nvSpPr>
        <p:spPr>
          <a:xfrm>
            <a:off x="15639902" y="2146069"/>
            <a:ext cx="7080124" cy="9540865"/>
          </a:xfrm>
          <a:prstGeom prst="rect">
            <a:avLst/>
          </a:prstGeom>
        </p:spPr>
        <p:txBody>
          <a:bodyPr lIns="91439" tIns="45719" rIns="91439" bIns="45719">
            <a:noAutofit/>
          </a:bodyPr>
          <a:lstStyle/>
          <a:p>
            <a:endParaRPr/>
          </a:p>
        </p:txBody>
      </p:sp>
      <p:sp>
        <p:nvSpPr>
          <p:cNvPr id="221"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24_Slide">
    <p:spTree>
      <p:nvGrpSpPr>
        <p:cNvPr id="1" name=""/>
        <p:cNvGrpSpPr/>
        <p:nvPr/>
      </p:nvGrpSpPr>
      <p:grpSpPr>
        <a:xfrm>
          <a:off x="0" y="0"/>
          <a:ext cx="0" cy="0"/>
          <a:chOff x="0" y="0"/>
          <a:chExt cx="0" cy="0"/>
        </a:xfrm>
      </p:grpSpPr>
      <p:sp>
        <p:nvSpPr>
          <p:cNvPr id="228" name="Picture Placeholder 8"/>
          <p:cNvSpPr>
            <a:spLocks noGrp="1"/>
          </p:cNvSpPr>
          <p:nvPr>
            <p:ph type="pic" idx="21"/>
          </p:nvPr>
        </p:nvSpPr>
        <p:spPr>
          <a:xfrm>
            <a:off x="-6377826" y="1619621"/>
            <a:ext cx="15150744" cy="9492540"/>
          </a:xfrm>
          <a:prstGeom prst="rect">
            <a:avLst/>
          </a:prstGeom>
        </p:spPr>
        <p:txBody>
          <a:bodyPr lIns="91439" tIns="45719" rIns="91439" bIns="45719">
            <a:noAutofit/>
          </a:bodyPr>
          <a:lstStyle/>
          <a:p>
            <a:endParaRPr/>
          </a:p>
        </p:txBody>
      </p:sp>
      <p:sp>
        <p:nvSpPr>
          <p:cNvPr id="229"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25_Slide">
    <p:spTree>
      <p:nvGrpSpPr>
        <p:cNvPr id="1" name=""/>
        <p:cNvGrpSpPr/>
        <p:nvPr/>
      </p:nvGrpSpPr>
      <p:grpSpPr>
        <a:xfrm>
          <a:off x="0" y="0"/>
          <a:ext cx="0" cy="0"/>
          <a:chOff x="0" y="0"/>
          <a:chExt cx="0" cy="0"/>
        </a:xfrm>
      </p:grpSpPr>
      <p:sp>
        <p:nvSpPr>
          <p:cNvPr id="236" name="Picture Placeholder 8"/>
          <p:cNvSpPr>
            <a:spLocks noGrp="1"/>
          </p:cNvSpPr>
          <p:nvPr>
            <p:ph type="pic" idx="21"/>
          </p:nvPr>
        </p:nvSpPr>
        <p:spPr>
          <a:xfrm>
            <a:off x="1556027" y="5180574"/>
            <a:ext cx="22821625" cy="8535425"/>
          </a:xfrm>
          <a:prstGeom prst="rect">
            <a:avLst/>
          </a:prstGeom>
        </p:spPr>
        <p:txBody>
          <a:bodyPr lIns="91439" tIns="45719" rIns="91439" bIns="45719">
            <a:noAutofit/>
          </a:bodyPr>
          <a:lstStyle/>
          <a:p>
            <a:endParaRPr/>
          </a:p>
        </p:txBody>
      </p:sp>
      <p:sp>
        <p:nvSpPr>
          <p:cNvPr id="237"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26_Slide">
    <p:spTree>
      <p:nvGrpSpPr>
        <p:cNvPr id="1" name=""/>
        <p:cNvGrpSpPr/>
        <p:nvPr/>
      </p:nvGrpSpPr>
      <p:grpSpPr>
        <a:xfrm>
          <a:off x="0" y="0"/>
          <a:ext cx="0" cy="0"/>
          <a:chOff x="0" y="0"/>
          <a:chExt cx="0" cy="0"/>
        </a:xfrm>
      </p:grpSpPr>
      <p:sp>
        <p:nvSpPr>
          <p:cNvPr id="244" name="Picture Placeholder 8"/>
          <p:cNvSpPr>
            <a:spLocks noGrp="1"/>
          </p:cNvSpPr>
          <p:nvPr>
            <p:ph type="pic" idx="21"/>
          </p:nvPr>
        </p:nvSpPr>
        <p:spPr>
          <a:xfrm>
            <a:off x="0" y="1"/>
            <a:ext cx="24377650" cy="11747501"/>
          </a:xfrm>
          <a:prstGeom prst="rect">
            <a:avLst/>
          </a:prstGeom>
        </p:spPr>
        <p:txBody>
          <a:bodyPr lIns="91439" tIns="45719" rIns="91439" bIns="45719">
            <a:noAutofit/>
          </a:bodyPr>
          <a:lstStyle/>
          <a:p>
            <a:endParaRPr/>
          </a:p>
        </p:txBody>
      </p:sp>
      <p:sp>
        <p:nvSpPr>
          <p:cNvPr id="245"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lide">
    <p:spTree>
      <p:nvGrpSpPr>
        <p:cNvPr id="1" name=""/>
        <p:cNvGrpSpPr/>
        <p:nvPr/>
      </p:nvGrpSpPr>
      <p:grpSpPr>
        <a:xfrm>
          <a:off x="0" y="0"/>
          <a:ext cx="0" cy="0"/>
          <a:chOff x="0" y="0"/>
          <a:chExt cx="0" cy="0"/>
        </a:xfrm>
      </p:grpSpPr>
      <p:sp>
        <p:nvSpPr>
          <p:cNvPr id="26" name="Picture Placeholder 8"/>
          <p:cNvSpPr>
            <a:spLocks noGrp="1"/>
          </p:cNvSpPr>
          <p:nvPr>
            <p:ph type="pic" idx="21"/>
          </p:nvPr>
        </p:nvSpPr>
        <p:spPr>
          <a:xfrm>
            <a:off x="-3" y="0"/>
            <a:ext cx="24377655" cy="11747500"/>
          </a:xfrm>
          <a:prstGeom prst="rect">
            <a:avLst/>
          </a:prstGeom>
        </p:spPr>
        <p:txBody>
          <a:bodyPr lIns="91439" tIns="45719" rIns="91439" bIns="45719">
            <a:noAutofit/>
          </a:bodyPr>
          <a:lstStyle/>
          <a:p>
            <a:endParaRPr/>
          </a:p>
        </p:txBody>
      </p:sp>
      <p:sp>
        <p:nvSpPr>
          <p:cNvPr id="27"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Blank Slide">
    <p:spTree>
      <p:nvGrpSpPr>
        <p:cNvPr id="1" name=""/>
        <p:cNvGrpSpPr/>
        <p:nvPr/>
      </p:nvGrpSpPr>
      <p:grpSpPr>
        <a:xfrm>
          <a:off x="0" y="0"/>
          <a:ext cx="0" cy="0"/>
          <a:chOff x="0" y="0"/>
          <a:chExt cx="0" cy="0"/>
        </a:xfrm>
      </p:grpSpPr>
      <p:sp>
        <p:nvSpPr>
          <p:cNvPr id="25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259"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260" name="Body Level One…"/>
          <p:cNvSpPr txBox="1">
            <a:spLocks noGrp="1"/>
          </p:cNvSpPr>
          <p:nvPr>
            <p:ph type="body" sz="quarter" idx="1"/>
          </p:nvPr>
        </p:nvSpPr>
        <p:spPr>
          <a:xfrm>
            <a:off x="1534320" y="4381920"/>
            <a:ext cx="10518480" cy="5837761"/>
          </a:xfrm>
          <a:prstGeom prst="rect">
            <a:avLst/>
          </a:prstGeom>
        </p:spPr>
        <p:txBody>
          <a:bodyPr lIns="0" tIns="0" rIns="0" bIns="0" anchor="ctr"/>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Title, Content">
    <p:spTree>
      <p:nvGrpSpPr>
        <p:cNvPr id="1" name=""/>
        <p:cNvGrpSpPr/>
        <p:nvPr/>
      </p:nvGrpSpPr>
      <p:grpSpPr>
        <a:xfrm>
          <a:off x="0" y="0"/>
          <a:ext cx="0" cy="0"/>
          <a:chOff x="0" y="0"/>
          <a:chExt cx="0" cy="0"/>
        </a:xfrm>
      </p:grpSpPr>
      <p:sp>
        <p:nvSpPr>
          <p:cNvPr id="268"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269" name="Body Level One…"/>
          <p:cNvSpPr txBox="1">
            <a:spLocks noGrp="1"/>
          </p:cNvSpPr>
          <p:nvPr>
            <p:ph type="body" sz="quarter" idx="1"/>
          </p:nvPr>
        </p:nvSpPr>
        <p:spPr>
          <a:xfrm>
            <a:off x="1534320" y="4381920"/>
            <a:ext cx="10518480" cy="5837761"/>
          </a:xfrm>
          <a:prstGeom prst="rect">
            <a:avLst/>
          </a:prstGeom>
        </p:spPr>
        <p:txBody>
          <a:bodyPr lIns="0" tIns="0" rIns="0" bIns="0"/>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Title, 2 Content">
    <p:spTree>
      <p:nvGrpSpPr>
        <p:cNvPr id="1" name=""/>
        <p:cNvGrpSpPr/>
        <p:nvPr/>
      </p:nvGrpSpPr>
      <p:grpSpPr>
        <a:xfrm>
          <a:off x="0" y="0"/>
          <a:ext cx="0" cy="0"/>
          <a:chOff x="0" y="0"/>
          <a:chExt cx="0" cy="0"/>
        </a:xfrm>
      </p:grpSpPr>
      <p:sp>
        <p:nvSpPr>
          <p:cNvPr id="277"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278" name="Body Level One…"/>
          <p:cNvSpPr txBox="1">
            <a:spLocks noGrp="1"/>
          </p:cNvSpPr>
          <p:nvPr>
            <p:ph type="body" sz="quarter" idx="1"/>
          </p:nvPr>
        </p:nvSpPr>
        <p:spPr>
          <a:xfrm>
            <a:off x="1534320" y="4381920"/>
            <a:ext cx="5132881" cy="5837761"/>
          </a:xfrm>
          <a:prstGeom prst="rect">
            <a:avLst/>
          </a:prstGeom>
        </p:spPr>
        <p:txBody>
          <a:bodyPr lIns="0" tIns="0" rIns="0" bIns="0"/>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79" name="PlaceHolder 3"/>
          <p:cNvSpPr>
            <a:spLocks noGrp="1"/>
          </p:cNvSpPr>
          <p:nvPr>
            <p:ph type="body" sz="quarter" idx="21"/>
          </p:nvPr>
        </p:nvSpPr>
        <p:spPr>
          <a:xfrm>
            <a:off x="6924240" y="4381920"/>
            <a:ext cx="5132881" cy="5837761"/>
          </a:xfrm>
          <a:prstGeom prst="rect">
            <a:avLst/>
          </a:prstGeom>
        </p:spPr>
        <p:txBody>
          <a:bodyPr lIns="0" tIns="0" rIns="0" bIns="0"/>
          <a:lstStyle/>
          <a:p>
            <a:pPr marL="228600" indent="-228600" defTabSz="914400">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2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287"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2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Centered Text">
    <p:spTree>
      <p:nvGrpSpPr>
        <p:cNvPr id="1" name=""/>
        <p:cNvGrpSpPr/>
        <p:nvPr/>
      </p:nvGrpSpPr>
      <p:grpSpPr>
        <a:xfrm>
          <a:off x="0" y="0"/>
          <a:ext cx="0" cy="0"/>
          <a:chOff x="0" y="0"/>
          <a:chExt cx="0" cy="0"/>
        </a:xfrm>
      </p:grpSpPr>
      <p:sp>
        <p:nvSpPr>
          <p:cNvPr id="295" name="Body Level One…"/>
          <p:cNvSpPr txBox="1">
            <a:spLocks noGrp="1"/>
          </p:cNvSpPr>
          <p:nvPr>
            <p:ph type="body" idx="1"/>
          </p:nvPr>
        </p:nvSpPr>
        <p:spPr>
          <a:xfrm>
            <a:off x="1218239" y="547199"/>
            <a:ext cx="21933362" cy="10614602"/>
          </a:xfrm>
          <a:prstGeom prst="rect">
            <a:avLst/>
          </a:prstGeom>
        </p:spPr>
        <p:txBody>
          <a:bodyPr lIns="0" tIns="0" rIns="0" bIns="0" anchor="ctr"/>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9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Title, 2 Content and Content">
    <p:spTree>
      <p:nvGrpSpPr>
        <p:cNvPr id="1" name=""/>
        <p:cNvGrpSpPr/>
        <p:nvPr/>
      </p:nvGrpSpPr>
      <p:grpSpPr>
        <a:xfrm>
          <a:off x="0" y="0"/>
          <a:ext cx="0" cy="0"/>
          <a:chOff x="0" y="0"/>
          <a:chExt cx="0" cy="0"/>
        </a:xfrm>
      </p:grpSpPr>
      <p:sp>
        <p:nvSpPr>
          <p:cNvPr id="303"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304" name="Body Level One…"/>
          <p:cNvSpPr txBox="1">
            <a:spLocks noGrp="1"/>
          </p:cNvSpPr>
          <p:nvPr>
            <p:ph type="body" sz="quarter" idx="1"/>
          </p:nvPr>
        </p:nvSpPr>
        <p:spPr>
          <a:xfrm>
            <a:off x="1534320" y="4381920"/>
            <a:ext cx="5132881" cy="2784601"/>
          </a:xfrm>
          <a:prstGeom prst="rect">
            <a:avLst/>
          </a:prstGeom>
        </p:spPr>
        <p:txBody>
          <a:bodyPr lIns="0" tIns="0" rIns="0" bIns="0"/>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305" name="PlaceHolder 3"/>
          <p:cNvSpPr/>
          <p:nvPr/>
        </p:nvSpPr>
        <p:spPr>
          <a:xfrm>
            <a:off x="6924240" y="4381920"/>
            <a:ext cx="5132881" cy="5837761"/>
          </a:xfrm>
          <a:prstGeom prst="rect">
            <a:avLst/>
          </a:prstGeom>
          <a:ln w="12700">
            <a:miter lim="400000"/>
          </a:ln>
        </p:spPr>
        <p:txBody>
          <a:bodyPr lIns="0" tIns="0" rIns="0" bIns="0">
            <a:normAutofit/>
          </a:bodyPr>
          <a:lstStyle/>
          <a:p>
            <a:pPr marL="228600" indent="-228600" defTabSz="914400">
              <a:lnSpc>
                <a:spcPct val="90000"/>
              </a:lnSpc>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06" name="PlaceHolder 4"/>
          <p:cNvSpPr>
            <a:spLocks noGrp="1"/>
          </p:cNvSpPr>
          <p:nvPr>
            <p:ph type="body" sz="quarter" idx="21"/>
          </p:nvPr>
        </p:nvSpPr>
        <p:spPr>
          <a:xfrm>
            <a:off x="1534319" y="7431479"/>
            <a:ext cx="5132882" cy="2784601"/>
          </a:xfrm>
          <a:prstGeom prst="rect">
            <a:avLst/>
          </a:prstGeom>
        </p:spPr>
        <p:txBody>
          <a:bodyPr lIns="0" tIns="0" rIns="0" bIns="0"/>
          <a:lstStyle/>
          <a:p>
            <a:pPr marL="228600" indent="-228600" defTabSz="914400">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0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Title Content and 2 Content">
    <p:spTree>
      <p:nvGrpSpPr>
        <p:cNvPr id="1" name=""/>
        <p:cNvGrpSpPr/>
        <p:nvPr/>
      </p:nvGrpSpPr>
      <p:grpSpPr>
        <a:xfrm>
          <a:off x="0" y="0"/>
          <a:ext cx="0" cy="0"/>
          <a:chOff x="0" y="0"/>
          <a:chExt cx="0" cy="0"/>
        </a:xfrm>
      </p:grpSpPr>
      <p:sp>
        <p:nvSpPr>
          <p:cNvPr id="314"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315" name="Body Level One…"/>
          <p:cNvSpPr txBox="1">
            <a:spLocks noGrp="1"/>
          </p:cNvSpPr>
          <p:nvPr>
            <p:ph type="body" sz="quarter" idx="1"/>
          </p:nvPr>
        </p:nvSpPr>
        <p:spPr>
          <a:xfrm>
            <a:off x="1534320" y="4381920"/>
            <a:ext cx="5132881" cy="5837761"/>
          </a:xfrm>
          <a:prstGeom prst="rect">
            <a:avLst/>
          </a:prstGeom>
        </p:spPr>
        <p:txBody>
          <a:bodyPr lIns="0" tIns="0" rIns="0" bIns="0"/>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316" name="PlaceHolder 3"/>
          <p:cNvSpPr/>
          <p:nvPr/>
        </p:nvSpPr>
        <p:spPr>
          <a:xfrm>
            <a:off x="6924240" y="4381920"/>
            <a:ext cx="5132881" cy="2784601"/>
          </a:xfrm>
          <a:prstGeom prst="rect">
            <a:avLst/>
          </a:prstGeom>
          <a:ln w="12700">
            <a:miter lim="400000"/>
          </a:ln>
        </p:spPr>
        <p:txBody>
          <a:bodyPr lIns="0" tIns="0" rIns="0" bIns="0">
            <a:normAutofit/>
          </a:bodyPr>
          <a:lstStyle/>
          <a:p>
            <a:pPr marL="228600" indent="-228600" defTabSz="914400">
              <a:lnSpc>
                <a:spcPct val="90000"/>
              </a:lnSpc>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17" name="PlaceHolder 4"/>
          <p:cNvSpPr>
            <a:spLocks noGrp="1"/>
          </p:cNvSpPr>
          <p:nvPr>
            <p:ph type="body" sz="quarter" idx="21"/>
          </p:nvPr>
        </p:nvSpPr>
        <p:spPr>
          <a:xfrm>
            <a:off x="6924240" y="7431479"/>
            <a:ext cx="5132881" cy="2784601"/>
          </a:xfrm>
          <a:prstGeom prst="rect">
            <a:avLst/>
          </a:prstGeom>
        </p:spPr>
        <p:txBody>
          <a:bodyPr lIns="0" tIns="0" rIns="0" bIns="0"/>
          <a:lstStyle/>
          <a:p>
            <a:pPr marL="228600" indent="-228600" defTabSz="914400">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Title, 2 Content over Content">
    <p:spTree>
      <p:nvGrpSpPr>
        <p:cNvPr id="1" name=""/>
        <p:cNvGrpSpPr/>
        <p:nvPr/>
      </p:nvGrpSpPr>
      <p:grpSpPr>
        <a:xfrm>
          <a:off x="0" y="0"/>
          <a:ext cx="0" cy="0"/>
          <a:chOff x="0" y="0"/>
          <a:chExt cx="0" cy="0"/>
        </a:xfrm>
      </p:grpSpPr>
      <p:sp>
        <p:nvSpPr>
          <p:cNvPr id="325"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326" name="Body Level One…"/>
          <p:cNvSpPr txBox="1">
            <a:spLocks noGrp="1"/>
          </p:cNvSpPr>
          <p:nvPr>
            <p:ph type="body" sz="quarter" idx="1"/>
          </p:nvPr>
        </p:nvSpPr>
        <p:spPr>
          <a:xfrm>
            <a:off x="1534320" y="4381920"/>
            <a:ext cx="5132881" cy="2784601"/>
          </a:xfrm>
          <a:prstGeom prst="rect">
            <a:avLst/>
          </a:prstGeom>
        </p:spPr>
        <p:txBody>
          <a:bodyPr lIns="0" tIns="0" rIns="0" bIns="0"/>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327" name="PlaceHolder 3"/>
          <p:cNvSpPr/>
          <p:nvPr/>
        </p:nvSpPr>
        <p:spPr>
          <a:xfrm>
            <a:off x="6924240" y="4381920"/>
            <a:ext cx="5132881" cy="2784601"/>
          </a:xfrm>
          <a:prstGeom prst="rect">
            <a:avLst/>
          </a:prstGeom>
          <a:ln w="12700">
            <a:miter lim="400000"/>
          </a:ln>
        </p:spPr>
        <p:txBody>
          <a:bodyPr lIns="0" tIns="0" rIns="0" bIns="0">
            <a:normAutofit/>
          </a:bodyPr>
          <a:lstStyle/>
          <a:p>
            <a:pPr marL="228600" indent="-228600" defTabSz="914400">
              <a:lnSpc>
                <a:spcPct val="90000"/>
              </a:lnSpc>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28" name="PlaceHolder 4"/>
          <p:cNvSpPr>
            <a:spLocks noGrp="1"/>
          </p:cNvSpPr>
          <p:nvPr>
            <p:ph type="body" sz="quarter" idx="21"/>
          </p:nvPr>
        </p:nvSpPr>
        <p:spPr>
          <a:xfrm>
            <a:off x="1534320" y="7431479"/>
            <a:ext cx="10518480" cy="2784601"/>
          </a:xfrm>
          <a:prstGeom prst="rect">
            <a:avLst/>
          </a:prstGeom>
        </p:spPr>
        <p:txBody>
          <a:bodyPr lIns="0" tIns="0" rIns="0" bIns="0"/>
          <a:lstStyle/>
          <a:p>
            <a:pPr marL="228600" indent="-228600" defTabSz="914400">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Title, Content over Content">
    <p:spTree>
      <p:nvGrpSpPr>
        <p:cNvPr id="1" name=""/>
        <p:cNvGrpSpPr/>
        <p:nvPr/>
      </p:nvGrpSpPr>
      <p:grpSpPr>
        <a:xfrm>
          <a:off x="0" y="0"/>
          <a:ext cx="0" cy="0"/>
          <a:chOff x="0" y="0"/>
          <a:chExt cx="0" cy="0"/>
        </a:xfrm>
      </p:grpSpPr>
      <p:sp>
        <p:nvSpPr>
          <p:cNvPr id="336"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337" name="Body Level One…"/>
          <p:cNvSpPr txBox="1">
            <a:spLocks noGrp="1"/>
          </p:cNvSpPr>
          <p:nvPr>
            <p:ph type="body" sz="quarter" idx="1"/>
          </p:nvPr>
        </p:nvSpPr>
        <p:spPr>
          <a:xfrm>
            <a:off x="1534320" y="4381920"/>
            <a:ext cx="10518480" cy="2784601"/>
          </a:xfrm>
          <a:prstGeom prst="rect">
            <a:avLst/>
          </a:prstGeom>
        </p:spPr>
        <p:txBody>
          <a:bodyPr lIns="0" tIns="0" rIns="0" bIns="0"/>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338" name="PlaceHolder 3"/>
          <p:cNvSpPr>
            <a:spLocks noGrp="1"/>
          </p:cNvSpPr>
          <p:nvPr>
            <p:ph type="body" sz="quarter" idx="21"/>
          </p:nvPr>
        </p:nvSpPr>
        <p:spPr>
          <a:xfrm>
            <a:off x="1534320" y="7431479"/>
            <a:ext cx="10518480" cy="2784601"/>
          </a:xfrm>
          <a:prstGeom prst="rect">
            <a:avLst/>
          </a:prstGeom>
        </p:spPr>
        <p:txBody>
          <a:bodyPr lIns="0" tIns="0" rIns="0" bIns="0"/>
          <a:lstStyle/>
          <a:p>
            <a:pPr marL="228600" indent="-228600" defTabSz="914400">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3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1_Slide">
    <p:spTree>
      <p:nvGrpSpPr>
        <p:cNvPr id="1" name=""/>
        <p:cNvGrpSpPr/>
        <p:nvPr/>
      </p:nvGrpSpPr>
      <p:grpSpPr>
        <a:xfrm>
          <a:off x="0" y="0"/>
          <a:ext cx="0" cy="0"/>
          <a:chOff x="0" y="0"/>
          <a:chExt cx="0" cy="0"/>
        </a:xfrm>
      </p:grpSpPr>
      <p:sp>
        <p:nvSpPr>
          <p:cNvPr id="34" name="Picture Placeholder 8"/>
          <p:cNvSpPr>
            <a:spLocks noGrp="1"/>
          </p:cNvSpPr>
          <p:nvPr>
            <p:ph type="pic" sz="half" idx="21"/>
          </p:nvPr>
        </p:nvSpPr>
        <p:spPr>
          <a:xfrm>
            <a:off x="0" y="4874133"/>
            <a:ext cx="12203401" cy="8861199"/>
          </a:xfrm>
          <a:prstGeom prst="rect">
            <a:avLst/>
          </a:prstGeom>
        </p:spPr>
        <p:txBody>
          <a:bodyPr lIns="91439" tIns="45719" rIns="91439" bIns="45719">
            <a:noAutofit/>
          </a:bodyPr>
          <a:lstStyle/>
          <a:p>
            <a:endParaRPr/>
          </a:p>
        </p:txBody>
      </p:sp>
      <p:sp>
        <p:nvSpPr>
          <p:cNvPr id="35"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4 Content">
    <p:spTree>
      <p:nvGrpSpPr>
        <p:cNvPr id="1" name=""/>
        <p:cNvGrpSpPr/>
        <p:nvPr/>
      </p:nvGrpSpPr>
      <p:grpSpPr>
        <a:xfrm>
          <a:off x="0" y="0"/>
          <a:ext cx="0" cy="0"/>
          <a:chOff x="0" y="0"/>
          <a:chExt cx="0" cy="0"/>
        </a:xfrm>
      </p:grpSpPr>
      <p:sp>
        <p:nvSpPr>
          <p:cNvPr id="346"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347" name="Body Level One…"/>
          <p:cNvSpPr txBox="1">
            <a:spLocks noGrp="1"/>
          </p:cNvSpPr>
          <p:nvPr>
            <p:ph type="body" sz="quarter" idx="1"/>
          </p:nvPr>
        </p:nvSpPr>
        <p:spPr>
          <a:xfrm>
            <a:off x="1534320" y="4381920"/>
            <a:ext cx="5132881" cy="2784601"/>
          </a:xfrm>
          <a:prstGeom prst="rect">
            <a:avLst/>
          </a:prstGeom>
        </p:spPr>
        <p:txBody>
          <a:bodyPr lIns="0" tIns="0" rIns="0" bIns="0"/>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348" name="PlaceHolder 3"/>
          <p:cNvSpPr/>
          <p:nvPr/>
        </p:nvSpPr>
        <p:spPr>
          <a:xfrm>
            <a:off x="6924240" y="4381920"/>
            <a:ext cx="5132881" cy="2784601"/>
          </a:xfrm>
          <a:prstGeom prst="rect">
            <a:avLst/>
          </a:prstGeom>
          <a:ln w="12700">
            <a:miter lim="400000"/>
          </a:ln>
        </p:spPr>
        <p:txBody>
          <a:bodyPr lIns="0" tIns="0" rIns="0" bIns="0">
            <a:normAutofit/>
          </a:bodyPr>
          <a:lstStyle/>
          <a:p>
            <a:pPr marL="228600" indent="-228600" defTabSz="914400">
              <a:lnSpc>
                <a:spcPct val="90000"/>
              </a:lnSpc>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49" name="PlaceHolder 4"/>
          <p:cNvSpPr/>
          <p:nvPr/>
        </p:nvSpPr>
        <p:spPr>
          <a:xfrm>
            <a:off x="1534319" y="7431479"/>
            <a:ext cx="5132882" cy="2784601"/>
          </a:xfrm>
          <a:prstGeom prst="rect">
            <a:avLst/>
          </a:prstGeom>
          <a:ln w="12700">
            <a:miter lim="400000"/>
          </a:ln>
        </p:spPr>
        <p:txBody>
          <a:bodyPr lIns="0" tIns="0" rIns="0" bIns="0">
            <a:normAutofit/>
          </a:bodyPr>
          <a:lstStyle/>
          <a:p>
            <a:pPr marL="228600" indent="-228600" defTabSz="914400">
              <a:lnSpc>
                <a:spcPct val="90000"/>
              </a:lnSpc>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50" name="PlaceHolder 5"/>
          <p:cNvSpPr>
            <a:spLocks noGrp="1"/>
          </p:cNvSpPr>
          <p:nvPr>
            <p:ph type="body" sz="quarter" idx="21"/>
          </p:nvPr>
        </p:nvSpPr>
        <p:spPr>
          <a:xfrm>
            <a:off x="6924240" y="7431479"/>
            <a:ext cx="5132881" cy="2784601"/>
          </a:xfrm>
          <a:prstGeom prst="rect">
            <a:avLst/>
          </a:prstGeom>
        </p:spPr>
        <p:txBody>
          <a:bodyPr lIns="0" tIns="0" rIns="0" bIns="0"/>
          <a:lstStyle/>
          <a:p>
            <a:pPr marL="228600" indent="-228600" defTabSz="914400">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Title, 6 Content">
    <p:spTree>
      <p:nvGrpSpPr>
        <p:cNvPr id="1" name=""/>
        <p:cNvGrpSpPr/>
        <p:nvPr/>
      </p:nvGrpSpPr>
      <p:grpSpPr>
        <a:xfrm>
          <a:off x="0" y="0"/>
          <a:ext cx="0" cy="0"/>
          <a:chOff x="0" y="0"/>
          <a:chExt cx="0" cy="0"/>
        </a:xfrm>
      </p:grpSpPr>
      <p:sp>
        <p:nvSpPr>
          <p:cNvPr id="358" name="Title Text"/>
          <p:cNvSpPr txBox="1">
            <a:spLocks noGrp="1"/>
          </p:cNvSpPr>
          <p:nvPr>
            <p:ph type="title"/>
          </p:nvPr>
        </p:nvSpPr>
        <p:spPr>
          <a:xfrm>
            <a:off x="1218239" y="547199"/>
            <a:ext cx="21933362" cy="2289601"/>
          </a:xfrm>
          <a:prstGeom prst="rect">
            <a:avLst/>
          </a:prstGeom>
        </p:spPr>
        <p:txBody>
          <a:bodyPr lIns="0" tIns="0" rIns="0" bIns="0"/>
          <a:lstStyle>
            <a:lvl1pPr defTabSz="914400">
              <a:defRPr sz="4400">
                <a:solidFill>
                  <a:srgbClr val="000000"/>
                </a:solidFill>
                <a:latin typeface="Arial"/>
                <a:ea typeface="Arial"/>
                <a:cs typeface="Arial"/>
                <a:sym typeface="Arial"/>
              </a:defRPr>
            </a:lvl1pPr>
          </a:lstStyle>
          <a:p>
            <a:r>
              <a:t>Title Text</a:t>
            </a:r>
          </a:p>
        </p:txBody>
      </p:sp>
      <p:sp>
        <p:nvSpPr>
          <p:cNvPr id="359" name="Body Level One…"/>
          <p:cNvSpPr txBox="1">
            <a:spLocks noGrp="1"/>
          </p:cNvSpPr>
          <p:nvPr>
            <p:ph type="body" sz="quarter" idx="1"/>
          </p:nvPr>
        </p:nvSpPr>
        <p:spPr>
          <a:xfrm>
            <a:off x="1534320" y="4381920"/>
            <a:ext cx="3386881" cy="2784601"/>
          </a:xfrm>
          <a:prstGeom prst="rect">
            <a:avLst/>
          </a:prstGeom>
        </p:spPr>
        <p:txBody>
          <a:bodyPr lIns="0" tIns="0" rIns="0" bIns="0"/>
          <a:lstStyle>
            <a:lvl1pPr marL="228600" indent="-228600" defTabSz="914400">
              <a:spcBef>
                <a:spcPts val="1000"/>
              </a:spcBef>
              <a:buSzPct val="100000"/>
              <a:buFont typeface="Arial"/>
              <a:buChar char="•"/>
              <a:defRPr sz="2800">
                <a:solidFill>
                  <a:srgbClr val="000000"/>
                </a:solidFill>
                <a:latin typeface="Arial"/>
                <a:ea typeface="Arial"/>
                <a:cs typeface="Arial"/>
                <a:sym typeface="Arial"/>
              </a:defRPr>
            </a:lvl1pPr>
            <a:lvl2pPr marL="723900" indent="-266700" defTabSz="914400">
              <a:spcBef>
                <a:spcPts val="1000"/>
              </a:spcBef>
              <a:buSzPct val="100000"/>
              <a:buFont typeface="Arial"/>
              <a:buChar char="•"/>
              <a:defRPr sz="2800">
                <a:solidFill>
                  <a:srgbClr val="000000"/>
                </a:solidFill>
                <a:latin typeface="Arial"/>
                <a:ea typeface="Arial"/>
                <a:cs typeface="Arial"/>
                <a:sym typeface="Arial"/>
              </a:defRPr>
            </a:lvl2pPr>
            <a:lvl3pPr marL="1234439" indent="-320039" defTabSz="914400">
              <a:spcBef>
                <a:spcPts val="1000"/>
              </a:spcBef>
              <a:buSzPct val="100000"/>
              <a:buFont typeface="Arial"/>
              <a:buChar char="•"/>
              <a:defRPr sz="2800">
                <a:solidFill>
                  <a:srgbClr val="000000"/>
                </a:solidFill>
                <a:latin typeface="Arial"/>
                <a:ea typeface="Arial"/>
                <a:cs typeface="Arial"/>
                <a:sym typeface="Arial"/>
              </a:defRPr>
            </a:lvl3pPr>
            <a:lvl4pPr marL="1727200" indent="-355600" defTabSz="914400">
              <a:spcBef>
                <a:spcPts val="1000"/>
              </a:spcBef>
              <a:buSzPct val="100000"/>
              <a:buFont typeface="Arial"/>
              <a:buChar char="•"/>
              <a:defRPr sz="2800">
                <a:solidFill>
                  <a:srgbClr val="000000"/>
                </a:solidFill>
                <a:latin typeface="Arial"/>
                <a:ea typeface="Arial"/>
                <a:cs typeface="Arial"/>
                <a:sym typeface="Arial"/>
              </a:defRPr>
            </a:lvl4pPr>
            <a:lvl5pPr marL="2184400" indent="-355600" defTabSz="914400">
              <a:spcBef>
                <a:spcPts val="1000"/>
              </a:spcBef>
              <a:buSzPct val="100000"/>
              <a:buFont typeface="Arial"/>
              <a:buChar char="•"/>
              <a:defRPr sz="2800">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360" name="PlaceHolder 3"/>
          <p:cNvSpPr/>
          <p:nvPr/>
        </p:nvSpPr>
        <p:spPr>
          <a:xfrm>
            <a:off x="5090759" y="4381920"/>
            <a:ext cx="3386881" cy="2784601"/>
          </a:xfrm>
          <a:prstGeom prst="rect">
            <a:avLst/>
          </a:prstGeom>
          <a:ln w="12700">
            <a:miter lim="400000"/>
          </a:ln>
        </p:spPr>
        <p:txBody>
          <a:bodyPr lIns="0" tIns="0" rIns="0" bIns="0">
            <a:normAutofit/>
          </a:bodyPr>
          <a:lstStyle/>
          <a:p>
            <a:pPr marL="228600" indent="-228600" defTabSz="914400">
              <a:lnSpc>
                <a:spcPct val="90000"/>
              </a:lnSpc>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61" name="PlaceHolder 4"/>
          <p:cNvSpPr/>
          <p:nvPr/>
        </p:nvSpPr>
        <p:spPr>
          <a:xfrm>
            <a:off x="8647559" y="4381920"/>
            <a:ext cx="3386881" cy="2784601"/>
          </a:xfrm>
          <a:prstGeom prst="rect">
            <a:avLst/>
          </a:prstGeom>
          <a:ln w="12700">
            <a:miter lim="400000"/>
          </a:ln>
        </p:spPr>
        <p:txBody>
          <a:bodyPr lIns="0" tIns="0" rIns="0" bIns="0">
            <a:normAutofit/>
          </a:bodyPr>
          <a:lstStyle/>
          <a:p>
            <a:pPr marL="228600" indent="-228600" defTabSz="914400">
              <a:lnSpc>
                <a:spcPct val="90000"/>
              </a:lnSpc>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62" name="PlaceHolder 5"/>
          <p:cNvSpPr/>
          <p:nvPr/>
        </p:nvSpPr>
        <p:spPr>
          <a:xfrm>
            <a:off x="1534320" y="7431479"/>
            <a:ext cx="3386881" cy="2784601"/>
          </a:xfrm>
          <a:prstGeom prst="rect">
            <a:avLst/>
          </a:prstGeom>
          <a:ln w="12700">
            <a:miter lim="400000"/>
          </a:ln>
        </p:spPr>
        <p:txBody>
          <a:bodyPr lIns="0" tIns="0" rIns="0" bIns="0">
            <a:normAutofit/>
          </a:bodyPr>
          <a:lstStyle/>
          <a:p>
            <a:pPr marL="228600" indent="-228600" defTabSz="914400">
              <a:lnSpc>
                <a:spcPct val="90000"/>
              </a:lnSpc>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63" name="PlaceHolder 6"/>
          <p:cNvSpPr/>
          <p:nvPr/>
        </p:nvSpPr>
        <p:spPr>
          <a:xfrm>
            <a:off x="5090759" y="7431479"/>
            <a:ext cx="3386881" cy="2784601"/>
          </a:xfrm>
          <a:prstGeom prst="rect">
            <a:avLst/>
          </a:prstGeom>
          <a:ln w="12700">
            <a:miter lim="400000"/>
          </a:ln>
        </p:spPr>
        <p:txBody>
          <a:bodyPr lIns="0" tIns="0" rIns="0" bIns="0">
            <a:normAutofit/>
          </a:bodyPr>
          <a:lstStyle/>
          <a:p>
            <a:pPr marL="228600" indent="-228600" defTabSz="914400">
              <a:lnSpc>
                <a:spcPct val="90000"/>
              </a:lnSpc>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64" name="PlaceHolder 7"/>
          <p:cNvSpPr>
            <a:spLocks noGrp="1"/>
          </p:cNvSpPr>
          <p:nvPr>
            <p:ph type="body" sz="quarter" idx="21"/>
          </p:nvPr>
        </p:nvSpPr>
        <p:spPr>
          <a:xfrm>
            <a:off x="8647559" y="7431479"/>
            <a:ext cx="3386881" cy="2784601"/>
          </a:xfrm>
          <a:prstGeom prst="rect">
            <a:avLst/>
          </a:prstGeom>
        </p:spPr>
        <p:txBody>
          <a:bodyPr lIns="0" tIns="0" rIns="0" bIns="0"/>
          <a:lstStyle/>
          <a:p>
            <a:pPr marL="228600" indent="-228600" defTabSz="914400">
              <a:spcBef>
                <a:spcPts val="1000"/>
              </a:spcBef>
              <a:buSzPct val="100000"/>
              <a:buFont typeface="Arial"/>
              <a:buChar char="•"/>
              <a:defRPr sz="2800">
                <a:solidFill>
                  <a:srgbClr val="000000"/>
                </a:solidFill>
                <a:latin typeface="Arial"/>
                <a:ea typeface="Arial"/>
                <a:cs typeface="Arial"/>
                <a:sym typeface="Arial"/>
              </a:defRPr>
            </a:pPr>
            <a:endParaRPr/>
          </a:p>
        </p:txBody>
      </p:sp>
      <p:sp>
        <p:nvSpPr>
          <p:cNvPr id="3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2_Slide">
    <p:spTree>
      <p:nvGrpSpPr>
        <p:cNvPr id="1" name=""/>
        <p:cNvGrpSpPr/>
        <p:nvPr/>
      </p:nvGrpSpPr>
      <p:grpSpPr>
        <a:xfrm>
          <a:off x="0" y="0"/>
          <a:ext cx="0" cy="0"/>
          <a:chOff x="0" y="0"/>
          <a:chExt cx="0" cy="0"/>
        </a:xfrm>
      </p:grpSpPr>
      <p:sp>
        <p:nvSpPr>
          <p:cNvPr id="42" name="Picture Placeholder 8"/>
          <p:cNvSpPr>
            <a:spLocks noGrp="1"/>
          </p:cNvSpPr>
          <p:nvPr>
            <p:ph type="pic" idx="21"/>
          </p:nvPr>
        </p:nvSpPr>
        <p:spPr>
          <a:xfrm>
            <a:off x="-387351" y="-381000"/>
            <a:ext cx="14155603" cy="14478000"/>
          </a:xfrm>
          <a:prstGeom prst="rect">
            <a:avLst/>
          </a:prstGeom>
        </p:spPr>
        <p:txBody>
          <a:bodyPr lIns="91439" tIns="45719" rIns="91439" bIns="45719">
            <a:noAutofit/>
          </a:bodyPr>
          <a:lstStyle/>
          <a:p>
            <a:endParaRPr/>
          </a:p>
        </p:txBody>
      </p:sp>
      <p:sp>
        <p:nvSpPr>
          <p:cNvPr id="43"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3_Slide">
    <p:spTree>
      <p:nvGrpSpPr>
        <p:cNvPr id="1" name=""/>
        <p:cNvGrpSpPr/>
        <p:nvPr/>
      </p:nvGrpSpPr>
      <p:grpSpPr>
        <a:xfrm>
          <a:off x="0" y="0"/>
          <a:ext cx="0" cy="0"/>
          <a:chOff x="0" y="0"/>
          <a:chExt cx="0" cy="0"/>
        </a:xfrm>
      </p:grpSpPr>
      <p:sp>
        <p:nvSpPr>
          <p:cNvPr id="50" name="Picture Placeholder 8"/>
          <p:cNvSpPr>
            <a:spLocks noGrp="1"/>
          </p:cNvSpPr>
          <p:nvPr>
            <p:ph type="pic" idx="21"/>
          </p:nvPr>
        </p:nvSpPr>
        <p:spPr>
          <a:xfrm>
            <a:off x="10609398" y="-381000"/>
            <a:ext cx="14155605" cy="14478000"/>
          </a:xfrm>
          <a:prstGeom prst="rect">
            <a:avLst/>
          </a:prstGeom>
        </p:spPr>
        <p:txBody>
          <a:bodyPr lIns="91439" tIns="45719" rIns="91439" bIns="45719">
            <a:noAutofit/>
          </a:bodyPr>
          <a:lstStyle/>
          <a:p>
            <a:endParaRPr/>
          </a:p>
        </p:txBody>
      </p:sp>
      <p:sp>
        <p:nvSpPr>
          <p:cNvPr id="51"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4_Slide">
    <p:spTree>
      <p:nvGrpSpPr>
        <p:cNvPr id="1" name=""/>
        <p:cNvGrpSpPr/>
        <p:nvPr/>
      </p:nvGrpSpPr>
      <p:grpSpPr>
        <a:xfrm>
          <a:off x="0" y="0"/>
          <a:ext cx="0" cy="0"/>
          <a:chOff x="0" y="0"/>
          <a:chExt cx="0" cy="0"/>
        </a:xfrm>
      </p:grpSpPr>
      <p:sp>
        <p:nvSpPr>
          <p:cNvPr id="58" name="Picture Placeholder 8"/>
          <p:cNvSpPr>
            <a:spLocks noGrp="1"/>
          </p:cNvSpPr>
          <p:nvPr>
            <p:ph type="pic" idx="21"/>
          </p:nvPr>
        </p:nvSpPr>
        <p:spPr>
          <a:xfrm>
            <a:off x="-387351" y="-381000"/>
            <a:ext cx="14155603" cy="14478000"/>
          </a:xfrm>
          <a:prstGeom prst="rect">
            <a:avLst/>
          </a:prstGeom>
        </p:spPr>
        <p:txBody>
          <a:bodyPr lIns="91439" tIns="45719" rIns="91439" bIns="45719">
            <a:noAutofit/>
          </a:bodyPr>
          <a:lstStyle/>
          <a:p>
            <a:endParaRPr/>
          </a:p>
        </p:txBody>
      </p:sp>
      <p:sp>
        <p:nvSpPr>
          <p:cNvPr id="59"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5_Slide">
    <p:spTree>
      <p:nvGrpSpPr>
        <p:cNvPr id="1" name=""/>
        <p:cNvGrpSpPr/>
        <p:nvPr/>
      </p:nvGrpSpPr>
      <p:grpSpPr>
        <a:xfrm>
          <a:off x="0" y="0"/>
          <a:ext cx="0" cy="0"/>
          <a:chOff x="0" y="0"/>
          <a:chExt cx="0" cy="0"/>
        </a:xfrm>
      </p:grpSpPr>
      <p:sp>
        <p:nvSpPr>
          <p:cNvPr id="66" name="Picture Placeholder 8"/>
          <p:cNvSpPr>
            <a:spLocks noGrp="1"/>
          </p:cNvSpPr>
          <p:nvPr>
            <p:ph type="pic" idx="21"/>
          </p:nvPr>
        </p:nvSpPr>
        <p:spPr>
          <a:xfrm>
            <a:off x="10609398" y="-381000"/>
            <a:ext cx="14155605" cy="14478000"/>
          </a:xfrm>
          <a:prstGeom prst="rect">
            <a:avLst/>
          </a:prstGeom>
        </p:spPr>
        <p:txBody>
          <a:bodyPr lIns="91439" tIns="45719" rIns="91439" bIns="45719">
            <a:noAutofit/>
          </a:bodyPr>
          <a:lstStyle/>
          <a:p>
            <a:endParaRPr/>
          </a:p>
        </p:txBody>
      </p:sp>
      <p:sp>
        <p:nvSpPr>
          <p:cNvPr id="67"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6_Slide">
    <p:spTree>
      <p:nvGrpSpPr>
        <p:cNvPr id="1" name=""/>
        <p:cNvGrpSpPr/>
        <p:nvPr/>
      </p:nvGrpSpPr>
      <p:grpSpPr>
        <a:xfrm>
          <a:off x="0" y="0"/>
          <a:ext cx="0" cy="0"/>
          <a:chOff x="0" y="0"/>
          <a:chExt cx="0" cy="0"/>
        </a:xfrm>
      </p:grpSpPr>
      <p:sp>
        <p:nvSpPr>
          <p:cNvPr id="74" name="Picture Placeholder 8"/>
          <p:cNvSpPr>
            <a:spLocks noGrp="1"/>
          </p:cNvSpPr>
          <p:nvPr>
            <p:ph type="pic" sz="half" idx="21"/>
          </p:nvPr>
        </p:nvSpPr>
        <p:spPr>
          <a:xfrm>
            <a:off x="0" y="0"/>
            <a:ext cx="13072533" cy="9907338"/>
          </a:xfrm>
          <a:prstGeom prst="rect">
            <a:avLst/>
          </a:prstGeom>
        </p:spPr>
        <p:txBody>
          <a:bodyPr lIns="91439" tIns="45719" rIns="91439" bIns="45719">
            <a:noAutofit/>
          </a:bodyPr>
          <a:lstStyle/>
          <a:p>
            <a:endParaRPr/>
          </a:p>
        </p:txBody>
      </p:sp>
      <p:sp>
        <p:nvSpPr>
          <p:cNvPr id="75" name="Picture Placeholder 8"/>
          <p:cNvSpPr>
            <a:spLocks noGrp="1"/>
          </p:cNvSpPr>
          <p:nvPr>
            <p:ph type="pic" sz="half" idx="22"/>
          </p:nvPr>
        </p:nvSpPr>
        <p:spPr>
          <a:xfrm>
            <a:off x="14038727" y="6366931"/>
            <a:ext cx="10338925" cy="7349070"/>
          </a:xfrm>
          <a:prstGeom prst="rect">
            <a:avLst/>
          </a:prstGeom>
        </p:spPr>
        <p:txBody>
          <a:bodyPr lIns="91439" tIns="45719" rIns="91439" bIns="45719">
            <a:noAutofit/>
          </a:bodyPr>
          <a:lstStyle/>
          <a:p>
            <a:endParaRPr/>
          </a:p>
        </p:txBody>
      </p:sp>
      <p:sp>
        <p:nvSpPr>
          <p:cNvPr id="76" name="Slide Number"/>
          <p:cNvSpPr txBox="1">
            <a:spLocks noGrp="1"/>
          </p:cNvSpPr>
          <p:nvPr>
            <p:ph type="sldNum" sz="quarter" idx="2"/>
          </p:nvPr>
        </p:nvSpPr>
        <p:spPr>
          <a:xfrm>
            <a:off x="23494314" y="610540"/>
            <a:ext cx="704089" cy="728943"/>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63D48"/>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17466098" y="12712700"/>
            <a:ext cx="5686637" cy="736600"/>
          </a:xfrm>
          <a:prstGeom prst="rect">
            <a:avLst/>
          </a:prstGeom>
          <a:ln w="12700">
            <a:miter lim="400000"/>
          </a:ln>
        </p:spPr>
        <p:txBody>
          <a:bodyPr wrap="none" lIns="91421" tIns="91421" rIns="91421" bIns="91421">
            <a:spAutoFit/>
          </a:bodyPr>
          <a:lstStyle>
            <a:lvl1pPr>
              <a:defRPr>
                <a:solidFill>
                  <a:srgbClr val="FFFFFF"/>
                </a:solidFill>
              </a:defRPr>
            </a:lvl1pPr>
          </a:lstStyle>
          <a:p>
            <a:fld id="{86CB4B4D-7CA3-9044-876B-883B54F8677D}" type="slidenum">
              <a:t>‹#›</a:t>
            </a:fld>
            <a:endParaRPr/>
          </a:p>
        </p:txBody>
      </p:sp>
      <p:sp>
        <p:nvSpPr>
          <p:cNvPr id="3" name="Title Text"/>
          <p:cNvSpPr txBox="1">
            <a:spLocks noGrp="1"/>
          </p:cNvSpPr>
          <p:nvPr>
            <p:ph type="title"/>
          </p:nvPr>
        </p:nvSpPr>
        <p:spPr>
          <a:xfrm>
            <a:off x="1218564" y="184149"/>
            <a:ext cx="21934171" cy="30162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nchor="ctr">
            <a:normAutofit/>
          </a:bodyPr>
          <a:lstStyle/>
          <a:p>
            <a:r>
              <a:t>Title Text</a:t>
            </a:r>
          </a:p>
        </p:txBody>
      </p:sp>
      <p:sp>
        <p:nvSpPr>
          <p:cNvPr id="4" name="Body Level One…"/>
          <p:cNvSpPr txBox="1">
            <a:spLocks noGrp="1"/>
          </p:cNvSpPr>
          <p:nvPr>
            <p:ph type="body" idx="1"/>
          </p:nvPr>
        </p:nvSpPr>
        <p:spPr>
          <a:xfrm>
            <a:off x="1218564" y="3200400"/>
            <a:ext cx="21934171" cy="105156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Lst>
  <p:transition spd="med"/>
  <p:txStyles>
    <p:titleStyle>
      <a:lvl1pPr marL="0" marR="0" indent="0" algn="l" defTabSz="1828343" rtl="0" latinLnBrk="0">
        <a:lnSpc>
          <a:spcPct val="90000"/>
        </a:lnSpc>
        <a:spcBef>
          <a:spcPts val="0"/>
        </a:spcBef>
        <a:spcAft>
          <a:spcPts val="0"/>
        </a:spcAft>
        <a:buClrTx/>
        <a:buSzTx/>
        <a:buFontTx/>
        <a:buNone/>
        <a:tabLst/>
        <a:defRPr sz="8700" b="0" i="0" u="none" strike="noStrike" cap="none" spc="0" baseline="0">
          <a:solidFill>
            <a:srgbClr val="FFFFFF"/>
          </a:solidFill>
          <a:uFillTx/>
          <a:latin typeface="+mn-lt"/>
          <a:ea typeface="+mn-ea"/>
          <a:cs typeface="+mn-cs"/>
          <a:sym typeface="Helvetica"/>
        </a:defRPr>
      </a:lvl1pPr>
      <a:lvl2pPr marL="0" marR="0" indent="0" algn="l" defTabSz="1828343" rtl="0" latinLnBrk="0">
        <a:lnSpc>
          <a:spcPct val="90000"/>
        </a:lnSpc>
        <a:spcBef>
          <a:spcPts val="0"/>
        </a:spcBef>
        <a:spcAft>
          <a:spcPts val="0"/>
        </a:spcAft>
        <a:buClrTx/>
        <a:buSzTx/>
        <a:buFontTx/>
        <a:buNone/>
        <a:tabLst/>
        <a:defRPr sz="8700" b="0" i="0" u="none" strike="noStrike" cap="none" spc="0" baseline="0">
          <a:solidFill>
            <a:srgbClr val="FFFFFF"/>
          </a:solidFill>
          <a:uFillTx/>
          <a:latin typeface="+mn-lt"/>
          <a:ea typeface="+mn-ea"/>
          <a:cs typeface="+mn-cs"/>
          <a:sym typeface="Helvetica"/>
        </a:defRPr>
      </a:lvl2pPr>
      <a:lvl3pPr marL="0" marR="0" indent="0" algn="l" defTabSz="1828343" rtl="0" latinLnBrk="0">
        <a:lnSpc>
          <a:spcPct val="90000"/>
        </a:lnSpc>
        <a:spcBef>
          <a:spcPts val="0"/>
        </a:spcBef>
        <a:spcAft>
          <a:spcPts val="0"/>
        </a:spcAft>
        <a:buClrTx/>
        <a:buSzTx/>
        <a:buFontTx/>
        <a:buNone/>
        <a:tabLst/>
        <a:defRPr sz="8700" b="0" i="0" u="none" strike="noStrike" cap="none" spc="0" baseline="0">
          <a:solidFill>
            <a:srgbClr val="FFFFFF"/>
          </a:solidFill>
          <a:uFillTx/>
          <a:latin typeface="+mn-lt"/>
          <a:ea typeface="+mn-ea"/>
          <a:cs typeface="+mn-cs"/>
          <a:sym typeface="Helvetica"/>
        </a:defRPr>
      </a:lvl3pPr>
      <a:lvl4pPr marL="0" marR="0" indent="0" algn="l" defTabSz="1828343" rtl="0" latinLnBrk="0">
        <a:lnSpc>
          <a:spcPct val="90000"/>
        </a:lnSpc>
        <a:spcBef>
          <a:spcPts val="0"/>
        </a:spcBef>
        <a:spcAft>
          <a:spcPts val="0"/>
        </a:spcAft>
        <a:buClrTx/>
        <a:buSzTx/>
        <a:buFontTx/>
        <a:buNone/>
        <a:tabLst/>
        <a:defRPr sz="8700" b="0" i="0" u="none" strike="noStrike" cap="none" spc="0" baseline="0">
          <a:solidFill>
            <a:srgbClr val="FFFFFF"/>
          </a:solidFill>
          <a:uFillTx/>
          <a:latin typeface="+mn-lt"/>
          <a:ea typeface="+mn-ea"/>
          <a:cs typeface="+mn-cs"/>
          <a:sym typeface="Helvetica"/>
        </a:defRPr>
      </a:lvl4pPr>
      <a:lvl5pPr marL="0" marR="0" indent="0" algn="l" defTabSz="1828343" rtl="0" latinLnBrk="0">
        <a:lnSpc>
          <a:spcPct val="90000"/>
        </a:lnSpc>
        <a:spcBef>
          <a:spcPts val="0"/>
        </a:spcBef>
        <a:spcAft>
          <a:spcPts val="0"/>
        </a:spcAft>
        <a:buClrTx/>
        <a:buSzTx/>
        <a:buFontTx/>
        <a:buNone/>
        <a:tabLst/>
        <a:defRPr sz="8700" b="0" i="0" u="none" strike="noStrike" cap="none" spc="0" baseline="0">
          <a:solidFill>
            <a:srgbClr val="FFFFFF"/>
          </a:solidFill>
          <a:uFillTx/>
          <a:latin typeface="+mn-lt"/>
          <a:ea typeface="+mn-ea"/>
          <a:cs typeface="+mn-cs"/>
          <a:sym typeface="Helvetica"/>
        </a:defRPr>
      </a:lvl5pPr>
      <a:lvl6pPr marL="0" marR="0" indent="0" algn="l" defTabSz="1828343" rtl="0" latinLnBrk="0">
        <a:lnSpc>
          <a:spcPct val="90000"/>
        </a:lnSpc>
        <a:spcBef>
          <a:spcPts val="0"/>
        </a:spcBef>
        <a:spcAft>
          <a:spcPts val="0"/>
        </a:spcAft>
        <a:buClrTx/>
        <a:buSzTx/>
        <a:buFontTx/>
        <a:buNone/>
        <a:tabLst/>
        <a:defRPr sz="8700" b="0" i="0" u="none" strike="noStrike" cap="none" spc="0" baseline="0">
          <a:solidFill>
            <a:srgbClr val="FFFFFF"/>
          </a:solidFill>
          <a:uFillTx/>
          <a:latin typeface="+mn-lt"/>
          <a:ea typeface="+mn-ea"/>
          <a:cs typeface="+mn-cs"/>
          <a:sym typeface="Helvetica"/>
        </a:defRPr>
      </a:lvl6pPr>
      <a:lvl7pPr marL="0" marR="0" indent="0" algn="l" defTabSz="1828343" rtl="0" latinLnBrk="0">
        <a:lnSpc>
          <a:spcPct val="90000"/>
        </a:lnSpc>
        <a:spcBef>
          <a:spcPts val="0"/>
        </a:spcBef>
        <a:spcAft>
          <a:spcPts val="0"/>
        </a:spcAft>
        <a:buClrTx/>
        <a:buSzTx/>
        <a:buFontTx/>
        <a:buNone/>
        <a:tabLst/>
        <a:defRPr sz="8700" b="0" i="0" u="none" strike="noStrike" cap="none" spc="0" baseline="0">
          <a:solidFill>
            <a:srgbClr val="FFFFFF"/>
          </a:solidFill>
          <a:uFillTx/>
          <a:latin typeface="+mn-lt"/>
          <a:ea typeface="+mn-ea"/>
          <a:cs typeface="+mn-cs"/>
          <a:sym typeface="Helvetica"/>
        </a:defRPr>
      </a:lvl7pPr>
      <a:lvl8pPr marL="0" marR="0" indent="0" algn="l" defTabSz="1828343" rtl="0" latinLnBrk="0">
        <a:lnSpc>
          <a:spcPct val="90000"/>
        </a:lnSpc>
        <a:spcBef>
          <a:spcPts val="0"/>
        </a:spcBef>
        <a:spcAft>
          <a:spcPts val="0"/>
        </a:spcAft>
        <a:buClrTx/>
        <a:buSzTx/>
        <a:buFontTx/>
        <a:buNone/>
        <a:tabLst/>
        <a:defRPr sz="8700" b="0" i="0" u="none" strike="noStrike" cap="none" spc="0" baseline="0">
          <a:solidFill>
            <a:srgbClr val="FFFFFF"/>
          </a:solidFill>
          <a:uFillTx/>
          <a:latin typeface="+mn-lt"/>
          <a:ea typeface="+mn-ea"/>
          <a:cs typeface="+mn-cs"/>
          <a:sym typeface="Helvetica"/>
        </a:defRPr>
      </a:lvl8pPr>
      <a:lvl9pPr marL="0" marR="0" indent="0" algn="l" defTabSz="1828343" rtl="0" latinLnBrk="0">
        <a:lnSpc>
          <a:spcPct val="90000"/>
        </a:lnSpc>
        <a:spcBef>
          <a:spcPts val="0"/>
        </a:spcBef>
        <a:spcAft>
          <a:spcPts val="0"/>
        </a:spcAft>
        <a:buClrTx/>
        <a:buSzTx/>
        <a:buFontTx/>
        <a:buNone/>
        <a:tabLst/>
        <a:defRPr sz="8700" b="0" i="0" u="none" strike="noStrike" cap="none" spc="0" baseline="0">
          <a:solidFill>
            <a:srgbClr val="FFFFFF"/>
          </a:solidFill>
          <a:uFillTx/>
          <a:latin typeface="+mn-lt"/>
          <a:ea typeface="+mn-ea"/>
          <a:cs typeface="+mn-cs"/>
          <a:sym typeface="Helvetica"/>
        </a:defRPr>
      </a:lvl9pPr>
    </p:titleStyle>
    <p:bodyStyle>
      <a:lvl1pPr marL="0" marR="0" indent="0" algn="l" defTabSz="1828343" rtl="0" latinLnBrk="0">
        <a:lnSpc>
          <a:spcPct val="90000"/>
        </a:lnSpc>
        <a:spcBef>
          <a:spcPts val="2000"/>
        </a:spcBef>
        <a:spcAft>
          <a:spcPts val="0"/>
        </a:spcAft>
        <a:buClrTx/>
        <a:buSzTx/>
        <a:buFontTx/>
        <a:buNone/>
        <a:tabLst/>
        <a:defRPr sz="5500" b="0" i="0" u="none" strike="noStrike" cap="none" spc="0" baseline="0">
          <a:solidFill>
            <a:srgbClr val="FFFFFF"/>
          </a:solidFill>
          <a:uFillTx/>
          <a:latin typeface="+mn-lt"/>
          <a:ea typeface="+mn-ea"/>
          <a:cs typeface="+mn-cs"/>
          <a:sym typeface="Helvetica"/>
        </a:defRPr>
      </a:lvl1pPr>
      <a:lvl2pPr marL="0" marR="0" indent="0" algn="l" defTabSz="1828343" rtl="0" latinLnBrk="0">
        <a:lnSpc>
          <a:spcPct val="90000"/>
        </a:lnSpc>
        <a:spcBef>
          <a:spcPts val="2000"/>
        </a:spcBef>
        <a:spcAft>
          <a:spcPts val="0"/>
        </a:spcAft>
        <a:buClrTx/>
        <a:buSzTx/>
        <a:buFontTx/>
        <a:buNone/>
        <a:tabLst/>
        <a:defRPr sz="5500" b="0" i="0" u="none" strike="noStrike" cap="none" spc="0" baseline="0">
          <a:solidFill>
            <a:srgbClr val="FFFFFF"/>
          </a:solidFill>
          <a:uFillTx/>
          <a:latin typeface="+mn-lt"/>
          <a:ea typeface="+mn-ea"/>
          <a:cs typeface="+mn-cs"/>
          <a:sym typeface="Helvetica"/>
        </a:defRPr>
      </a:lvl2pPr>
      <a:lvl3pPr marL="0" marR="0" indent="0" algn="l" defTabSz="1828343" rtl="0" latinLnBrk="0">
        <a:lnSpc>
          <a:spcPct val="90000"/>
        </a:lnSpc>
        <a:spcBef>
          <a:spcPts val="2000"/>
        </a:spcBef>
        <a:spcAft>
          <a:spcPts val="0"/>
        </a:spcAft>
        <a:buClrTx/>
        <a:buSzTx/>
        <a:buFontTx/>
        <a:buNone/>
        <a:tabLst/>
        <a:defRPr sz="5500" b="0" i="0" u="none" strike="noStrike" cap="none" spc="0" baseline="0">
          <a:solidFill>
            <a:srgbClr val="FFFFFF"/>
          </a:solidFill>
          <a:uFillTx/>
          <a:latin typeface="+mn-lt"/>
          <a:ea typeface="+mn-ea"/>
          <a:cs typeface="+mn-cs"/>
          <a:sym typeface="Helvetica"/>
        </a:defRPr>
      </a:lvl3pPr>
      <a:lvl4pPr marL="0" marR="0" indent="0" algn="l" defTabSz="1828343" rtl="0" latinLnBrk="0">
        <a:lnSpc>
          <a:spcPct val="90000"/>
        </a:lnSpc>
        <a:spcBef>
          <a:spcPts val="2000"/>
        </a:spcBef>
        <a:spcAft>
          <a:spcPts val="0"/>
        </a:spcAft>
        <a:buClrTx/>
        <a:buSzTx/>
        <a:buFontTx/>
        <a:buNone/>
        <a:tabLst/>
        <a:defRPr sz="5500" b="0" i="0" u="none" strike="noStrike" cap="none" spc="0" baseline="0">
          <a:solidFill>
            <a:srgbClr val="FFFFFF"/>
          </a:solidFill>
          <a:uFillTx/>
          <a:latin typeface="+mn-lt"/>
          <a:ea typeface="+mn-ea"/>
          <a:cs typeface="+mn-cs"/>
          <a:sym typeface="Helvetica"/>
        </a:defRPr>
      </a:lvl4pPr>
      <a:lvl5pPr marL="0" marR="0" indent="0" algn="l" defTabSz="1828343" rtl="0" latinLnBrk="0">
        <a:lnSpc>
          <a:spcPct val="90000"/>
        </a:lnSpc>
        <a:spcBef>
          <a:spcPts val="2000"/>
        </a:spcBef>
        <a:spcAft>
          <a:spcPts val="0"/>
        </a:spcAft>
        <a:buClrTx/>
        <a:buSzTx/>
        <a:buFontTx/>
        <a:buNone/>
        <a:tabLst/>
        <a:defRPr sz="5500" b="0" i="0" u="none" strike="noStrike" cap="none" spc="0" baseline="0">
          <a:solidFill>
            <a:srgbClr val="FFFFFF"/>
          </a:solidFill>
          <a:uFillTx/>
          <a:latin typeface="+mn-lt"/>
          <a:ea typeface="+mn-ea"/>
          <a:cs typeface="+mn-cs"/>
          <a:sym typeface="Helvetica"/>
        </a:defRPr>
      </a:lvl5pPr>
      <a:lvl6pPr marL="5289134" marR="0" indent="-718277" algn="l" defTabSz="1828343" rtl="0" latinLnBrk="0">
        <a:lnSpc>
          <a:spcPct val="90000"/>
        </a:lnSpc>
        <a:spcBef>
          <a:spcPts val="2000"/>
        </a:spcBef>
        <a:spcAft>
          <a:spcPts val="0"/>
        </a:spcAft>
        <a:buClrTx/>
        <a:buSzPct val="100000"/>
        <a:buFontTx/>
        <a:buChar char="•"/>
        <a:tabLst/>
        <a:defRPr sz="5500" b="0" i="0" u="none" strike="noStrike" cap="none" spc="0" baseline="0">
          <a:solidFill>
            <a:srgbClr val="FFFFFF"/>
          </a:solidFill>
          <a:uFillTx/>
          <a:latin typeface="+mn-lt"/>
          <a:ea typeface="+mn-ea"/>
          <a:cs typeface="+mn-cs"/>
          <a:sym typeface="Helvetica"/>
        </a:defRPr>
      </a:lvl6pPr>
      <a:lvl7pPr marL="6203305" marR="0" indent="-718277" algn="l" defTabSz="1828343" rtl="0" latinLnBrk="0">
        <a:lnSpc>
          <a:spcPct val="90000"/>
        </a:lnSpc>
        <a:spcBef>
          <a:spcPts val="2000"/>
        </a:spcBef>
        <a:spcAft>
          <a:spcPts val="0"/>
        </a:spcAft>
        <a:buClrTx/>
        <a:buSzPct val="100000"/>
        <a:buFontTx/>
        <a:buChar char="•"/>
        <a:tabLst/>
        <a:defRPr sz="5500" b="0" i="0" u="none" strike="noStrike" cap="none" spc="0" baseline="0">
          <a:solidFill>
            <a:srgbClr val="FFFFFF"/>
          </a:solidFill>
          <a:uFillTx/>
          <a:latin typeface="+mn-lt"/>
          <a:ea typeface="+mn-ea"/>
          <a:cs typeface="+mn-cs"/>
          <a:sym typeface="Helvetica"/>
        </a:defRPr>
      </a:lvl7pPr>
      <a:lvl8pPr marL="7117477" marR="0" indent="-718277" algn="l" defTabSz="1828343" rtl="0" latinLnBrk="0">
        <a:lnSpc>
          <a:spcPct val="90000"/>
        </a:lnSpc>
        <a:spcBef>
          <a:spcPts val="2000"/>
        </a:spcBef>
        <a:spcAft>
          <a:spcPts val="0"/>
        </a:spcAft>
        <a:buClrTx/>
        <a:buSzPct val="100000"/>
        <a:buFontTx/>
        <a:buChar char="•"/>
        <a:tabLst/>
        <a:defRPr sz="5500" b="0" i="0" u="none" strike="noStrike" cap="none" spc="0" baseline="0">
          <a:solidFill>
            <a:srgbClr val="FFFFFF"/>
          </a:solidFill>
          <a:uFillTx/>
          <a:latin typeface="+mn-lt"/>
          <a:ea typeface="+mn-ea"/>
          <a:cs typeface="+mn-cs"/>
          <a:sym typeface="Helvetica"/>
        </a:defRPr>
      </a:lvl8pPr>
      <a:lvl9pPr marL="8031647" marR="0" indent="-718277" algn="l" defTabSz="1828343" rtl="0" latinLnBrk="0">
        <a:lnSpc>
          <a:spcPct val="90000"/>
        </a:lnSpc>
        <a:spcBef>
          <a:spcPts val="2000"/>
        </a:spcBef>
        <a:spcAft>
          <a:spcPts val="0"/>
        </a:spcAft>
        <a:buClrTx/>
        <a:buSzPct val="100000"/>
        <a:buFontTx/>
        <a:buChar char="•"/>
        <a:tabLst/>
        <a:defRPr sz="5500" b="0" i="0" u="none" strike="noStrike" cap="none" spc="0" baseline="0">
          <a:solidFill>
            <a:srgbClr val="FFFFFF"/>
          </a:solidFill>
          <a:uFillTx/>
          <a:latin typeface="+mn-lt"/>
          <a:ea typeface="+mn-ea"/>
          <a:cs typeface="+mn-cs"/>
          <a:sym typeface="Helvetica"/>
        </a:defRPr>
      </a:lvl9pPr>
    </p:bodyStyle>
    <p:otherStyle>
      <a:lvl1pPr marL="0" marR="0" indent="0" algn="l" defTabSz="1828432" rtl="0" latinLnBrk="0">
        <a:lnSpc>
          <a:spcPct val="10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Helvetica"/>
        </a:defRPr>
      </a:lvl1pPr>
      <a:lvl2pPr marL="0" marR="0" indent="0" algn="l" defTabSz="1828432" rtl="0" latinLnBrk="0">
        <a:lnSpc>
          <a:spcPct val="10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Helvetica"/>
        </a:defRPr>
      </a:lvl2pPr>
      <a:lvl3pPr marL="0" marR="0" indent="0" algn="l" defTabSz="1828432" rtl="0" latinLnBrk="0">
        <a:lnSpc>
          <a:spcPct val="10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Helvetica"/>
        </a:defRPr>
      </a:lvl3pPr>
      <a:lvl4pPr marL="0" marR="0" indent="0" algn="l" defTabSz="1828432" rtl="0" latinLnBrk="0">
        <a:lnSpc>
          <a:spcPct val="10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Helvetica"/>
        </a:defRPr>
      </a:lvl4pPr>
      <a:lvl5pPr marL="0" marR="0" indent="0" algn="l" defTabSz="1828432" rtl="0" latinLnBrk="0">
        <a:lnSpc>
          <a:spcPct val="10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Helvetica"/>
        </a:defRPr>
      </a:lvl5pPr>
      <a:lvl6pPr marL="0" marR="0" indent="0" algn="l" defTabSz="1828432" rtl="0" latinLnBrk="0">
        <a:lnSpc>
          <a:spcPct val="10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Helvetica"/>
        </a:defRPr>
      </a:lvl6pPr>
      <a:lvl7pPr marL="0" marR="0" indent="0" algn="l" defTabSz="1828432" rtl="0" latinLnBrk="0">
        <a:lnSpc>
          <a:spcPct val="10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Helvetica"/>
        </a:defRPr>
      </a:lvl7pPr>
      <a:lvl8pPr marL="0" marR="0" indent="0" algn="l" defTabSz="1828432" rtl="0" latinLnBrk="0">
        <a:lnSpc>
          <a:spcPct val="10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Helvetica"/>
        </a:defRPr>
      </a:lvl8pPr>
      <a:lvl9pPr marL="0" marR="0" indent="0" algn="l" defTabSz="1828432" rtl="0" latinLnBrk="0">
        <a:lnSpc>
          <a:spcPct val="10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00.xml"/><Relationship Id="rId1" Type="http://schemas.openxmlformats.org/officeDocument/2006/relationships/slideLayout" Target="../slideLayouts/slideLayout30.xml"/><Relationship Id="rId5" Type="http://schemas.openxmlformats.org/officeDocument/2006/relationships/image" Target="../media/image57.png"/><Relationship Id="rId4" Type="http://schemas.openxmlformats.org/officeDocument/2006/relationships/image" Target="../media/image56.png"/></Relationships>
</file>

<file path=ppt/slides/_rels/slide101.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101.xml"/><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adamtheautomator.com/windows-subsystem-for-linux/" TargetMode="External"/><Relationship Id="rId2" Type="http://schemas.openxmlformats.org/officeDocument/2006/relationships/notesSlide" Target="../notesSlides/notesSlide12.xml"/><Relationship Id="rId1" Type="http://schemas.openxmlformats.org/officeDocument/2006/relationships/slideLayout" Target="../slideLayouts/slideLayout21.xml"/><Relationship Id="rId6" Type="http://schemas.openxmlformats.org/officeDocument/2006/relationships/hyperlink" Target="https://cmder.net/" TargetMode="External"/><Relationship Id="rId5" Type="http://schemas.openxmlformats.org/officeDocument/2006/relationships/hyperlink" Target="https://mobaxterm.mobatek.net/download.html" TargetMode="External"/><Relationship Id="rId4" Type="http://schemas.openxmlformats.org/officeDocument/2006/relationships/hyperlink" Target="https://gitforwindows.org/"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0.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0.xml"/><Relationship Id="rId1" Type="http://schemas.openxmlformats.org/officeDocument/2006/relationships/slideLayout" Target="../slideLayouts/slideLayout30.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30.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3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3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8.xml"/><Relationship Id="rId1" Type="http://schemas.openxmlformats.org/officeDocument/2006/relationships/slideLayout" Target="../slideLayouts/slideLayout15.xml"/><Relationship Id="rId4" Type="http://schemas.openxmlformats.org/officeDocument/2006/relationships/image" Target="../media/image28.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Center-for-Health-Data-Science/Just-Bash-It"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2.xml"/><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3.xml"/><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0.xml"/><Relationship Id="rId1" Type="http://schemas.openxmlformats.org/officeDocument/2006/relationships/slideLayout" Target="../slideLayouts/slideLayout18.xml"/><Relationship Id="rId5" Type="http://schemas.openxmlformats.org/officeDocument/2006/relationships/image" Target="../media/image34.svg"/><Relationship Id="rId4" Type="http://schemas.openxmlformats.org/officeDocument/2006/relationships/image" Target="../media/image33.png"/></Relationships>
</file>

<file path=ppt/slides/_rels/slide61.xml.rels><?xml version="1.0" encoding="UTF-8" standalone="yes"?>
<Relationships xmlns="http://schemas.openxmlformats.org/package/2006/relationships"><Relationship Id="rId3" Type="http://schemas.openxmlformats.org/officeDocument/2006/relationships/hyperlink" Target="https://www.nano-editor.org/dist/latest/cheatsheet.html" TargetMode="External"/><Relationship Id="rId2" Type="http://schemas.openxmlformats.org/officeDocument/2006/relationships/notesSlide" Target="../notesSlides/notesSlide61.xml"/><Relationship Id="rId1" Type="http://schemas.openxmlformats.org/officeDocument/2006/relationships/slideLayout" Target="../slideLayouts/slideLayout21.xml"/><Relationship Id="rId4" Type="http://schemas.openxmlformats.org/officeDocument/2006/relationships/hyperlink" Target="https://vim.rtorr.com/" TargetMode="External"/></Relationships>
</file>

<file path=ppt/slides/_rels/slide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0.xml"/></Relationships>
</file>

<file path=ppt/slides/_rels/slide66.xml.rels><?xml version="1.0" encoding="UTF-8" standalone="yes"?>
<Relationships xmlns="http://schemas.openxmlformats.org/package/2006/relationships"><Relationship Id="rId3" Type="http://schemas.openxmlformats.org/officeDocument/2006/relationships/hyperlink" Target="https://ss64.com/bash/" TargetMode="External"/><Relationship Id="rId2" Type="http://schemas.openxmlformats.org/officeDocument/2006/relationships/notesSlide" Target="../notesSlides/notesSlide66.xml"/><Relationship Id="rId1" Type="http://schemas.openxmlformats.org/officeDocument/2006/relationships/slideLayout" Target="../slideLayouts/slideLayout2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0.xml"/></Relationships>
</file>

<file path=ppt/slides/_rels/slide6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8.xml"/><Relationship Id="rId1" Type="http://schemas.openxmlformats.org/officeDocument/2006/relationships/slideLayout" Target="../slideLayouts/slideLayout30.xml"/></Relationships>
</file>

<file path=ppt/slides/_rels/slide6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9.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0.xml"/><Relationship Id="rId1" Type="http://schemas.openxmlformats.org/officeDocument/2006/relationships/slideLayout" Target="../slideLayouts/slideLayout30.xml"/><Relationship Id="rId6" Type="http://schemas.openxmlformats.org/officeDocument/2006/relationships/hyperlink" Target="https://cheatography.com/davechild/cheat-sheets/regular-expressions/" TargetMode="External"/><Relationship Id="rId5" Type="http://schemas.openxmlformats.org/officeDocument/2006/relationships/hyperlink" Target="https://regex101.com/" TargetMode="External"/><Relationship Id="rId4" Type="http://schemas.openxmlformats.org/officeDocument/2006/relationships/hyperlink" Target="https://regexr.com/" TargetMode="External"/></Relationships>
</file>

<file path=ppt/slides/_rels/slide7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1.xml"/><Relationship Id="rId1" Type="http://schemas.openxmlformats.org/officeDocument/2006/relationships/slideLayout" Target="../slideLayouts/slideLayout30.xml"/></Relationships>
</file>

<file path=ppt/slides/_rels/slide72.xml.rels><?xml version="1.0" encoding="UTF-8" standalone="yes"?>
<Relationships xmlns="http://schemas.openxmlformats.org/package/2006/relationships"><Relationship Id="rId3" Type="http://schemas.openxmlformats.org/officeDocument/2006/relationships/hyperlink" Target="https://www.nano-editor.org/dist/latest/cheatsheet.html" TargetMode="External"/><Relationship Id="rId2" Type="http://schemas.openxmlformats.org/officeDocument/2006/relationships/notesSlide" Target="../notesSlides/notesSlide72.xml"/><Relationship Id="rId1" Type="http://schemas.openxmlformats.org/officeDocument/2006/relationships/slideLayout" Target="../slideLayouts/slideLayout21.xml"/><Relationship Id="rId4" Type="http://schemas.openxmlformats.org/officeDocument/2006/relationships/hyperlink" Target="https://vim.rtorr.com/" TargetMode="External"/></Relationships>
</file>

<file path=ppt/slides/_rels/slide7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7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5.xml"/><Relationship Id="rId1" Type="http://schemas.openxmlformats.org/officeDocument/2006/relationships/slideLayout" Target="../slideLayouts/slideLayout30.xml"/></Relationships>
</file>

<file path=ppt/slides/_rels/slide7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6.xml"/><Relationship Id="rId1" Type="http://schemas.openxmlformats.org/officeDocument/2006/relationships/slideLayout" Target="../slideLayouts/slideLayout3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0.xml"/></Relationships>
</file>

<file path=ppt/slides/_rels/slide7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8.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0.xml"/></Relationships>
</file>

<file path=ppt/slides/_rels/slide8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83.xml"/><Relationship Id="rId1" Type="http://schemas.openxmlformats.org/officeDocument/2006/relationships/slideLayout" Target="../slideLayouts/slideLayout21.xml"/></Relationships>
</file>

<file path=ppt/slides/_rels/slide8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84.xml"/><Relationship Id="rId1" Type="http://schemas.openxmlformats.org/officeDocument/2006/relationships/slideLayout" Target="../slideLayouts/slideLayout2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0.xml"/></Relationships>
</file>

<file path=ppt/slides/_rels/slide8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86.xml"/><Relationship Id="rId1" Type="http://schemas.openxmlformats.org/officeDocument/2006/relationships/slideLayout" Target="../slideLayouts/slideLayout30.xml"/></Relationships>
</file>

<file path=ppt/slides/_rels/slide87.xml.rels><?xml version="1.0" encoding="UTF-8" standalone="yes"?>
<Relationships xmlns="http://schemas.openxmlformats.org/package/2006/relationships"><Relationship Id="rId3" Type="http://schemas.openxmlformats.org/officeDocument/2006/relationships/hyperlink" Target="https://www.nano-editor.org/dist/latest/cheatsheet.html" TargetMode="External"/><Relationship Id="rId2" Type="http://schemas.openxmlformats.org/officeDocument/2006/relationships/notesSlide" Target="../notesSlides/notesSlide87.xml"/><Relationship Id="rId1" Type="http://schemas.openxmlformats.org/officeDocument/2006/relationships/slideLayout" Target="../slideLayouts/slideLayout21.xml"/><Relationship Id="rId4" Type="http://schemas.openxmlformats.org/officeDocument/2006/relationships/hyperlink" Target="https://vim.rtorr.com/" TargetMode="External"/></Relationships>
</file>

<file path=ppt/slides/_rels/slide8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8.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89.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89.xml"/><Relationship Id="rId1" Type="http://schemas.openxmlformats.org/officeDocument/2006/relationships/slideLayout" Target="../slideLayouts/slideLayout30.xml"/><Relationship Id="rId5" Type="http://schemas.openxmlformats.org/officeDocument/2006/relationships/image" Target="../media/image45.jpeg"/><Relationship Id="rId4" Type="http://schemas.openxmlformats.org/officeDocument/2006/relationships/image" Target="../media/image4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0.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30.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0.xml"/></Relationships>
</file>

<file path=ppt/slides/_rels/slide9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9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94.xml"/><Relationship Id="rId1" Type="http://schemas.openxmlformats.org/officeDocument/2006/relationships/slideLayout" Target="../slideLayouts/slideLayout30.xml"/><Relationship Id="rId5" Type="http://schemas.openxmlformats.org/officeDocument/2006/relationships/image" Target="../media/image48.png"/><Relationship Id="rId4" Type="http://schemas.openxmlformats.org/officeDocument/2006/relationships/image" Target="../media/image47.png"/></Relationships>
</file>

<file path=ppt/slides/_rels/slide9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95.xml"/><Relationship Id="rId1" Type="http://schemas.openxmlformats.org/officeDocument/2006/relationships/slideLayout" Target="../slideLayouts/slideLayout30.xml"/></Relationships>
</file>

<file path=ppt/slides/_rels/slide9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96.xml"/><Relationship Id="rId1" Type="http://schemas.openxmlformats.org/officeDocument/2006/relationships/slideLayout" Target="../slideLayouts/slideLayout30.xml"/></Relationships>
</file>

<file path=ppt/slides/_rels/slide9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97.xml"/><Relationship Id="rId1" Type="http://schemas.openxmlformats.org/officeDocument/2006/relationships/slideLayout" Target="../slideLayouts/slideLayout30.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49.png"/></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30.xml"/></Relationships>
</file>

<file path=ppt/slides/_rels/slide9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9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TextBox 11"/>
          <p:cNvSpPr txBox="1"/>
          <p:nvPr/>
        </p:nvSpPr>
        <p:spPr>
          <a:xfrm>
            <a:off x="1307768" y="6145530"/>
            <a:ext cx="9120869" cy="13995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8600" spc="645">
                <a:solidFill>
                  <a:srgbClr val="FFFFFF"/>
                </a:solidFill>
              </a:defRPr>
            </a:lvl1pPr>
          </a:lstStyle>
          <a:p>
            <a:r>
              <a:t>JUST BASH IT! </a:t>
            </a:r>
          </a:p>
        </p:txBody>
      </p:sp>
      <p:sp>
        <p:nvSpPr>
          <p:cNvPr id="375" name="Rectangle 12"/>
          <p:cNvSpPr/>
          <p:nvPr/>
        </p:nvSpPr>
        <p:spPr>
          <a:xfrm>
            <a:off x="-14986" y="13441993"/>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389" name="Group"/>
          <p:cNvGrpSpPr/>
          <p:nvPr/>
        </p:nvGrpSpPr>
        <p:grpSpPr>
          <a:xfrm>
            <a:off x="7561860" y="1024532"/>
            <a:ext cx="25206934" cy="11666938"/>
            <a:chOff x="0" y="-1"/>
            <a:chExt cx="25206932" cy="11666936"/>
          </a:xfrm>
        </p:grpSpPr>
        <p:grpSp>
          <p:nvGrpSpPr>
            <p:cNvPr id="387" name="Group"/>
            <p:cNvGrpSpPr/>
            <p:nvPr/>
          </p:nvGrpSpPr>
          <p:grpSpPr>
            <a:xfrm>
              <a:off x="0" y="-2"/>
              <a:ext cx="25206934" cy="11666938"/>
              <a:chOff x="0" y="-1"/>
              <a:chExt cx="25206932" cy="11666936"/>
            </a:xfrm>
          </p:grpSpPr>
          <p:grpSp>
            <p:nvGrpSpPr>
              <p:cNvPr id="384" name="Group 36"/>
              <p:cNvGrpSpPr/>
              <p:nvPr/>
            </p:nvGrpSpPr>
            <p:grpSpPr>
              <a:xfrm>
                <a:off x="2132622" y="-2"/>
                <a:ext cx="19159732" cy="11007446"/>
                <a:chOff x="-1" y="-1"/>
                <a:chExt cx="19159730" cy="11007444"/>
              </a:xfrm>
            </p:grpSpPr>
            <p:sp>
              <p:nvSpPr>
                <p:cNvPr id="376"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377"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378"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379"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380"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381"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382"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383"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385"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386"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388"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390" name="TextBox 6"/>
          <p:cNvSpPr txBox="1">
            <a:spLocks noGrp="1"/>
          </p:cNvSpPr>
          <p:nvPr>
            <p:ph type="sldNum" sz="quarter" idx="2"/>
          </p:nvPr>
        </p:nvSpPr>
        <p:spPr>
          <a:xfrm>
            <a:off x="23597216" y="12954000"/>
            <a:ext cx="336806"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6" name="Rectangle 5"/>
          <p:cNvGrpSpPr/>
          <p:nvPr/>
        </p:nvGrpSpPr>
        <p:grpSpPr>
          <a:xfrm>
            <a:off x="-14214" y="-24332"/>
            <a:ext cx="13893591" cy="13840864"/>
            <a:chOff x="0" y="0"/>
            <a:chExt cx="13893590" cy="13840862"/>
          </a:xfrm>
        </p:grpSpPr>
        <p:sp>
          <p:nvSpPr>
            <p:cNvPr id="504" name="Rectangle"/>
            <p:cNvSpPr/>
            <p:nvPr/>
          </p:nvSpPr>
          <p:spPr>
            <a:xfrm>
              <a:off x="0" y="0"/>
              <a:ext cx="13893591" cy="13840863"/>
            </a:xfrm>
            <a:prstGeom prst="rect">
              <a:avLst/>
            </a:prstGeom>
            <a:solidFill>
              <a:srgbClr val="FFFFFF"/>
            </a:solidFill>
            <a:ln w="12700" cap="flat">
              <a:noFill/>
              <a:miter lim="400000"/>
            </a:ln>
            <a:effectLst/>
          </p:spPr>
          <p:txBody>
            <a:bodyPr wrap="square" lIns="45718" tIns="45718" rIns="45718" bIns="45718" numCol="1" anchor="ctr">
              <a:noAutofit/>
            </a:bodyPr>
            <a:lstStyle/>
            <a:p>
              <a:pPr algn="ctr">
                <a:defRPr>
                  <a:solidFill>
                    <a:srgbClr val="FFFFFF"/>
                  </a:solidFill>
                </a:defRPr>
              </a:pPr>
              <a:endParaRPr/>
            </a:p>
          </p:txBody>
        </p:sp>
        <p:sp>
          <p:nvSpPr>
            <p:cNvPr id="505" name="Wind"/>
            <p:cNvSpPr txBox="1"/>
            <p:nvPr/>
          </p:nvSpPr>
          <p:spPr>
            <a:xfrm>
              <a:off x="0" y="6598760"/>
              <a:ext cx="13893591" cy="64334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noAutofit/>
            </a:bodyPr>
            <a:lstStyle>
              <a:lvl1pPr algn="ctr">
                <a:defRPr>
                  <a:solidFill>
                    <a:srgbClr val="FFFFFF"/>
                  </a:solidFill>
                </a:defRPr>
              </a:lvl1pPr>
            </a:lstStyle>
            <a:p>
              <a:r>
                <a:t>Wind</a:t>
              </a:r>
            </a:p>
          </p:txBody>
        </p:sp>
      </p:grpSp>
      <p:grpSp>
        <p:nvGrpSpPr>
          <p:cNvPr id="509" name="Group 10"/>
          <p:cNvGrpSpPr/>
          <p:nvPr/>
        </p:nvGrpSpPr>
        <p:grpSpPr>
          <a:xfrm>
            <a:off x="12554582" y="2644934"/>
            <a:ext cx="10662984" cy="2227379"/>
            <a:chOff x="0" y="0"/>
            <a:chExt cx="10662983" cy="2227377"/>
          </a:xfrm>
        </p:grpSpPr>
        <p:sp>
          <p:nvSpPr>
            <p:cNvPr id="507" name="Rectangle 37"/>
            <p:cNvSpPr/>
            <p:nvPr/>
          </p:nvSpPr>
          <p:spPr>
            <a:xfrm>
              <a:off x="-1" y="-1"/>
              <a:ext cx="10662984" cy="2227379"/>
            </a:xfrm>
            <a:prstGeom prst="rect">
              <a:avLst/>
            </a:prstGeom>
            <a:solidFill>
              <a:srgbClr val="A4A1FF"/>
            </a:solidFill>
            <a:ln w="12700" cap="flat">
              <a:noFill/>
              <a:miter lim="400000"/>
            </a:ln>
            <a:effectLst/>
          </p:spPr>
          <p:txBody>
            <a:bodyPr wrap="square" lIns="45718" tIns="45718" rIns="45718" bIns="45718" numCol="1" anchor="ctr">
              <a:noAutofit/>
            </a:bodyPr>
            <a:lstStyle/>
            <a:p>
              <a:pPr algn="ctr">
                <a:defRPr>
                  <a:solidFill>
                    <a:srgbClr val="FFFFFF"/>
                  </a:solidFill>
                </a:defRPr>
              </a:pPr>
              <a:endParaRPr/>
            </a:p>
          </p:txBody>
        </p:sp>
        <p:sp>
          <p:nvSpPr>
            <p:cNvPr id="508" name="TextBox 34"/>
            <p:cNvSpPr/>
            <p:nvPr/>
          </p:nvSpPr>
          <p:spPr>
            <a:xfrm>
              <a:off x="1065936" y="661567"/>
              <a:ext cx="85311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gn="ctr">
                <a:defRPr sz="5400" b="1" spc="600"/>
              </a:lvl1pPr>
            </a:lstStyle>
            <a:p>
              <a:r>
                <a:t>SELL IT TO ME!</a:t>
              </a:r>
            </a:p>
          </p:txBody>
        </p:sp>
      </p:grpSp>
      <p:grpSp>
        <p:nvGrpSpPr>
          <p:cNvPr id="515" name="Group"/>
          <p:cNvGrpSpPr/>
          <p:nvPr/>
        </p:nvGrpSpPr>
        <p:grpSpPr>
          <a:xfrm>
            <a:off x="3327586" y="943594"/>
            <a:ext cx="5916368" cy="12331155"/>
            <a:chOff x="0" y="0"/>
            <a:chExt cx="5916367" cy="12331153"/>
          </a:xfrm>
        </p:grpSpPr>
        <p:sp>
          <p:nvSpPr>
            <p:cNvPr id="510" name="Freeform 6"/>
            <p:cNvSpPr/>
            <p:nvPr/>
          </p:nvSpPr>
          <p:spPr>
            <a:xfrm rot="16200000">
              <a:off x="2146005" y="-1355"/>
              <a:ext cx="3769008" cy="3771718"/>
            </a:xfrm>
            <a:custGeom>
              <a:avLst/>
              <a:gdLst/>
              <a:ahLst/>
              <a:cxnLst>
                <a:cxn ang="0">
                  <a:pos x="wd2" y="hd2"/>
                </a:cxn>
                <a:cxn ang="5400000">
                  <a:pos x="wd2" y="hd2"/>
                </a:cxn>
                <a:cxn ang="10800000">
                  <a:pos x="wd2" y="hd2"/>
                </a:cxn>
                <a:cxn ang="16200000">
                  <a:pos x="wd2" y="hd2"/>
                </a:cxn>
              </a:cxnLst>
              <a:rect l="0" t="0" r="r" b="b"/>
              <a:pathLst>
                <a:path w="21395" h="21395" extrusionOk="0">
                  <a:moveTo>
                    <a:pt x="11406" y="307"/>
                  </a:moveTo>
                  <a:cubicBezTo>
                    <a:pt x="21088" y="9989"/>
                    <a:pt x="21088" y="9989"/>
                    <a:pt x="21088" y="9989"/>
                  </a:cubicBezTo>
                  <a:cubicBezTo>
                    <a:pt x="21498" y="10362"/>
                    <a:pt x="21498" y="10995"/>
                    <a:pt x="21088" y="11405"/>
                  </a:cubicBezTo>
                  <a:cubicBezTo>
                    <a:pt x="11406" y="21087"/>
                    <a:pt x="11406" y="21087"/>
                    <a:pt x="11406" y="21087"/>
                  </a:cubicBezTo>
                  <a:cubicBezTo>
                    <a:pt x="11033" y="21497"/>
                    <a:pt x="10363" y="21497"/>
                    <a:pt x="9990" y="21087"/>
                  </a:cubicBezTo>
                  <a:cubicBezTo>
                    <a:pt x="308" y="11405"/>
                    <a:pt x="308" y="11405"/>
                    <a:pt x="308" y="11405"/>
                  </a:cubicBezTo>
                  <a:cubicBezTo>
                    <a:pt x="-102" y="10995"/>
                    <a:pt x="-102" y="10362"/>
                    <a:pt x="308" y="9989"/>
                  </a:cubicBezTo>
                  <a:cubicBezTo>
                    <a:pt x="9990" y="307"/>
                    <a:pt x="9990" y="307"/>
                    <a:pt x="9990" y="307"/>
                  </a:cubicBezTo>
                  <a:cubicBezTo>
                    <a:pt x="10363" y="-103"/>
                    <a:pt x="11033" y="-103"/>
                    <a:pt x="11406" y="307"/>
                  </a:cubicBezTo>
                  <a:close/>
                </a:path>
              </a:pathLst>
            </a:custGeom>
            <a:solidFill>
              <a:srgbClr val="B8BFFF"/>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511" name="Freeform 7"/>
            <p:cNvSpPr/>
            <p:nvPr/>
          </p:nvSpPr>
          <p:spPr>
            <a:xfrm rot="16200000">
              <a:off x="2147360" y="4281080"/>
              <a:ext cx="3766298" cy="3771719"/>
            </a:xfrm>
            <a:custGeom>
              <a:avLst/>
              <a:gdLst/>
              <a:ahLst/>
              <a:cxnLst>
                <a:cxn ang="0">
                  <a:pos x="wd2" y="hd2"/>
                </a:cxn>
                <a:cxn ang="5400000">
                  <a:pos x="wd2" y="hd2"/>
                </a:cxn>
                <a:cxn ang="10800000">
                  <a:pos x="wd2" y="hd2"/>
                </a:cxn>
                <a:cxn ang="16200000">
                  <a:pos x="wd2" y="hd2"/>
                </a:cxn>
              </a:cxnLst>
              <a:rect l="0" t="0" r="r" b="b"/>
              <a:pathLst>
                <a:path w="21395" h="21395" extrusionOk="0">
                  <a:moveTo>
                    <a:pt x="9989" y="307"/>
                  </a:moveTo>
                  <a:cubicBezTo>
                    <a:pt x="307" y="9989"/>
                    <a:pt x="307" y="9989"/>
                    <a:pt x="307" y="9989"/>
                  </a:cubicBezTo>
                  <a:cubicBezTo>
                    <a:pt x="-103" y="10362"/>
                    <a:pt x="-103" y="10995"/>
                    <a:pt x="307" y="11405"/>
                  </a:cubicBezTo>
                  <a:cubicBezTo>
                    <a:pt x="9989" y="21087"/>
                    <a:pt x="9989" y="21087"/>
                    <a:pt x="9989" y="21087"/>
                  </a:cubicBezTo>
                  <a:cubicBezTo>
                    <a:pt x="10362" y="21497"/>
                    <a:pt x="11032" y="21497"/>
                    <a:pt x="11405" y="21087"/>
                  </a:cubicBezTo>
                  <a:cubicBezTo>
                    <a:pt x="21087" y="11405"/>
                    <a:pt x="21087" y="11405"/>
                    <a:pt x="21087" y="11405"/>
                  </a:cubicBezTo>
                  <a:cubicBezTo>
                    <a:pt x="21497" y="10995"/>
                    <a:pt x="21497" y="10362"/>
                    <a:pt x="21087" y="9989"/>
                  </a:cubicBezTo>
                  <a:cubicBezTo>
                    <a:pt x="11405" y="307"/>
                    <a:pt x="11405" y="307"/>
                    <a:pt x="11405" y="307"/>
                  </a:cubicBezTo>
                  <a:cubicBezTo>
                    <a:pt x="11032" y="-103"/>
                    <a:pt x="10362" y="-103"/>
                    <a:pt x="9989" y="307"/>
                  </a:cubicBezTo>
                  <a:close/>
                </a:path>
              </a:pathLst>
            </a:custGeom>
            <a:solidFill>
              <a:srgbClr val="8A96E5"/>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512" name="Freeform 8"/>
            <p:cNvSpPr/>
            <p:nvPr/>
          </p:nvSpPr>
          <p:spPr>
            <a:xfrm rot="16200000">
              <a:off x="2147360" y="8562146"/>
              <a:ext cx="3766298" cy="3771718"/>
            </a:xfrm>
            <a:custGeom>
              <a:avLst/>
              <a:gdLst/>
              <a:ahLst/>
              <a:cxnLst>
                <a:cxn ang="0">
                  <a:pos x="wd2" y="hd2"/>
                </a:cxn>
                <a:cxn ang="5400000">
                  <a:pos x="wd2" y="hd2"/>
                </a:cxn>
                <a:cxn ang="10800000">
                  <a:pos x="wd2" y="hd2"/>
                </a:cxn>
                <a:cxn ang="16200000">
                  <a:pos x="wd2" y="hd2"/>
                </a:cxn>
              </a:cxnLst>
              <a:rect l="0" t="0" r="r" b="b"/>
              <a:pathLst>
                <a:path w="21395" h="21395" extrusionOk="0">
                  <a:moveTo>
                    <a:pt x="11405" y="307"/>
                  </a:moveTo>
                  <a:cubicBezTo>
                    <a:pt x="21087" y="9989"/>
                    <a:pt x="21087" y="9989"/>
                    <a:pt x="21087" y="9989"/>
                  </a:cubicBezTo>
                  <a:cubicBezTo>
                    <a:pt x="21497" y="10362"/>
                    <a:pt x="21497" y="10995"/>
                    <a:pt x="21087" y="11405"/>
                  </a:cubicBezTo>
                  <a:cubicBezTo>
                    <a:pt x="11405" y="21087"/>
                    <a:pt x="11405" y="21087"/>
                    <a:pt x="11405" y="21087"/>
                  </a:cubicBezTo>
                  <a:cubicBezTo>
                    <a:pt x="11032" y="21497"/>
                    <a:pt x="10362" y="21497"/>
                    <a:pt x="9989" y="21087"/>
                  </a:cubicBezTo>
                  <a:cubicBezTo>
                    <a:pt x="307" y="11405"/>
                    <a:pt x="307" y="11405"/>
                    <a:pt x="307" y="11405"/>
                  </a:cubicBezTo>
                  <a:cubicBezTo>
                    <a:pt x="-103" y="10995"/>
                    <a:pt x="-103" y="10362"/>
                    <a:pt x="307" y="9989"/>
                  </a:cubicBezTo>
                  <a:cubicBezTo>
                    <a:pt x="9989" y="307"/>
                    <a:pt x="9989" y="307"/>
                    <a:pt x="9989" y="307"/>
                  </a:cubicBezTo>
                  <a:cubicBezTo>
                    <a:pt x="10362" y="-103"/>
                    <a:pt x="11032" y="-103"/>
                    <a:pt x="11405" y="307"/>
                  </a:cubicBezTo>
                  <a:close/>
                </a:path>
              </a:pathLst>
            </a:custGeom>
            <a:solidFill>
              <a:srgbClr val="9DC6FE"/>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513" name="Freeform 9"/>
            <p:cNvSpPr/>
            <p:nvPr/>
          </p:nvSpPr>
          <p:spPr>
            <a:xfrm rot="16200000">
              <a:off x="3276" y="2139671"/>
              <a:ext cx="3764185" cy="3770737"/>
            </a:xfrm>
            <a:custGeom>
              <a:avLst/>
              <a:gdLst/>
              <a:ahLst/>
              <a:cxnLst>
                <a:cxn ang="0">
                  <a:pos x="wd2" y="hd2"/>
                </a:cxn>
                <a:cxn ang="5400000">
                  <a:pos x="wd2" y="hd2"/>
                </a:cxn>
                <a:cxn ang="10800000">
                  <a:pos x="wd2" y="hd2"/>
                </a:cxn>
                <a:cxn ang="16200000">
                  <a:pos x="wd2" y="hd2"/>
                </a:cxn>
              </a:cxnLst>
              <a:rect l="0" t="0" r="r" b="b"/>
              <a:pathLst>
                <a:path w="21414" h="21404" extrusionOk="0">
                  <a:moveTo>
                    <a:pt x="11434" y="307"/>
                  </a:moveTo>
                  <a:cubicBezTo>
                    <a:pt x="21134" y="9989"/>
                    <a:pt x="21134" y="9989"/>
                    <a:pt x="21134" y="9989"/>
                  </a:cubicBezTo>
                  <a:cubicBezTo>
                    <a:pt x="21507" y="10399"/>
                    <a:pt x="21507" y="11032"/>
                    <a:pt x="21134" y="11442"/>
                  </a:cubicBezTo>
                  <a:cubicBezTo>
                    <a:pt x="11434" y="21125"/>
                    <a:pt x="11434" y="21125"/>
                    <a:pt x="11434" y="21125"/>
                  </a:cubicBezTo>
                  <a:cubicBezTo>
                    <a:pt x="11024" y="21497"/>
                    <a:pt x="10390" y="21497"/>
                    <a:pt x="9980" y="21125"/>
                  </a:cubicBezTo>
                  <a:cubicBezTo>
                    <a:pt x="280" y="11442"/>
                    <a:pt x="280" y="11442"/>
                    <a:pt x="280" y="11442"/>
                  </a:cubicBezTo>
                  <a:cubicBezTo>
                    <a:pt x="-93" y="11032"/>
                    <a:pt x="-93" y="10399"/>
                    <a:pt x="280" y="9989"/>
                  </a:cubicBezTo>
                  <a:cubicBezTo>
                    <a:pt x="9980" y="307"/>
                    <a:pt x="9980" y="307"/>
                    <a:pt x="9980" y="307"/>
                  </a:cubicBezTo>
                  <a:cubicBezTo>
                    <a:pt x="10390" y="-103"/>
                    <a:pt x="11024" y="-103"/>
                    <a:pt x="11434" y="307"/>
                  </a:cubicBezTo>
                  <a:close/>
                </a:path>
              </a:pathLst>
            </a:custGeom>
            <a:solidFill>
              <a:srgbClr val="8E8BFF"/>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514" name="Freeform 10"/>
            <p:cNvSpPr/>
            <p:nvPr/>
          </p:nvSpPr>
          <p:spPr>
            <a:xfrm rot="16200000">
              <a:off x="3276" y="6420736"/>
              <a:ext cx="3764185" cy="3770738"/>
            </a:xfrm>
            <a:custGeom>
              <a:avLst/>
              <a:gdLst/>
              <a:ahLst/>
              <a:cxnLst>
                <a:cxn ang="0">
                  <a:pos x="wd2" y="hd2"/>
                </a:cxn>
                <a:cxn ang="5400000">
                  <a:pos x="wd2" y="hd2"/>
                </a:cxn>
                <a:cxn ang="10800000">
                  <a:pos x="wd2" y="hd2"/>
                </a:cxn>
                <a:cxn ang="16200000">
                  <a:pos x="wd2" y="hd2"/>
                </a:cxn>
              </a:cxnLst>
              <a:rect l="0" t="0" r="r" b="b"/>
              <a:pathLst>
                <a:path w="21414" h="21404" extrusionOk="0">
                  <a:moveTo>
                    <a:pt x="9980" y="307"/>
                  </a:moveTo>
                  <a:cubicBezTo>
                    <a:pt x="280" y="9989"/>
                    <a:pt x="280" y="9989"/>
                    <a:pt x="280" y="9989"/>
                  </a:cubicBezTo>
                  <a:cubicBezTo>
                    <a:pt x="-93" y="10399"/>
                    <a:pt x="-93" y="11032"/>
                    <a:pt x="280" y="11442"/>
                  </a:cubicBezTo>
                  <a:cubicBezTo>
                    <a:pt x="9980" y="21125"/>
                    <a:pt x="9980" y="21125"/>
                    <a:pt x="9980" y="21125"/>
                  </a:cubicBezTo>
                  <a:cubicBezTo>
                    <a:pt x="10390" y="21497"/>
                    <a:pt x="11024" y="21497"/>
                    <a:pt x="11434" y="21125"/>
                  </a:cubicBezTo>
                  <a:cubicBezTo>
                    <a:pt x="21134" y="11442"/>
                    <a:pt x="21134" y="11442"/>
                    <a:pt x="21134" y="11442"/>
                  </a:cubicBezTo>
                  <a:cubicBezTo>
                    <a:pt x="21507" y="11032"/>
                    <a:pt x="21507" y="10399"/>
                    <a:pt x="21134" y="9989"/>
                  </a:cubicBezTo>
                  <a:cubicBezTo>
                    <a:pt x="11434" y="307"/>
                    <a:pt x="11434" y="307"/>
                    <a:pt x="11434" y="307"/>
                  </a:cubicBezTo>
                  <a:cubicBezTo>
                    <a:pt x="11024" y="-103"/>
                    <a:pt x="10390" y="-103"/>
                    <a:pt x="9980" y="307"/>
                  </a:cubicBezTo>
                  <a:close/>
                </a:path>
              </a:pathLst>
            </a:custGeom>
            <a:solidFill>
              <a:srgbClr val="73A8FF"/>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sp>
        <p:nvSpPr>
          <p:cNvPr id="516" name="TextBox 34"/>
          <p:cNvSpPr txBox="1"/>
          <p:nvPr/>
        </p:nvSpPr>
        <p:spPr>
          <a:xfrm>
            <a:off x="8372508" y="895564"/>
            <a:ext cx="4370951"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lvl1pPr>
          </a:lstStyle>
          <a:p>
            <a:r>
              <a:rPr dirty="0"/>
              <a:t>Flexible and works on any system</a:t>
            </a:r>
          </a:p>
        </p:txBody>
      </p:sp>
      <p:sp>
        <p:nvSpPr>
          <p:cNvPr id="517" name="TextBox 34"/>
          <p:cNvSpPr txBox="1"/>
          <p:nvPr/>
        </p:nvSpPr>
        <p:spPr>
          <a:xfrm>
            <a:off x="202729" y="7224832"/>
            <a:ext cx="4370951"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lvl1pPr>
          </a:lstStyle>
          <a:p>
            <a:r>
              <a:t>Software &amp; Big Datasets</a:t>
            </a:r>
          </a:p>
        </p:txBody>
      </p:sp>
      <p:sp>
        <p:nvSpPr>
          <p:cNvPr id="518" name="TextBox 34"/>
          <p:cNvSpPr txBox="1"/>
          <p:nvPr/>
        </p:nvSpPr>
        <p:spPr>
          <a:xfrm>
            <a:off x="8321709" y="9898761"/>
            <a:ext cx="4370950"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lvl1pPr>
          </a:lstStyle>
          <a:p>
            <a:r>
              <a:t>Server, HPC &amp; Cloud Compute Power</a:t>
            </a:r>
          </a:p>
        </p:txBody>
      </p:sp>
      <p:sp>
        <p:nvSpPr>
          <p:cNvPr id="519" name="TextBox 34"/>
          <p:cNvSpPr txBox="1"/>
          <p:nvPr/>
        </p:nvSpPr>
        <p:spPr>
          <a:xfrm>
            <a:off x="8183033" y="5004231"/>
            <a:ext cx="4370950" cy="1386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defRPr sz="2800" b="1" spc="311"/>
            </a:pPr>
            <a:r>
              <a:t>Not Resource Intensive </a:t>
            </a:r>
          </a:p>
          <a:p>
            <a:pPr algn="ctr">
              <a:defRPr sz="2800" b="1" spc="311"/>
            </a:pPr>
            <a:r>
              <a:t>and Fast</a:t>
            </a:r>
          </a:p>
        </p:txBody>
      </p:sp>
      <p:sp>
        <p:nvSpPr>
          <p:cNvPr id="520" name="TextBox 34"/>
          <p:cNvSpPr txBox="1"/>
          <p:nvPr/>
        </p:nvSpPr>
        <p:spPr>
          <a:xfrm>
            <a:off x="202729" y="2779002"/>
            <a:ext cx="4370952"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lvl1pPr>
          </a:lstStyle>
          <a:p>
            <a:r>
              <a:t>Automatised and Reproducible</a:t>
            </a:r>
          </a:p>
        </p:txBody>
      </p:sp>
      <p:sp>
        <p:nvSpPr>
          <p:cNvPr id="521" name="Notebook"/>
          <p:cNvSpPr/>
          <p:nvPr/>
        </p:nvSpPr>
        <p:spPr>
          <a:xfrm>
            <a:off x="6299386" y="2188373"/>
            <a:ext cx="2148290" cy="1203394"/>
          </a:xfrm>
          <a:custGeom>
            <a:avLst/>
            <a:gdLst/>
            <a:ahLst/>
            <a:cxnLst>
              <a:cxn ang="0">
                <a:pos x="wd2" y="hd2"/>
              </a:cxn>
              <a:cxn ang="5400000">
                <a:pos x="wd2" y="hd2"/>
              </a:cxn>
              <a:cxn ang="10800000">
                <a:pos x="wd2" y="hd2"/>
              </a:cxn>
              <a:cxn ang="16200000">
                <a:pos x="wd2" y="hd2"/>
              </a:cxn>
            </a:cxnLst>
            <a:rect l="0" t="0" r="r" b="b"/>
            <a:pathLst>
              <a:path w="21600" h="21599" extrusionOk="0">
                <a:moveTo>
                  <a:pt x="1952" y="0"/>
                </a:moveTo>
                <a:cubicBezTo>
                  <a:pt x="1421" y="0"/>
                  <a:pt x="1439" y="771"/>
                  <a:pt x="1439" y="1718"/>
                </a:cubicBezTo>
                <a:lnTo>
                  <a:pt x="1439" y="19328"/>
                </a:lnTo>
                <a:lnTo>
                  <a:pt x="0" y="19328"/>
                </a:lnTo>
                <a:cubicBezTo>
                  <a:pt x="0" y="19328"/>
                  <a:pt x="0" y="19890"/>
                  <a:pt x="0" y="20529"/>
                </a:cubicBezTo>
                <a:cubicBezTo>
                  <a:pt x="0" y="21600"/>
                  <a:pt x="190" y="21599"/>
                  <a:pt x="896" y="21599"/>
                </a:cubicBezTo>
                <a:lnTo>
                  <a:pt x="20704" y="21599"/>
                </a:lnTo>
                <a:cubicBezTo>
                  <a:pt x="21367" y="21599"/>
                  <a:pt x="21600" y="21600"/>
                  <a:pt x="21600" y="20529"/>
                </a:cubicBezTo>
                <a:cubicBezTo>
                  <a:pt x="21600" y="19890"/>
                  <a:pt x="21600" y="19328"/>
                  <a:pt x="21600" y="19328"/>
                </a:cubicBezTo>
                <a:lnTo>
                  <a:pt x="20161" y="19328"/>
                </a:lnTo>
                <a:lnTo>
                  <a:pt x="20161" y="1718"/>
                </a:lnTo>
                <a:cubicBezTo>
                  <a:pt x="20161" y="771"/>
                  <a:pt x="20196" y="0"/>
                  <a:pt x="19665" y="0"/>
                </a:cubicBezTo>
                <a:lnTo>
                  <a:pt x="1952" y="0"/>
                </a:lnTo>
                <a:close/>
                <a:moveTo>
                  <a:pt x="2475" y="1849"/>
                </a:moveTo>
                <a:lnTo>
                  <a:pt x="19125" y="1849"/>
                </a:lnTo>
                <a:lnTo>
                  <a:pt x="19125" y="19328"/>
                </a:lnTo>
                <a:lnTo>
                  <a:pt x="2475" y="19328"/>
                </a:lnTo>
                <a:lnTo>
                  <a:pt x="2475" y="1849"/>
                </a:lnTo>
                <a:close/>
              </a:path>
            </a:pathLst>
          </a:custGeom>
          <a:solidFill>
            <a:srgbClr val="363D48"/>
          </a:solidFill>
          <a:ln w="38100">
            <a:solidFill>
              <a:srgbClr val="363D48"/>
            </a:solidFill>
            <a:miter/>
          </a:ln>
        </p:spPr>
        <p:txBody>
          <a:bodyPr lIns="45718" tIns="45718" rIns="45718" bIns="45718" anchor="ctr"/>
          <a:lstStyle/>
          <a:p>
            <a:pPr>
              <a:defRPr>
                <a:solidFill>
                  <a:srgbClr val="FFFFFF"/>
                </a:solidFill>
              </a:defRPr>
            </a:pPr>
            <a:endParaRPr/>
          </a:p>
        </p:txBody>
      </p:sp>
      <p:sp>
        <p:nvSpPr>
          <p:cNvPr id="522" name="Shape"/>
          <p:cNvSpPr/>
          <p:nvPr/>
        </p:nvSpPr>
        <p:spPr>
          <a:xfrm>
            <a:off x="5341322" y="8417659"/>
            <a:ext cx="666295" cy="966389"/>
          </a:xfrm>
          <a:custGeom>
            <a:avLst/>
            <a:gdLst/>
            <a:ahLst/>
            <a:cxnLst>
              <a:cxn ang="0">
                <a:pos x="wd2" y="hd2"/>
              </a:cxn>
              <a:cxn ang="5400000">
                <a:pos x="wd2" y="hd2"/>
              </a:cxn>
              <a:cxn ang="10800000">
                <a:pos x="wd2" y="hd2"/>
              </a:cxn>
              <a:cxn ang="16200000">
                <a:pos x="wd2" y="hd2"/>
              </a:cxn>
            </a:cxnLst>
            <a:rect l="0" t="0" r="r" b="b"/>
            <a:pathLst>
              <a:path w="21600" h="21600" extrusionOk="0">
                <a:moveTo>
                  <a:pt x="20297" y="1676"/>
                </a:moveTo>
                <a:cubicBezTo>
                  <a:pt x="18434" y="745"/>
                  <a:pt x="14897" y="0"/>
                  <a:pt x="10800" y="0"/>
                </a:cubicBezTo>
                <a:cubicBezTo>
                  <a:pt x="6703" y="0"/>
                  <a:pt x="3166" y="745"/>
                  <a:pt x="1303" y="1676"/>
                </a:cubicBezTo>
                <a:cubicBezTo>
                  <a:pt x="559" y="2234"/>
                  <a:pt x="0" y="2793"/>
                  <a:pt x="0" y="3352"/>
                </a:cubicBezTo>
                <a:cubicBezTo>
                  <a:pt x="0" y="18248"/>
                  <a:pt x="0" y="18248"/>
                  <a:pt x="0" y="18248"/>
                </a:cubicBezTo>
                <a:cubicBezTo>
                  <a:pt x="0" y="18807"/>
                  <a:pt x="559" y="19366"/>
                  <a:pt x="1303" y="19924"/>
                </a:cubicBezTo>
                <a:cubicBezTo>
                  <a:pt x="3166" y="20855"/>
                  <a:pt x="6703" y="21600"/>
                  <a:pt x="10800" y="21600"/>
                </a:cubicBezTo>
                <a:cubicBezTo>
                  <a:pt x="14897" y="21600"/>
                  <a:pt x="18434" y="20855"/>
                  <a:pt x="20297" y="19924"/>
                </a:cubicBezTo>
                <a:cubicBezTo>
                  <a:pt x="21228" y="19366"/>
                  <a:pt x="21600" y="18807"/>
                  <a:pt x="21600" y="18248"/>
                </a:cubicBezTo>
                <a:cubicBezTo>
                  <a:pt x="21600" y="3352"/>
                  <a:pt x="21600" y="3352"/>
                  <a:pt x="21600" y="3352"/>
                </a:cubicBezTo>
                <a:cubicBezTo>
                  <a:pt x="21600" y="2793"/>
                  <a:pt x="21228" y="2234"/>
                  <a:pt x="20297" y="1676"/>
                </a:cubicBezTo>
                <a:close/>
                <a:moveTo>
                  <a:pt x="10800" y="1303"/>
                </a:moveTo>
                <a:cubicBezTo>
                  <a:pt x="16572" y="1303"/>
                  <a:pt x="19738" y="2607"/>
                  <a:pt x="20297" y="3352"/>
                </a:cubicBezTo>
                <a:cubicBezTo>
                  <a:pt x="19738" y="3910"/>
                  <a:pt x="16572" y="5400"/>
                  <a:pt x="10800" y="5400"/>
                </a:cubicBezTo>
                <a:cubicBezTo>
                  <a:pt x="5028" y="5400"/>
                  <a:pt x="1862" y="3910"/>
                  <a:pt x="1303" y="3352"/>
                </a:cubicBezTo>
                <a:cubicBezTo>
                  <a:pt x="1862" y="2607"/>
                  <a:pt x="5028" y="1303"/>
                  <a:pt x="10800" y="1303"/>
                </a:cubicBezTo>
                <a:close/>
                <a:moveTo>
                  <a:pt x="10800" y="6703"/>
                </a:moveTo>
                <a:cubicBezTo>
                  <a:pt x="14897" y="6703"/>
                  <a:pt x="18434" y="5959"/>
                  <a:pt x="20297" y="5028"/>
                </a:cubicBezTo>
                <a:cubicBezTo>
                  <a:pt x="20297" y="8007"/>
                  <a:pt x="20297" y="8007"/>
                  <a:pt x="20297" y="8007"/>
                </a:cubicBezTo>
                <a:cubicBezTo>
                  <a:pt x="20297" y="8007"/>
                  <a:pt x="20297" y="8007"/>
                  <a:pt x="20297" y="8007"/>
                </a:cubicBezTo>
                <a:cubicBezTo>
                  <a:pt x="19738" y="8752"/>
                  <a:pt x="16572" y="10055"/>
                  <a:pt x="10800" y="10055"/>
                </a:cubicBezTo>
                <a:cubicBezTo>
                  <a:pt x="5028" y="10055"/>
                  <a:pt x="1862" y="8752"/>
                  <a:pt x="1303" y="8007"/>
                </a:cubicBezTo>
                <a:cubicBezTo>
                  <a:pt x="1303" y="8007"/>
                  <a:pt x="1303" y="8007"/>
                  <a:pt x="1303" y="8007"/>
                </a:cubicBezTo>
                <a:cubicBezTo>
                  <a:pt x="1303" y="5028"/>
                  <a:pt x="1303" y="5028"/>
                  <a:pt x="1303" y="5028"/>
                </a:cubicBezTo>
                <a:cubicBezTo>
                  <a:pt x="3166" y="5959"/>
                  <a:pt x="6703" y="6703"/>
                  <a:pt x="10800" y="6703"/>
                </a:cubicBezTo>
                <a:close/>
                <a:moveTo>
                  <a:pt x="20297" y="18248"/>
                </a:moveTo>
                <a:cubicBezTo>
                  <a:pt x="20297" y="18248"/>
                  <a:pt x="20297" y="18248"/>
                  <a:pt x="20297" y="18248"/>
                </a:cubicBezTo>
                <a:cubicBezTo>
                  <a:pt x="19738" y="18807"/>
                  <a:pt x="16572" y="20297"/>
                  <a:pt x="10800" y="20297"/>
                </a:cubicBezTo>
                <a:cubicBezTo>
                  <a:pt x="5028" y="20297"/>
                  <a:pt x="1862" y="18807"/>
                  <a:pt x="1303" y="18248"/>
                </a:cubicBezTo>
                <a:cubicBezTo>
                  <a:pt x="1303" y="18248"/>
                  <a:pt x="1303" y="18248"/>
                  <a:pt x="1303" y="18248"/>
                </a:cubicBezTo>
                <a:cubicBezTo>
                  <a:pt x="1303" y="14524"/>
                  <a:pt x="1303" y="14524"/>
                  <a:pt x="1303" y="14524"/>
                </a:cubicBezTo>
                <a:cubicBezTo>
                  <a:pt x="3166" y="15455"/>
                  <a:pt x="6703" y="16200"/>
                  <a:pt x="10800" y="16200"/>
                </a:cubicBezTo>
                <a:cubicBezTo>
                  <a:pt x="14897" y="16200"/>
                  <a:pt x="18434" y="15455"/>
                  <a:pt x="20297" y="14524"/>
                </a:cubicBezTo>
                <a:lnTo>
                  <a:pt x="20297" y="18248"/>
                </a:lnTo>
                <a:close/>
                <a:moveTo>
                  <a:pt x="20297" y="12848"/>
                </a:moveTo>
                <a:cubicBezTo>
                  <a:pt x="20297" y="12848"/>
                  <a:pt x="20297" y="12848"/>
                  <a:pt x="20297" y="12848"/>
                </a:cubicBezTo>
                <a:cubicBezTo>
                  <a:pt x="19738" y="13407"/>
                  <a:pt x="16572" y="14897"/>
                  <a:pt x="10800" y="14897"/>
                </a:cubicBezTo>
                <a:cubicBezTo>
                  <a:pt x="5028" y="14897"/>
                  <a:pt x="1862" y="13407"/>
                  <a:pt x="1303" y="12848"/>
                </a:cubicBezTo>
                <a:cubicBezTo>
                  <a:pt x="1303" y="12848"/>
                  <a:pt x="1303" y="12848"/>
                  <a:pt x="1303" y="12848"/>
                </a:cubicBezTo>
                <a:cubicBezTo>
                  <a:pt x="1303" y="9683"/>
                  <a:pt x="1303" y="9683"/>
                  <a:pt x="1303" y="9683"/>
                </a:cubicBezTo>
                <a:cubicBezTo>
                  <a:pt x="3166" y="10800"/>
                  <a:pt x="6703" y="11359"/>
                  <a:pt x="10800" y="11359"/>
                </a:cubicBezTo>
                <a:cubicBezTo>
                  <a:pt x="14897" y="11359"/>
                  <a:pt x="18434" y="10800"/>
                  <a:pt x="20297" y="9683"/>
                </a:cubicBezTo>
                <a:lnTo>
                  <a:pt x="20297" y="12848"/>
                </a:lnTo>
                <a:close/>
              </a:path>
            </a:pathLst>
          </a:custGeom>
          <a:solidFill>
            <a:srgbClr val="363D48"/>
          </a:solidFill>
          <a:ln w="38100">
            <a:solidFill>
              <a:srgbClr val="363D48"/>
            </a:solidFill>
            <a:miter/>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23" name="Shape"/>
          <p:cNvSpPr/>
          <p:nvPr/>
        </p:nvSpPr>
        <p:spPr>
          <a:xfrm>
            <a:off x="4785828" y="8064778"/>
            <a:ext cx="666295" cy="966389"/>
          </a:xfrm>
          <a:custGeom>
            <a:avLst/>
            <a:gdLst/>
            <a:ahLst/>
            <a:cxnLst>
              <a:cxn ang="0">
                <a:pos x="wd2" y="hd2"/>
              </a:cxn>
              <a:cxn ang="5400000">
                <a:pos x="wd2" y="hd2"/>
              </a:cxn>
              <a:cxn ang="10800000">
                <a:pos x="wd2" y="hd2"/>
              </a:cxn>
              <a:cxn ang="16200000">
                <a:pos x="wd2" y="hd2"/>
              </a:cxn>
            </a:cxnLst>
            <a:rect l="0" t="0" r="r" b="b"/>
            <a:pathLst>
              <a:path w="21600" h="21600" extrusionOk="0">
                <a:moveTo>
                  <a:pt x="20297" y="1676"/>
                </a:moveTo>
                <a:cubicBezTo>
                  <a:pt x="18434" y="745"/>
                  <a:pt x="14897" y="0"/>
                  <a:pt x="10800" y="0"/>
                </a:cubicBezTo>
                <a:cubicBezTo>
                  <a:pt x="6703" y="0"/>
                  <a:pt x="3166" y="745"/>
                  <a:pt x="1303" y="1676"/>
                </a:cubicBezTo>
                <a:cubicBezTo>
                  <a:pt x="559" y="2234"/>
                  <a:pt x="0" y="2793"/>
                  <a:pt x="0" y="3352"/>
                </a:cubicBezTo>
                <a:cubicBezTo>
                  <a:pt x="0" y="18248"/>
                  <a:pt x="0" y="18248"/>
                  <a:pt x="0" y="18248"/>
                </a:cubicBezTo>
                <a:cubicBezTo>
                  <a:pt x="0" y="18807"/>
                  <a:pt x="559" y="19366"/>
                  <a:pt x="1303" y="19924"/>
                </a:cubicBezTo>
                <a:cubicBezTo>
                  <a:pt x="3166" y="20855"/>
                  <a:pt x="6703" y="21600"/>
                  <a:pt x="10800" y="21600"/>
                </a:cubicBezTo>
                <a:cubicBezTo>
                  <a:pt x="14897" y="21600"/>
                  <a:pt x="18434" y="20855"/>
                  <a:pt x="20297" y="19924"/>
                </a:cubicBezTo>
                <a:cubicBezTo>
                  <a:pt x="21228" y="19366"/>
                  <a:pt x="21600" y="18807"/>
                  <a:pt x="21600" y="18248"/>
                </a:cubicBezTo>
                <a:cubicBezTo>
                  <a:pt x="21600" y="3352"/>
                  <a:pt x="21600" y="3352"/>
                  <a:pt x="21600" y="3352"/>
                </a:cubicBezTo>
                <a:cubicBezTo>
                  <a:pt x="21600" y="2793"/>
                  <a:pt x="21228" y="2234"/>
                  <a:pt x="20297" y="1676"/>
                </a:cubicBezTo>
                <a:close/>
                <a:moveTo>
                  <a:pt x="10800" y="1303"/>
                </a:moveTo>
                <a:cubicBezTo>
                  <a:pt x="16572" y="1303"/>
                  <a:pt x="19738" y="2607"/>
                  <a:pt x="20297" y="3352"/>
                </a:cubicBezTo>
                <a:cubicBezTo>
                  <a:pt x="19738" y="3910"/>
                  <a:pt x="16572" y="5400"/>
                  <a:pt x="10800" y="5400"/>
                </a:cubicBezTo>
                <a:cubicBezTo>
                  <a:pt x="5028" y="5400"/>
                  <a:pt x="1862" y="3910"/>
                  <a:pt x="1303" y="3352"/>
                </a:cubicBezTo>
                <a:cubicBezTo>
                  <a:pt x="1862" y="2607"/>
                  <a:pt x="5028" y="1303"/>
                  <a:pt x="10800" y="1303"/>
                </a:cubicBezTo>
                <a:close/>
                <a:moveTo>
                  <a:pt x="10800" y="6703"/>
                </a:moveTo>
                <a:cubicBezTo>
                  <a:pt x="14897" y="6703"/>
                  <a:pt x="18434" y="5959"/>
                  <a:pt x="20297" y="5028"/>
                </a:cubicBezTo>
                <a:cubicBezTo>
                  <a:pt x="20297" y="8007"/>
                  <a:pt x="20297" y="8007"/>
                  <a:pt x="20297" y="8007"/>
                </a:cubicBezTo>
                <a:cubicBezTo>
                  <a:pt x="20297" y="8007"/>
                  <a:pt x="20297" y="8007"/>
                  <a:pt x="20297" y="8007"/>
                </a:cubicBezTo>
                <a:cubicBezTo>
                  <a:pt x="19738" y="8752"/>
                  <a:pt x="16572" y="10055"/>
                  <a:pt x="10800" y="10055"/>
                </a:cubicBezTo>
                <a:cubicBezTo>
                  <a:pt x="5028" y="10055"/>
                  <a:pt x="1862" y="8752"/>
                  <a:pt x="1303" y="8007"/>
                </a:cubicBezTo>
                <a:cubicBezTo>
                  <a:pt x="1303" y="8007"/>
                  <a:pt x="1303" y="8007"/>
                  <a:pt x="1303" y="8007"/>
                </a:cubicBezTo>
                <a:cubicBezTo>
                  <a:pt x="1303" y="5028"/>
                  <a:pt x="1303" y="5028"/>
                  <a:pt x="1303" y="5028"/>
                </a:cubicBezTo>
                <a:cubicBezTo>
                  <a:pt x="3166" y="5959"/>
                  <a:pt x="6703" y="6703"/>
                  <a:pt x="10800" y="6703"/>
                </a:cubicBezTo>
                <a:close/>
                <a:moveTo>
                  <a:pt x="20297" y="18248"/>
                </a:moveTo>
                <a:cubicBezTo>
                  <a:pt x="20297" y="18248"/>
                  <a:pt x="20297" y="18248"/>
                  <a:pt x="20297" y="18248"/>
                </a:cubicBezTo>
                <a:cubicBezTo>
                  <a:pt x="19738" y="18807"/>
                  <a:pt x="16572" y="20297"/>
                  <a:pt x="10800" y="20297"/>
                </a:cubicBezTo>
                <a:cubicBezTo>
                  <a:pt x="5028" y="20297"/>
                  <a:pt x="1862" y="18807"/>
                  <a:pt x="1303" y="18248"/>
                </a:cubicBezTo>
                <a:cubicBezTo>
                  <a:pt x="1303" y="18248"/>
                  <a:pt x="1303" y="18248"/>
                  <a:pt x="1303" y="18248"/>
                </a:cubicBezTo>
                <a:cubicBezTo>
                  <a:pt x="1303" y="14524"/>
                  <a:pt x="1303" y="14524"/>
                  <a:pt x="1303" y="14524"/>
                </a:cubicBezTo>
                <a:cubicBezTo>
                  <a:pt x="3166" y="15455"/>
                  <a:pt x="6703" y="16200"/>
                  <a:pt x="10800" y="16200"/>
                </a:cubicBezTo>
                <a:cubicBezTo>
                  <a:pt x="14897" y="16200"/>
                  <a:pt x="18434" y="15455"/>
                  <a:pt x="20297" y="14524"/>
                </a:cubicBezTo>
                <a:lnTo>
                  <a:pt x="20297" y="18248"/>
                </a:lnTo>
                <a:close/>
                <a:moveTo>
                  <a:pt x="20297" y="12848"/>
                </a:moveTo>
                <a:cubicBezTo>
                  <a:pt x="20297" y="12848"/>
                  <a:pt x="20297" y="12848"/>
                  <a:pt x="20297" y="12848"/>
                </a:cubicBezTo>
                <a:cubicBezTo>
                  <a:pt x="19738" y="13407"/>
                  <a:pt x="16572" y="14897"/>
                  <a:pt x="10800" y="14897"/>
                </a:cubicBezTo>
                <a:cubicBezTo>
                  <a:pt x="5028" y="14897"/>
                  <a:pt x="1862" y="13407"/>
                  <a:pt x="1303" y="12848"/>
                </a:cubicBezTo>
                <a:cubicBezTo>
                  <a:pt x="1303" y="12848"/>
                  <a:pt x="1303" y="12848"/>
                  <a:pt x="1303" y="12848"/>
                </a:cubicBezTo>
                <a:cubicBezTo>
                  <a:pt x="1303" y="9683"/>
                  <a:pt x="1303" y="9683"/>
                  <a:pt x="1303" y="9683"/>
                </a:cubicBezTo>
                <a:cubicBezTo>
                  <a:pt x="3166" y="10800"/>
                  <a:pt x="6703" y="11359"/>
                  <a:pt x="10800" y="11359"/>
                </a:cubicBezTo>
                <a:cubicBezTo>
                  <a:pt x="14897" y="11359"/>
                  <a:pt x="18434" y="10800"/>
                  <a:pt x="20297" y="9683"/>
                </a:cubicBezTo>
                <a:lnTo>
                  <a:pt x="20297" y="12848"/>
                </a:lnTo>
                <a:close/>
              </a:path>
            </a:pathLst>
          </a:custGeom>
          <a:solidFill>
            <a:srgbClr val="363D48"/>
          </a:solidFill>
          <a:ln w="38100">
            <a:solidFill>
              <a:srgbClr val="363D48"/>
            </a:solidFill>
            <a:miter/>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24" name="USB"/>
          <p:cNvSpPr/>
          <p:nvPr/>
        </p:nvSpPr>
        <p:spPr>
          <a:xfrm rot="5400000" flipH="1">
            <a:off x="7084369" y="2096217"/>
            <a:ext cx="603911" cy="1327730"/>
          </a:xfrm>
          <a:custGeom>
            <a:avLst/>
            <a:gdLst/>
            <a:ahLst/>
            <a:cxnLst>
              <a:cxn ang="0">
                <a:pos x="wd2" y="hd2"/>
              </a:cxn>
              <a:cxn ang="5400000">
                <a:pos x="wd2" y="hd2"/>
              </a:cxn>
              <a:cxn ang="10800000">
                <a:pos x="wd2" y="hd2"/>
              </a:cxn>
              <a:cxn ang="16200000">
                <a:pos x="wd2" y="hd2"/>
              </a:cxn>
            </a:cxnLst>
            <a:rect l="0" t="0" r="r" b="b"/>
            <a:pathLst>
              <a:path w="21600" h="21600" extrusionOk="0">
                <a:moveTo>
                  <a:pt x="10778" y="0"/>
                </a:moveTo>
                <a:lnTo>
                  <a:pt x="7617" y="2487"/>
                </a:lnTo>
                <a:lnTo>
                  <a:pt x="9713" y="2487"/>
                </a:lnTo>
                <a:lnTo>
                  <a:pt x="9713" y="14172"/>
                </a:lnTo>
                <a:cubicBezTo>
                  <a:pt x="8076" y="13462"/>
                  <a:pt x="5650" y="12394"/>
                  <a:pt x="3825" y="11588"/>
                </a:cubicBezTo>
                <a:lnTo>
                  <a:pt x="3825" y="9496"/>
                </a:lnTo>
                <a:cubicBezTo>
                  <a:pt x="4741" y="9301"/>
                  <a:pt x="5376" y="8879"/>
                  <a:pt x="5376" y="8389"/>
                </a:cubicBezTo>
                <a:cubicBezTo>
                  <a:pt x="5376" y="7713"/>
                  <a:pt x="4175" y="7165"/>
                  <a:pt x="2690" y="7165"/>
                </a:cubicBezTo>
                <a:cubicBezTo>
                  <a:pt x="1205" y="7165"/>
                  <a:pt x="0" y="7713"/>
                  <a:pt x="0" y="8389"/>
                </a:cubicBezTo>
                <a:cubicBezTo>
                  <a:pt x="0" y="8888"/>
                  <a:pt x="657" y="9316"/>
                  <a:pt x="1599" y="9506"/>
                </a:cubicBezTo>
                <a:lnTo>
                  <a:pt x="1599" y="11802"/>
                </a:lnTo>
                <a:cubicBezTo>
                  <a:pt x="1599" y="11939"/>
                  <a:pt x="1721" y="12070"/>
                  <a:pt x="1937" y="12165"/>
                </a:cubicBezTo>
                <a:cubicBezTo>
                  <a:pt x="7009" y="14408"/>
                  <a:pt x="8946" y="15239"/>
                  <a:pt x="9717" y="15557"/>
                </a:cubicBezTo>
                <a:lnTo>
                  <a:pt x="9717" y="18082"/>
                </a:lnTo>
                <a:cubicBezTo>
                  <a:pt x="8078" y="18300"/>
                  <a:pt x="6878" y="18988"/>
                  <a:pt x="6878" y="19804"/>
                </a:cubicBezTo>
                <a:cubicBezTo>
                  <a:pt x="6878" y="20797"/>
                  <a:pt x="8645" y="21600"/>
                  <a:pt x="10826" y="21600"/>
                </a:cubicBezTo>
                <a:cubicBezTo>
                  <a:pt x="13007" y="21600"/>
                  <a:pt x="14777" y="20797"/>
                  <a:pt x="14777" y="19804"/>
                </a:cubicBezTo>
                <a:cubicBezTo>
                  <a:pt x="14777" y="18988"/>
                  <a:pt x="13578" y="18300"/>
                  <a:pt x="11939" y="18082"/>
                </a:cubicBezTo>
                <a:lnTo>
                  <a:pt x="11939" y="12449"/>
                </a:lnTo>
                <a:cubicBezTo>
                  <a:pt x="12709" y="12131"/>
                  <a:pt x="14644" y="11300"/>
                  <a:pt x="19715" y="9057"/>
                </a:cubicBezTo>
                <a:cubicBezTo>
                  <a:pt x="19931" y="8962"/>
                  <a:pt x="20053" y="8831"/>
                  <a:pt x="20053" y="8694"/>
                </a:cubicBezTo>
                <a:lnTo>
                  <a:pt x="20053" y="6278"/>
                </a:lnTo>
                <a:lnTo>
                  <a:pt x="21600" y="6278"/>
                </a:lnTo>
                <a:lnTo>
                  <a:pt x="21600" y="3858"/>
                </a:lnTo>
                <a:lnTo>
                  <a:pt x="16283" y="3858"/>
                </a:lnTo>
                <a:lnTo>
                  <a:pt x="16283" y="6278"/>
                </a:lnTo>
                <a:lnTo>
                  <a:pt x="17831" y="6278"/>
                </a:lnTo>
                <a:lnTo>
                  <a:pt x="17831" y="8480"/>
                </a:lnTo>
                <a:cubicBezTo>
                  <a:pt x="16006" y="9286"/>
                  <a:pt x="13575" y="10354"/>
                  <a:pt x="11939" y="11063"/>
                </a:cubicBezTo>
                <a:lnTo>
                  <a:pt x="11939" y="2487"/>
                </a:lnTo>
                <a:lnTo>
                  <a:pt x="13935" y="2487"/>
                </a:lnTo>
                <a:lnTo>
                  <a:pt x="10778" y="0"/>
                </a:lnTo>
                <a:close/>
              </a:path>
            </a:pathLst>
          </a:custGeom>
          <a:solidFill>
            <a:srgbClr val="363D48"/>
          </a:solidFill>
          <a:ln w="12700">
            <a:miter lim="400000"/>
          </a:ln>
        </p:spPr>
        <p:txBody>
          <a:bodyPr lIns="45718" tIns="45718" rIns="45718" bIns="45718" anchor="ctr"/>
          <a:lstStyle/>
          <a:p>
            <a:pPr>
              <a:defRPr>
                <a:solidFill>
                  <a:srgbClr val="FFFFFF"/>
                </a:solidFill>
              </a:defRPr>
            </a:pPr>
            <a:endParaRPr/>
          </a:p>
        </p:txBody>
      </p:sp>
      <p:sp>
        <p:nvSpPr>
          <p:cNvPr id="525" name="Shape"/>
          <p:cNvSpPr/>
          <p:nvPr/>
        </p:nvSpPr>
        <p:spPr>
          <a:xfrm flipH="1">
            <a:off x="4321672" y="8921554"/>
            <a:ext cx="1121834" cy="948269"/>
          </a:xfrm>
          <a:custGeom>
            <a:avLst/>
            <a:gdLst/>
            <a:ahLst/>
            <a:cxnLst>
              <a:cxn ang="0">
                <a:pos x="wd2" y="hd2"/>
              </a:cxn>
              <a:cxn ang="5400000">
                <a:pos x="wd2" y="hd2"/>
              </a:cxn>
              <a:cxn ang="10800000">
                <a:pos x="wd2" y="hd2"/>
              </a:cxn>
              <a:cxn ang="16200000">
                <a:pos x="wd2" y="hd2"/>
              </a:cxn>
            </a:cxnLst>
            <a:rect l="0" t="0" r="r" b="b"/>
            <a:pathLst>
              <a:path w="21600" h="21600" extrusionOk="0">
                <a:moveTo>
                  <a:pt x="20756" y="21600"/>
                </a:moveTo>
                <a:cubicBezTo>
                  <a:pt x="844" y="21600"/>
                  <a:pt x="844" y="21600"/>
                  <a:pt x="844" y="21600"/>
                </a:cubicBezTo>
                <a:cubicBezTo>
                  <a:pt x="338" y="21600"/>
                  <a:pt x="0" y="21200"/>
                  <a:pt x="0" y="20600"/>
                </a:cubicBezTo>
                <a:cubicBezTo>
                  <a:pt x="0" y="20200"/>
                  <a:pt x="0" y="20200"/>
                  <a:pt x="0" y="20200"/>
                </a:cubicBezTo>
                <a:cubicBezTo>
                  <a:pt x="0" y="19600"/>
                  <a:pt x="338" y="19200"/>
                  <a:pt x="844" y="19200"/>
                </a:cubicBezTo>
                <a:cubicBezTo>
                  <a:pt x="20756" y="19200"/>
                  <a:pt x="20756" y="19200"/>
                  <a:pt x="20756" y="19200"/>
                </a:cubicBezTo>
                <a:cubicBezTo>
                  <a:pt x="21262" y="19200"/>
                  <a:pt x="21600" y="19600"/>
                  <a:pt x="21600" y="20200"/>
                </a:cubicBezTo>
                <a:cubicBezTo>
                  <a:pt x="21600" y="20600"/>
                  <a:pt x="21600" y="20600"/>
                  <a:pt x="21600" y="20600"/>
                </a:cubicBezTo>
                <a:cubicBezTo>
                  <a:pt x="21600" y="21200"/>
                  <a:pt x="21262" y="21600"/>
                  <a:pt x="20756" y="21600"/>
                </a:cubicBezTo>
                <a:moveTo>
                  <a:pt x="17550" y="18000"/>
                </a:moveTo>
                <a:cubicBezTo>
                  <a:pt x="15525" y="18000"/>
                  <a:pt x="15525" y="18000"/>
                  <a:pt x="15525" y="18000"/>
                </a:cubicBezTo>
                <a:cubicBezTo>
                  <a:pt x="14934" y="18000"/>
                  <a:pt x="14512" y="17500"/>
                  <a:pt x="14512" y="16800"/>
                </a:cubicBezTo>
                <a:cubicBezTo>
                  <a:pt x="14512" y="1200"/>
                  <a:pt x="14512" y="1200"/>
                  <a:pt x="14512" y="1200"/>
                </a:cubicBezTo>
                <a:cubicBezTo>
                  <a:pt x="14512" y="500"/>
                  <a:pt x="14934" y="0"/>
                  <a:pt x="15525" y="0"/>
                </a:cubicBezTo>
                <a:cubicBezTo>
                  <a:pt x="17550" y="0"/>
                  <a:pt x="17550" y="0"/>
                  <a:pt x="17550" y="0"/>
                </a:cubicBezTo>
                <a:cubicBezTo>
                  <a:pt x="18141" y="0"/>
                  <a:pt x="18562" y="500"/>
                  <a:pt x="18562" y="1200"/>
                </a:cubicBezTo>
                <a:cubicBezTo>
                  <a:pt x="18562" y="16800"/>
                  <a:pt x="18562" y="16800"/>
                  <a:pt x="18562" y="16800"/>
                </a:cubicBezTo>
                <a:cubicBezTo>
                  <a:pt x="18562" y="17500"/>
                  <a:pt x="18141" y="18000"/>
                  <a:pt x="17550" y="18000"/>
                </a:cubicBezTo>
                <a:moveTo>
                  <a:pt x="11812" y="18000"/>
                </a:moveTo>
                <a:cubicBezTo>
                  <a:pt x="9788" y="18000"/>
                  <a:pt x="9788" y="18000"/>
                  <a:pt x="9788" y="18000"/>
                </a:cubicBezTo>
                <a:cubicBezTo>
                  <a:pt x="9197" y="18000"/>
                  <a:pt x="8775" y="17500"/>
                  <a:pt x="8775" y="16800"/>
                </a:cubicBezTo>
                <a:cubicBezTo>
                  <a:pt x="8775" y="6800"/>
                  <a:pt x="8775" y="6800"/>
                  <a:pt x="8775" y="6800"/>
                </a:cubicBezTo>
                <a:cubicBezTo>
                  <a:pt x="8775" y="6100"/>
                  <a:pt x="9197" y="5600"/>
                  <a:pt x="9788" y="5600"/>
                </a:cubicBezTo>
                <a:cubicBezTo>
                  <a:pt x="11812" y="5600"/>
                  <a:pt x="11812" y="5600"/>
                  <a:pt x="11812" y="5600"/>
                </a:cubicBezTo>
                <a:cubicBezTo>
                  <a:pt x="12403" y="5600"/>
                  <a:pt x="12825" y="6100"/>
                  <a:pt x="12825" y="6800"/>
                </a:cubicBezTo>
                <a:cubicBezTo>
                  <a:pt x="12825" y="16800"/>
                  <a:pt x="12825" y="16800"/>
                  <a:pt x="12825" y="16800"/>
                </a:cubicBezTo>
                <a:cubicBezTo>
                  <a:pt x="12825" y="17500"/>
                  <a:pt x="12403" y="18000"/>
                  <a:pt x="11812" y="18000"/>
                </a:cubicBezTo>
                <a:moveTo>
                  <a:pt x="6075" y="18000"/>
                </a:moveTo>
                <a:cubicBezTo>
                  <a:pt x="4050" y="18000"/>
                  <a:pt x="4050" y="18000"/>
                  <a:pt x="4050" y="18000"/>
                </a:cubicBezTo>
                <a:cubicBezTo>
                  <a:pt x="3459" y="18000"/>
                  <a:pt x="3038" y="17500"/>
                  <a:pt x="3038" y="16800"/>
                </a:cubicBezTo>
                <a:cubicBezTo>
                  <a:pt x="3038" y="12400"/>
                  <a:pt x="3038" y="12400"/>
                  <a:pt x="3038" y="12400"/>
                </a:cubicBezTo>
                <a:cubicBezTo>
                  <a:pt x="3038" y="11700"/>
                  <a:pt x="3459" y="11200"/>
                  <a:pt x="4050" y="11200"/>
                </a:cubicBezTo>
                <a:cubicBezTo>
                  <a:pt x="6075" y="11200"/>
                  <a:pt x="6075" y="11200"/>
                  <a:pt x="6075" y="11200"/>
                </a:cubicBezTo>
                <a:cubicBezTo>
                  <a:pt x="6666" y="11200"/>
                  <a:pt x="7088" y="11700"/>
                  <a:pt x="7088" y="12400"/>
                </a:cubicBezTo>
                <a:cubicBezTo>
                  <a:pt x="7088" y="16800"/>
                  <a:pt x="7088" y="16800"/>
                  <a:pt x="7088" y="16800"/>
                </a:cubicBezTo>
                <a:cubicBezTo>
                  <a:pt x="7088" y="17500"/>
                  <a:pt x="6666" y="18000"/>
                  <a:pt x="6075" y="18000"/>
                </a:cubicBezTo>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26" name="Shape"/>
          <p:cNvSpPr/>
          <p:nvPr/>
        </p:nvSpPr>
        <p:spPr>
          <a:xfrm>
            <a:off x="6268560" y="6118314"/>
            <a:ext cx="2186390" cy="1682573"/>
          </a:xfrm>
          <a:custGeom>
            <a:avLst/>
            <a:gdLst/>
            <a:ahLst/>
            <a:cxnLst>
              <a:cxn ang="0">
                <a:pos x="wd2" y="hd2"/>
              </a:cxn>
              <a:cxn ang="5400000">
                <a:pos x="wd2" y="hd2"/>
              </a:cxn>
              <a:cxn ang="10800000">
                <a:pos x="wd2" y="hd2"/>
              </a:cxn>
              <a:cxn ang="16200000">
                <a:pos x="wd2" y="hd2"/>
              </a:cxn>
            </a:cxnLst>
            <a:rect l="0" t="0" r="r" b="b"/>
            <a:pathLst>
              <a:path w="21600" h="21600" extrusionOk="0">
                <a:moveTo>
                  <a:pt x="15120" y="5184"/>
                </a:moveTo>
                <a:cubicBezTo>
                  <a:pt x="16449" y="6696"/>
                  <a:pt x="17280" y="8640"/>
                  <a:pt x="17280" y="11016"/>
                </a:cubicBezTo>
                <a:cubicBezTo>
                  <a:pt x="17446" y="11016"/>
                  <a:pt x="17612" y="11016"/>
                  <a:pt x="17778" y="11016"/>
                </a:cubicBezTo>
                <a:cubicBezTo>
                  <a:pt x="17778" y="11016"/>
                  <a:pt x="17778" y="11016"/>
                  <a:pt x="17778" y="11016"/>
                </a:cubicBezTo>
                <a:cubicBezTo>
                  <a:pt x="17778" y="8208"/>
                  <a:pt x="16615" y="5832"/>
                  <a:pt x="15120" y="4320"/>
                </a:cubicBezTo>
                <a:cubicBezTo>
                  <a:pt x="15120" y="4536"/>
                  <a:pt x="15120" y="4752"/>
                  <a:pt x="15120" y="4968"/>
                </a:cubicBezTo>
                <a:cubicBezTo>
                  <a:pt x="15120" y="4968"/>
                  <a:pt x="15120" y="5184"/>
                  <a:pt x="15120" y="5184"/>
                </a:cubicBezTo>
                <a:close/>
                <a:moveTo>
                  <a:pt x="10800" y="20088"/>
                </a:moveTo>
                <a:cubicBezTo>
                  <a:pt x="9637" y="20088"/>
                  <a:pt x="8640" y="19656"/>
                  <a:pt x="7809" y="19008"/>
                </a:cubicBezTo>
                <a:cubicBezTo>
                  <a:pt x="7643" y="19224"/>
                  <a:pt x="7643" y="19440"/>
                  <a:pt x="7477" y="19656"/>
                </a:cubicBezTo>
                <a:cubicBezTo>
                  <a:pt x="8474" y="20304"/>
                  <a:pt x="9637" y="20736"/>
                  <a:pt x="10800" y="20736"/>
                </a:cubicBezTo>
                <a:cubicBezTo>
                  <a:pt x="11963" y="20736"/>
                  <a:pt x="13126" y="20304"/>
                  <a:pt x="14123" y="19656"/>
                </a:cubicBezTo>
                <a:cubicBezTo>
                  <a:pt x="13957" y="19440"/>
                  <a:pt x="13957" y="19224"/>
                  <a:pt x="13791" y="19008"/>
                </a:cubicBezTo>
                <a:cubicBezTo>
                  <a:pt x="12960" y="19656"/>
                  <a:pt x="11963" y="20088"/>
                  <a:pt x="10800" y="20088"/>
                </a:cubicBezTo>
                <a:close/>
                <a:moveTo>
                  <a:pt x="4320" y="11016"/>
                </a:moveTo>
                <a:cubicBezTo>
                  <a:pt x="4320" y="8640"/>
                  <a:pt x="5151" y="6696"/>
                  <a:pt x="6480" y="5184"/>
                </a:cubicBezTo>
                <a:cubicBezTo>
                  <a:pt x="6480" y="5184"/>
                  <a:pt x="6480" y="4968"/>
                  <a:pt x="6480" y="4968"/>
                </a:cubicBezTo>
                <a:cubicBezTo>
                  <a:pt x="6480" y="4752"/>
                  <a:pt x="6480" y="4536"/>
                  <a:pt x="6480" y="4320"/>
                </a:cubicBezTo>
                <a:cubicBezTo>
                  <a:pt x="4985" y="5832"/>
                  <a:pt x="3822" y="8208"/>
                  <a:pt x="3822" y="11016"/>
                </a:cubicBezTo>
                <a:cubicBezTo>
                  <a:pt x="3822" y="11016"/>
                  <a:pt x="3822" y="11016"/>
                  <a:pt x="3822" y="11016"/>
                </a:cubicBezTo>
                <a:cubicBezTo>
                  <a:pt x="3988" y="11016"/>
                  <a:pt x="4154" y="11016"/>
                  <a:pt x="4320" y="11016"/>
                </a:cubicBezTo>
                <a:close/>
                <a:moveTo>
                  <a:pt x="10800" y="9936"/>
                </a:moveTo>
                <a:cubicBezTo>
                  <a:pt x="12960" y="9936"/>
                  <a:pt x="14622" y="7776"/>
                  <a:pt x="14622" y="4968"/>
                </a:cubicBezTo>
                <a:cubicBezTo>
                  <a:pt x="14622" y="2160"/>
                  <a:pt x="12960" y="0"/>
                  <a:pt x="10800" y="0"/>
                </a:cubicBezTo>
                <a:cubicBezTo>
                  <a:pt x="8640" y="0"/>
                  <a:pt x="6978" y="2160"/>
                  <a:pt x="6978" y="4968"/>
                </a:cubicBezTo>
                <a:cubicBezTo>
                  <a:pt x="6978" y="7776"/>
                  <a:pt x="8640" y="9936"/>
                  <a:pt x="10800" y="9936"/>
                </a:cubicBezTo>
                <a:close/>
                <a:moveTo>
                  <a:pt x="10800" y="432"/>
                </a:moveTo>
                <a:cubicBezTo>
                  <a:pt x="12628" y="432"/>
                  <a:pt x="14123" y="2592"/>
                  <a:pt x="14123" y="4968"/>
                </a:cubicBezTo>
                <a:cubicBezTo>
                  <a:pt x="14123" y="7344"/>
                  <a:pt x="12628" y="9288"/>
                  <a:pt x="10800" y="9288"/>
                </a:cubicBezTo>
                <a:cubicBezTo>
                  <a:pt x="8972" y="9288"/>
                  <a:pt x="7477" y="7344"/>
                  <a:pt x="7477" y="4968"/>
                </a:cubicBezTo>
                <a:cubicBezTo>
                  <a:pt x="7477" y="2592"/>
                  <a:pt x="8972" y="432"/>
                  <a:pt x="10800" y="432"/>
                </a:cubicBezTo>
                <a:close/>
                <a:moveTo>
                  <a:pt x="13126" y="7344"/>
                </a:moveTo>
                <a:cubicBezTo>
                  <a:pt x="13126" y="6480"/>
                  <a:pt x="12462" y="5400"/>
                  <a:pt x="11298" y="4968"/>
                </a:cubicBezTo>
                <a:cubicBezTo>
                  <a:pt x="11797" y="4536"/>
                  <a:pt x="12129" y="3888"/>
                  <a:pt x="12129" y="3240"/>
                </a:cubicBezTo>
                <a:cubicBezTo>
                  <a:pt x="12129" y="2376"/>
                  <a:pt x="11465" y="1512"/>
                  <a:pt x="10800" y="1512"/>
                </a:cubicBezTo>
                <a:cubicBezTo>
                  <a:pt x="10135" y="1512"/>
                  <a:pt x="9471" y="2376"/>
                  <a:pt x="9471" y="3240"/>
                </a:cubicBezTo>
                <a:cubicBezTo>
                  <a:pt x="9471" y="3888"/>
                  <a:pt x="9803" y="4536"/>
                  <a:pt x="10302" y="4968"/>
                </a:cubicBezTo>
                <a:cubicBezTo>
                  <a:pt x="9138" y="5400"/>
                  <a:pt x="8474" y="6480"/>
                  <a:pt x="8474" y="7344"/>
                </a:cubicBezTo>
                <a:cubicBezTo>
                  <a:pt x="8474" y="8208"/>
                  <a:pt x="13126" y="8208"/>
                  <a:pt x="13126" y="7344"/>
                </a:cubicBezTo>
                <a:close/>
                <a:moveTo>
                  <a:pt x="10634" y="5400"/>
                </a:moveTo>
                <a:cubicBezTo>
                  <a:pt x="10634" y="5400"/>
                  <a:pt x="10634" y="5400"/>
                  <a:pt x="10634" y="5400"/>
                </a:cubicBezTo>
                <a:cubicBezTo>
                  <a:pt x="10468" y="5184"/>
                  <a:pt x="10468" y="5184"/>
                  <a:pt x="10468" y="5184"/>
                </a:cubicBezTo>
                <a:cubicBezTo>
                  <a:pt x="10634" y="5184"/>
                  <a:pt x="10634" y="5184"/>
                  <a:pt x="10800" y="5184"/>
                </a:cubicBezTo>
                <a:cubicBezTo>
                  <a:pt x="10966" y="5184"/>
                  <a:pt x="10966" y="5184"/>
                  <a:pt x="11132" y="5184"/>
                </a:cubicBezTo>
                <a:cubicBezTo>
                  <a:pt x="10966" y="5400"/>
                  <a:pt x="10966" y="5400"/>
                  <a:pt x="10966" y="5400"/>
                </a:cubicBezTo>
                <a:cubicBezTo>
                  <a:pt x="10966" y="5400"/>
                  <a:pt x="10966" y="5400"/>
                  <a:pt x="10966" y="5400"/>
                </a:cubicBezTo>
                <a:cubicBezTo>
                  <a:pt x="11465" y="7128"/>
                  <a:pt x="11465" y="7128"/>
                  <a:pt x="11465" y="7128"/>
                </a:cubicBezTo>
                <a:cubicBezTo>
                  <a:pt x="10800" y="7992"/>
                  <a:pt x="10800" y="7992"/>
                  <a:pt x="10800" y="7992"/>
                </a:cubicBezTo>
                <a:cubicBezTo>
                  <a:pt x="10135" y="7128"/>
                  <a:pt x="10135" y="7128"/>
                  <a:pt x="10135" y="7128"/>
                </a:cubicBezTo>
                <a:lnTo>
                  <a:pt x="10634" y="5400"/>
                </a:lnTo>
                <a:close/>
                <a:moveTo>
                  <a:pt x="17778" y="11664"/>
                </a:moveTo>
                <a:cubicBezTo>
                  <a:pt x="15785" y="11664"/>
                  <a:pt x="13957" y="13824"/>
                  <a:pt x="13957" y="16632"/>
                </a:cubicBezTo>
                <a:cubicBezTo>
                  <a:pt x="13957" y="19440"/>
                  <a:pt x="15785" y="21600"/>
                  <a:pt x="17778" y="21600"/>
                </a:cubicBezTo>
                <a:cubicBezTo>
                  <a:pt x="19938" y="21600"/>
                  <a:pt x="21600" y="19440"/>
                  <a:pt x="21600" y="16632"/>
                </a:cubicBezTo>
                <a:cubicBezTo>
                  <a:pt x="21600" y="13824"/>
                  <a:pt x="19938" y="11664"/>
                  <a:pt x="17778" y="11664"/>
                </a:cubicBezTo>
                <a:close/>
                <a:moveTo>
                  <a:pt x="20271" y="18360"/>
                </a:moveTo>
                <a:cubicBezTo>
                  <a:pt x="20271" y="18576"/>
                  <a:pt x="20271" y="18576"/>
                  <a:pt x="20271" y="18576"/>
                </a:cubicBezTo>
                <a:cubicBezTo>
                  <a:pt x="20437" y="18792"/>
                  <a:pt x="20437" y="18792"/>
                  <a:pt x="20437" y="18792"/>
                </a:cubicBezTo>
                <a:cubicBezTo>
                  <a:pt x="20271" y="19224"/>
                  <a:pt x="19938" y="19656"/>
                  <a:pt x="19440" y="20088"/>
                </a:cubicBezTo>
                <a:cubicBezTo>
                  <a:pt x="19274" y="19656"/>
                  <a:pt x="19274" y="19656"/>
                  <a:pt x="19274" y="19656"/>
                </a:cubicBezTo>
                <a:cubicBezTo>
                  <a:pt x="19108" y="19872"/>
                  <a:pt x="19108" y="19872"/>
                  <a:pt x="19108" y="19872"/>
                </a:cubicBezTo>
                <a:cubicBezTo>
                  <a:pt x="19274" y="20088"/>
                  <a:pt x="19274" y="20088"/>
                  <a:pt x="19274" y="20088"/>
                </a:cubicBezTo>
                <a:cubicBezTo>
                  <a:pt x="18942" y="20520"/>
                  <a:pt x="18443" y="20736"/>
                  <a:pt x="17945" y="20736"/>
                </a:cubicBezTo>
                <a:cubicBezTo>
                  <a:pt x="17945" y="20304"/>
                  <a:pt x="17945" y="20304"/>
                  <a:pt x="17945" y="20304"/>
                </a:cubicBezTo>
                <a:cubicBezTo>
                  <a:pt x="17778" y="20304"/>
                  <a:pt x="17778" y="20304"/>
                  <a:pt x="17778" y="20304"/>
                </a:cubicBezTo>
                <a:cubicBezTo>
                  <a:pt x="17778" y="20736"/>
                  <a:pt x="17778" y="20736"/>
                  <a:pt x="17778" y="20736"/>
                </a:cubicBezTo>
                <a:cubicBezTo>
                  <a:pt x="17280" y="20736"/>
                  <a:pt x="16782" y="20520"/>
                  <a:pt x="16283" y="20088"/>
                </a:cubicBezTo>
                <a:cubicBezTo>
                  <a:pt x="16449" y="19872"/>
                  <a:pt x="16449" y="19872"/>
                  <a:pt x="16449" y="19872"/>
                </a:cubicBezTo>
                <a:cubicBezTo>
                  <a:pt x="16283" y="19656"/>
                  <a:pt x="16283" y="19656"/>
                  <a:pt x="16283" y="19656"/>
                </a:cubicBezTo>
                <a:cubicBezTo>
                  <a:pt x="16117" y="20088"/>
                  <a:pt x="16117" y="20088"/>
                  <a:pt x="16117" y="20088"/>
                </a:cubicBezTo>
                <a:cubicBezTo>
                  <a:pt x="15785" y="19656"/>
                  <a:pt x="15452" y="19224"/>
                  <a:pt x="15120" y="18792"/>
                </a:cubicBezTo>
                <a:cubicBezTo>
                  <a:pt x="15452" y="18576"/>
                  <a:pt x="15452" y="18576"/>
                  <a:pt x="15452" y="18576"/>
                </a:cubicBezTo>
                <a:cubicBezTo>
                  <a:pt x="15286" y="18360"/>
                  <a:pt x="15286" y="18360"/>
                  <a:pt x="15286" y="18360"/>
                </a:cubicBezTo>
                <a:cubicBezTo>
                  <a:pt x="15120" y="18576"/>
                  <a:pt x="15120" y="18576"/>
                  <a:pt x="15120" y="18576"/>
                </a:cubicBezTo>
                <a:cubicBezTo>
                  <a:pt x="14788" y="17928"/>
                  <a:pt x="14788" y="17496"/>
                  <a:pt x="14622" y="16848"/>
                </a:cubicBezTo>
                <a:cubicBezTo>
                  <a:pt x="14954" y="16848"/>
                  <a:pt x="14954" y="16848"/>
                  <a:pt x="14954" y="16848"/>
                </a:cubicBezTo>
                <a:cubicBezTo>
                  <a:pt x="14954" y="16416"/>
                  <a:pt x="14954" y="16416"/>
                  <a:pt x="14954" y="16416"/>
                </a:cubicBezTo>
                <a:cubicBezTo>
                  <a:pt x="14622" y="16416"/>
                  <a:pt x="14622" y="16416"/>
                  <a:pt x="14622" y="16416"/>
                </a:cubicBezTo>
                <a:cubicBezTo>
                  <a:pt x="14788" y="15768"/>
                  <a:pt x="14788" y="15336"/>
                  <a:pt x="15120" y="14688"/>
                </a:cubicBezTo>
                <a:cubicBezTo>
                  <a:pt x="15286" y="14904"/>
                  <a:pt x="15286" y="14904"/>
                  <a:pt x="15286" y="14904"/>
                </a:cubicBezTo>
                <a:cubicBezTo>
                  <a:pt x="15452" y="14688"/>
                  <a:pt x="15452" y="14688"/>
                  <a:pt x="15452" y="14688"/>
                </a:cubicBezTo>
                <a:cubicBezTo>
                  <a:pt x="15120" y="14472"/>
                  <a:pt x="15120" y="14472"/>
                  <a:pt x="15120" y="14472"/>
                </a:cubicBezTo>
                <a:cubicBezTo>
                  <a:pt x="15452" y="14040"/>
                  <a:pt x="15785" y="13608"/>
                  <a:pt x="16117" y="13176"/>
                </a:cubicBezTo>
                <a:cubicBezTo>
                  <a:pt x="16283" y="13608"/>
                  <a:pt x="16283" y="13608"/>
                  <a:pt x="16283" y="13608"/>
                </a:cubicBezTo>
                <a:cubicBezTo>
                  <a:pt x="16449" y="13392"/>
                  <a:pt x="16449" y="13392"/>
                  <a:pt x="16449" y="13392"/>
                </a:cubicBezTo>
                <a:cubicBezTo>
                  <a:pt x="16283" y="13176"/>
                  <a:pt x="16283" y="13176"/>
                  <a:pt x="16283" y="13176"/>
                </a:cubicBezTo>
                <a:cubicBezTo>
                  <a:pt x="16782" y="12744"/>
                  <a:pt x="17280" y="12528"/>
                  <a:pt x="17778" y="12528"/>
                </a:cubicBezTo>
                <a:cubicBezTo>
                  <a:pt x="17778" y="12960"/>
                  <a:pt x="17778" y="12960"/>
                  <a:pt x="17778" y="12960"/>
                </a:cubicBezTo>
                <a:cubicBezTo>
                  <a:pt x="17778" y="12960"/>
                  <a:pt x="17778" y="12960"/>
                  <a:pt x="17778" y="12960"/>
                </a:cubicBezTo>
                <a:cubicBezTo>
                  <a:pt x="17280" y="14256"/>
                  <a:pt x="17280" y="14256"/>
                  <a:pt x="17280" y="14256"/>
                </a:cubicBezTo>
                <a:cubicBezTo>
                  <a:pt x="17612" y="14256"/>
                  <a:pt x="17612" y="14256"/>
                  <a:pt x="17612" y="14256"/>
                </a:cubicBezTo>
                <a:cubicBezTo>
                  <a:pt x="17612" y="16416"/>
                  <a:pt x="17612" y="16416"/>
                  <a:pt x="17612" y="16416"/>
                </a:cubicBezTo>
                <a:cubicBezTo>
                  <a:pt x="16615" y="17280"/>
                  <a:pt x="16615" y="17280"/>
                  <a:pt x="16615" y="17280"/>
                </a:cubicBezTo>
                <a:cubicBezTo>
                  <a:pt x="16449" y="16848"/>
                  <a:pt x="16449" y="16848"/>
                  <a:pt x="16449" y="16848"/>
                </a:cubicBezTo>
                <a:cubicBezTo>
                  <a:pt x="15951" y="17928"/>
                  <a:pt x="15951" y="17928"/>
                  <a:pt x="15951" y="17928"/>
                </a:cubicBezTo>
                <a:cubicBezTo>
                  <a:pt x="16948" y="17928"/>
                  <a:pt x="16948" y="17928"/>
                  <a:pt x="16948" y="17928"/>
                </a:cubicBezTo>
                <a:cubicBezTo>
                  <a:pt x="16782" y="17712"/>
                  <a:pt x="16782" y="17712"/>
                  <a:pt x="16782" y="17712"/>
                </a:cubicBezTo>
                <a:cubicBezTo>
                  <a:pt x="17945" y="16848"/>
                  <a:pt x="17945" y="16848"/>
                  <a:pt x="17945" y="16848"/>
                </a:cubicBezTo>
                <a:cubicBezTo>
                  <a:pt x="17945" y="16848"/>
                  <a:pt x="17945" y="16848"/>
                  <a:pt x="17945" y="16848"/>
                </a:cubicBezTo>
                <a:cubicBezTo>
                  <a:pt x="17945" y="16848"/>
                  <a:pt x="17945" y="16848"/>
                  <a:pt x="17945" y="16632"/>
                </a:cubicBezTo>
                <a:cubicBezTo>
                  <a:pt x="17945" y="16632"/>
                  <a:pt x="17945" y="16632"/>
                  <a:pt x="17945" y="16632"/>
                </a:cubicBezTo>
                <a:cubicBezTo>
                  <a:pt x="17945" y="16632"/>
                  <a:pt x="17945" y="16632"/>
                  <a:pt x="17945" y="16632"/>
                </a:cubicBezTo>
                <a:cubicBezTo>
                  <a:pt x="17945" y="14256"/>
                  <a:pt x="17945" y="14256"/>
                  <a:pt x="17945" y="14256"/>
                </a:cubicBezTo>
                <a:cubicBezTo>
                  <a:pt x="18277" y="14256"/>
                  <a:pt x="18277" y="14256"/>
                  <a:pt x="18277" y="14256"/>
                </a:cubicBezTo>
                <a:cubicBezTo>
                  <a:pt x="17778" y="12960"/>
                  <a:pt x="17778" y="12960"/>
                  <a:pt x="17778" y="12960"/>
                </a:cubicBezTo>
                <a:cubicBezTo>
                  <a:pt x="17945" y="12960"/>
                  <a:pt x="17945" y="12960"/>
                  <a:pt x="17945" y="12960"/>
                </a:cubicBezTo>
                <a:cubicBezTo>
                  <a:pt x="17945" y="12528"/>
                  <a:pt x="17945" y="12528"/>
                  <a:pt x="17945" y="12528"/>
                </a:cubicBezTo>
                <a:cubicBezTo>
                  <a:pt x="18443" y="12528"/>
                  <a:pt x="18942" y="12744"/>
                  <a:pt x="19274" y="13176"/>
                </a:cubicBezTo>
                <a:cubicBezTo>
                  <a:pt x="19108" y="13392"/>
                  <a:pt x="19108" y="13392"/>
                  <a:pt x="19108" y="13392"/>
                </a:cubicBezTo>
                <a:cubicBezTo>
                  <a:pt x="19274" y="13608"/>
                  <a:pt x="19274" y="13608"/>
                  <a:pt x="19274" y="13608"/>
                </a:cubicBezTo>
                <a:cubicBezTo>
                  <a:pt x="19440" y="13176"/>
                  <a:pt x="19440" y="13176"/>
                  <a:pt x="19440" y="13176"/>
                </a:cubicBezTo>
                <a:cubicBezTo>
                  <a:pt x="19938" y="13608"/>
                  <a:pt x="20271" y="14040"/>
                  <a:pt x="20437" y="14472"/>
                </a:cubicBezTo>
                <a:cubicBezTo>
                  <a:pt x="20271" y="14688"/>
                  <a:pt x="20271" y="14688"/>
                  <a:pt x="20271" y="14688"/>
                </a:cubicBezTo>
                <a:cubicBezTo>
                  <a:pt x="20271" y="14904"/>
                  <a:pt x="20271" y="14904"/>
                  <a:pt x="20271" y="14904"/>
                </a:cubicBezTo>
                <a:cubicBezTo>
                  <a:pt x="20603" y="14688"/>
                  <a:pt x="20603" y="14688"/>
                  <a:pt x="20603" y="14688"/>
                </a:cubicBezTo>
                <a:cubicBezTo>
                  <a:pt x="20769" y="15336"/>
                  <a:pt x="20935" y="15768"/>
                  <a:pt x="20935" y="16416"/>
                </a:cubicBezTo>
                <a:cubicBezTo>
                  <a:pt x="20603" y="16416"/>
                  <a:pt x="20603" y="16416"/>
                  <a:pt x="20603" y="16416"/>
                </a:cubicBezTo>
                <a:cubicBezTo>
                  <a:pt x="20603" y="16848"/>
                  <a:pt x="20603" y="16848"/>
                  <a:pt x="20603" y="16848"/>
                </a:cubicBezTo>
                <a:cubicBezTo>
                  <a:pt x="20935" y="16848"/>
                  <a:pt x="20935" y="16848"/>
                  <a:pt x="20935" y="16848"/>
                </a:cubicBezTo>
                <a:cubicBezTo>
                  <a:pt x="20935" y="17496"/>
                  <a:pt x="20769" y="17928"/>
                  <a:pt x="20603" y="18576"/>
                </a:cubicBezTo>
                <a:lnTo>
                  <a:pt x="20271" y="18360"/>
                </a:lnTo>
                <a:close/>
                <a:moveTo>
                  <a:pt x="3822" y="11664"/>
                </a:moveTo>
                <a:cubicBezTo>
                  <a:pt x="1662" y="11664"/>
                  <a:pt x="0" y="13824"/>
                  <a:pt x="0" y="16632"/>
                </a:cubicBezTo>
                <a:cubicBezTo>
                  <a:pt x="0" y="19440"/>
                  <a:pt x="1662" y="21600"/>
                  <a:pt x="3822" y="21600"/>
                </a:cubicBezTo>
                <a:cubicBezTo>
                  <a:pt x="5815" y="21600"/>
                  <a:pt x="7643" y="19440"/>
                  <a:pt x="7643" y="16632"/>
                </a:cubicBezTo>
                <a:cubicBezTo>
                  <a:pt x="7643" y="13824"/>
                  <a:pt x="5815" y="11664"/>
                  <a:pt x="3822" y="11664"/>
                </a:cubicBezTo>
                <a:close/>
                <a:moveTo>
                  <a:pt x="3822" y="20952"/>
                </a:moveTo>
                <a:cubicBezTo>
                  <a:pt x="1994" y="20952"/>
                  <a:pt x="332" y="19008"/>
                  <a:pt x="332" y="16632"/>
                </a:cubicBezTo>
                <a:cubicBezTo>
                  <a:pt x="332" y="14256"/>
                  <a:pt x="1994" y="12312"/>
                  <a:pt x="3822" y="12312"/>
                </a:cubicBezTo>
                <a:cubicBezTo>
                  <a:pt x="5649" y="12312"/>
                  <a:pt x="7145" y="14256"/>
                  <a:pt x="7145" y="16632"/>
                </a:cubicBezTo>
                <a:cubicBezTo>
                  <a:pt x="7145" y="19008"/>
                  <a:pt x="5649" y="20952"/>
                  <a:pt x="3822" y="20952"/>
                </a:cubicBezTo>
                <a:close/>
                <a:moveTo>
                  <a:pt x="4154" y="16200"/>
                </a:moveTo>
                <a:cubicBezTo>
                  <a:pt x="3655" y="15768"/>
                  <a:pt x="3323" y="15768"/>
                  <a:pt x="3323" y="15336"/>
                </a:cubicBezTo>
                <a:cubicBezTo>
                  <a:pt x="3323" y="15120"/>
                  <a:pt x="3489" y="14904"/>
                  <a:pt x="3988" y="14904"/>
                </a:cubicBezTo>
                <a:cubicBezTo>
                  <a:pt x="4320" y="14904"/>
                  <a:pt x="4652" y="15120"/>
                  <a:pt x="4818" y="15336"/>
                </a:cubicBezTo>
                <a:cubicBezTo>
                  <a:pt x="4985" y="14256"/>
                  <a:pt x="4985" y="14256"/>
                  <a:pt x="4985" y="14256"/>
                </a:cubicBezTo>
                <a:cubicBezTo>
                  <a:pt x="4818" y="14256"/>
                  <a:pt x="4486" y="14040"/>
                  <a:pt x="4154" y="14040"/>
                </a:cubicBezTo>
                <a:cubicBezTo>
                  <a:pt x="4154" y="13392"/>
                  <a:pt x="4154" y="13392"/>
                  <a:pt x="4154" y="13392"/>
                </a:cubicBezTo>
                <a:cubicBezTo>
                  <a:pt x="3489" y="13392"/>
                  <a:pt x="3489" y="13392"/>
                  <a:pt x="3489" y="13392"/>
                </a:cubicBezTo>
                <a:cubicBezTo>
                  <a:pt x="3489" y="14256"/>
                  <a:pt x="3489" y="14256"/>
                  <a:pt x="3489" y="14256"/>
                </a:cubicBezTo>
                <a:cubicBezTo>
                  <a:pt x="2825" y="14256"/>
                  <a:pt x="2492" y="14904"/>
                  <a:pt x="2492" y="15552"/>
                </a:cubicBezTo>
                <a:cubicBezTo>
                  <a:pt x="2492" y="16416"/>
                  <a:pt x="2991" y="16632"/>
                  <a:pt x="3489" y="17064"/>
                </a:cubicBezTo>
                <a:cubicBezTo>
                  <a:pt x="3988" y="17280"/>
                  <a:pt x="4154" y="17496"/>
                  <a:pt x="4154" y="17712"/>
                </a:cubicBezTo>
                <a:cubicBezTo>
                  <a:pt x="4154" y="17928"/>
                  <a:pt x="3988" y="18144"/>
                  <a:pt x="3655" y="18144"/>
                </a:cubicBezTo>
                <a:cubicBezTo>
                  <a:pt x="3157" y="18144"/>
                  <a:pt x="2825" y="17928"/>
                  <a:pt x="2658" y="17928"/>
                </a:cubicBezTo>
                <a:cubicBezTo>
                  <a:pt x="2492" y="18792"/>
                  <a:pt x="2492" y="18792"/>
                  <a:pt x="2492" y="18792"/>
                </a:cubicBezTo>
                <a:cubicBezTo>
                  <a:pt x="2658" y="19008"/>
                  <a:pt x="2991" y="19008"/>
                  <a:pt x="3489" y="19008"/>
                </a:cubicBezTo>
                <a:cubicBezTo>
                  <a:pt x="3489" y="19872"/>
                  <a:pt x="3489" y="19872"/>
                  <a:pt x="3489" y="19872"/>
                </a:cubicBezTo>
                <a:cubicBezTo>
                  <a:pt x="3988" y="19872"/>
                  <a:pt x="3988" y="19872"/>
                  <a:pt x="3988" y="19872"/>
                </a:cubicBezTo>
                <a:cubicBezTo>
                  <a:pt x="3988" y="19008"/>
                  <a:pt x="3988" y="19008"/>
                  <a:pt x="3988" y="19008"/>
                </a:cubicBezTo>
                <a:cubicBezTo>
                  <a:pt x="4818" y="18792"/>
                  <a:pt x="5151" y="18360"/>
                  <a:pt x="5151" y="17496"/>
                </a:cubicBezTo>
                <a:cubicBezTo>
                  <a:pt x="5151" y="16848"/>
                  <a:pt x="4818" y="16416"/>
                  <a:pt x="4154" y="16200"/>
                </a:cubicBezTo>
                <a:close/>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27" name="Shape"/>
          <p:cNvSpPr/>
          <p:nvPr/>
        </p:nvSpPr>
        <p:spPr>
          <a:xfrm>
            <a:off x="4293353" y="4220705"/>
            <a:ext cx="1000671" cy="1004489"/>
          </a:xfrm>
          <a:custGeom>
            <a:avLst/>
            <a:gdLst/>
            <a:ahLst/>
            <a:cxnLst>
              <a:cxn ang="0">
                <a:pos x="wd2" y="hd2"/>
              </a:cxn>
              <a:cxn ang="5400000">
                <a:pos x="wd2" y="hd2"/>
              </a:cxn>
              <a:cxn ang="10800000">
                <a:pos x="wd2" y="hd2"/>
              </a:cxn>
              <a:cxn ang="16200000">
                <a:pos x="wd2" y="hd2"/>
              </a:cxn>
            </a:cxnLst>
            <a:rect l="0" t="0" r="r" b="b"/>
            <a:pathLst>
              <a:path w="21600" h="21600" extrusionOk="0">
                <a:moveTo>
                  <a:pt x="20587" y="7762"/>
                </a:moveTo>
                <a:cubicBezTo>
                  <a:pt x="19575" y="7762"/>
                  <a:pt x="19575" y="7762"/>
                  <a:pt x="19575" y="7762"/>
                </a:cubicBezTo>
                <a:cubicBezTo>
                  <a:pt x="18984" y="7762"/>
                  <a:pt x="18984" y="7762"/>
                  <a:pt x="18984" y="7762"/>
                </a:cubicBezTo>
                <a:cubicBezTo>
                  <a:pt x="16200" y="7762"/>
                  <a:pt x="16200" y="7762"/>
                  <a:pt x="16200" y="7762"/>
                </a:cubicBezTo>
                <a:cubicBezTo>
                  <a:pt x="15609" y="7762"/>
                  <a:pt x="15187" y="7341"/>
                  <a:pt x="15187" y="6750"/>
                </a:cubicBezTo>
                <a:cubicBezTo>
                  <a:pt x="15187" y="6159"/>
                  <a:pt x="15609" y="5737"/>
                  <a:pt x="16200" y="5737"/>
                </a:cubicBezTo>
                <a:cubicBezTo>
                  <a:pt x="17972" y="5737"/>
                  <a:pt x="17972" y="5737"/>
                  <a:pt x="17972" y="5737"/>
                </a:cubicBezTo>
                <a:cubicBezTo>
                  <a:pt x="16369" y="3459"/>
                  <a:pt x="13753" y="2025"/>
                  <a:pt x="10800" y="2025"/>
                </a:cubicBezTo>
                <a:cubicBezTo>
                  <a:pt x="5991" y="2025"/>
                  <a:pt x="2025" y="5991"/>
                  <a:pt x="2025" y="10800"/>
                </a:cubicBezTo>
                <a:cubicBezTo>
                  <a:pt x="2025" y="11391"/>
                  <a:pt x="1603" y="11812"/>
                  <a:pt x="1013" y="11812"/>
                </a:cubicBezTo>
                <a:cubicBezTo>
                  <a:pt x="422" y="11812"/>
                  <a:pt x="0" y="11391"/>
                  <a:pt x="0" y="10800"/>
                </a:cubicBezTo>
                <a:cubicBezTo>
                  <a:pt x="0" y="4809"/>
                  <a:pt x="4809" y="0"/>
                  <a:pt x="10800" y="0"/>
                </a:cubicBezTo>
                <a:cubicBezTo>
                  <a:pt x="14428" y="0"/>
                  <a:pt x="17634" y="1772"/>
                  <a:pt x="19575" y="4556"/>
                </a:cubicBezTo>
                <a:cubicBezTo>
                  <a:pt x="19575" y="2700"/>
                  <a:pt x="19575" y="2700"/>
                  <a:pt x="19575" y="2700"/>
                </a:cubicBezTo>
                <a:cubicBezTo>
                  <a:pt x="19575" y="2109"/>
                  <a:pt x="19997" y="1687"/>
                  <a:pt x="20587" y="1687"/>
                </a:cubicBezTo>
                <a:cubicBezTo>
                  <a:pt x="21178" y="1687"/>
                  <a:pt x="21600" y="2109"/>
                  <a:pt x="21600" y="2700"/>
                </a:cubicBezTo>
                <a:cubicBezTo>
                  <a:pt x="21600" y="6750"/>
                  <a:pt x="21600" y="6750"/>
                  <a:pt x="21600" y="6750"/>
                </a:cubicBezTo>
                <a:cubicBezTo>
                  <a:pt x="21600" y="7341"/>
                  <a:pt x="21178" y="7762"/>
                  <a:pt x="20587" y="7762"/>
                </a:cubicBezTo>
                <a:moveTo>
                  <a:pt x="1013" y="13837"/>
                </a:moveTo>
                <a:cubicBezTo>
                  <a:pt x="5400" y="13837"/>
                  <a:pt x="5400" y="13837"/>
                  <a:pt x="5400" y="13837"/>
                </a:cubicBezTo>
                <a:cubicBezTo>
                  <a:pt x="5991" y="13837"/>
                  <a:pt x="6413" y="14259"/>
                  <a:pt x="6413" y="14850"/>
                </a:cubicBezTo>
                <a:cubicBezTo>
                  <a:pt x="6413" y="15441"/>
                  <a:pt x="5991" y="15862"/>
                  <a:pt x="5400" y="15862"/>
                </a:cubicBezTo>
                <a:cubicBezTo>
                  <a:pt x="3628" y="15862"/>
                  <a:pt x="3628" y="15862"/>
                  <a:pt x="3628" y="15862"/>
                </a:cubicBezTo>
                <a:cubicBezTo>
                  <a:pt x="5231" y="18141"/>
                  <a:pt x="7847" y="19575"/>
                  <a:pt x="10800" y="19575"/>
                </a:cubicBezTo>
                <a:cubicBezTo>
                  <a:pt x="15609" y="19575"/>
                  <a:pt x="19575" y="15609"/>
                  <a:pt x="19575" y="10800"/>
                </a:cubicBezTo>
                <a:cubicBezTo>
                  <a:pt x="19575" y="10209"/>
                  <a:pt x="19997" y="9788"/>
                  <a:pt x="20587" y="9788"/>
                </a:cubicBezTo>
                <a:cubicBezTo>
                  <a:pt x="21178" y="9788"/>
                  <a:pt x="21600" y="10209"/>
                  <a:pt x="21600" y="10800"/>
                </a:cubicBezTo>
                <a:cubicBezTo>
                  <a:pt x="21600" y="16791"/>
                  <a:pt x="16791" y="21600"/>
                  <a:pt x="10800" y="21600"/>
                </a:cubicBezTo>
                <a:cubicBezTo>
                  <a:pt x="7172" y="21600"/>
                  <a:pt x="3966" y="19828"/>
                  <a:pt x="2025" y="17044"/>
                </a:cubicBezTo>
                <a:cubicBezTo>
                  <a:pt x="2025" y="18900"/>
                  <a:pt x="2025" y="18900"/>
                  <a:pt x="2025" y="18900"/>
                </a:cubicBezTo>
                <a:cubicBezTo>
                  <a:pt x="2025" y="19491"/>
                  <a:pt x="1603" y="19912"/>
                  <a:pt x="1013" y="19912"/>
                </a:cubicBezTo>
                <a:cubicBezTo>
                  <a:pt x="422" y="19912"/>
                  <a:pt x="0" y="19491"/>
                  <a:pt x="0" y="18900"/>
                </a:cubicBezTo>
                <a:cubicBezTo>
                  <a:pt x="0" y="14850"/>
                  <a:pt x="0" y="14850"/>
                  <a:pt x="0" y="14850"/>
                </a:cubicBezTo>
                <a:cubicBezTo>
                  <a:pt x="0" y="14259"/>
                  <a:pt x="422" y="13837"/>
                  <a:pt x="1013" y="13837"/>
                </a:cubicBezTo>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28" name="Shape"/>
          <p:cNvSpPr/>
          <p:nvPr/>
        </p:nvSpPr>
        <p:spPr>
          <a:xfrm>
            <a:off x="4950526" y="4805421"/>
            <a:ext cx="1168487" cy="1004489"/>
          </a:xfrm>
          <a:custGeom>
            <a:avLst/>
            <a:gdLst/>
            <a:ahLst/>
            <a:cxnLst>
              <a:cxn ang="0">
                <a:pos x="wd2" y="hd2"/>
              </a:cxn>
              <a:cxn ang="5400000">
                <a:pos x="wd2" y="hd2"/>
              </a:cxn>
              <a:cxn ang="10800000">
                <a:pos x="wd2" y="hd2"/>
              </a:cxn>
              <a:cxn ang="16200000">
                <a:pos x="wd2" y="hd2"/>
              </a:cxn>
            </a:cxnLst>
            <a:rect l="0" t="0" r="r" b="b"/>
            <a:pathLst>
              <a:path w="21600" h="21600" extrusionOk="0">
                <a:moveTo>
                  <a:pt x="18277" y="15043"/>
                </a:moveTo>
                <a:cubicBezTo>
                  <a:pt x="20437" y="14079"/>
                  <a:pt x="21600" y="12150"/>
                  <a:pt x="21600" y="9643"/>
                </a:cubicBezTo>
                <a:cubicBezTo>
                  <a:pt x="21600" y="9064"/>
                  <a:pt x="21268" y="8679"/>
                  <a:pt x="20769" y="8679"/>
                </a:cubicBezTo>
                <a:cubicBezTo>
                  <a:pt x="18111" y="8679"/>
                  <a:pt x="18111" y="8679"/>
                  <a:pt x="18111" y="8679"/>
                </a:cubicBezTo>
                <a:cubicBezTo>
                  <a:pt x="18111" y="8679"/>
                  <a:pt x="18111" y="8679"/>
                  <a:pt x="18111" y="8679"/>
                </a:cubicBezTo>
                <a:cubicBezTo>
                  <a:pt x="18111" y="8679"/>
                  <a:pt x="18111" y="8679"/>
                  <a:pt x="18111" y="8486"/>
                </a:cubicBezTo>
                <a:cubicBezTo>
                  <a:pt x="18111" y="8293"/>
                  <a:pt x="17945" y="8293"/>
                  <a:pt x="17778" y="8293"/>
                </a:cubicBezTo>
                <a:cubicBezTo>
                  <a:pt x="1495" y="8293"/>
                  <a:pt x="1495" y="8293"/>
                  <a:pt x="1495" y="8293"/>
                </a:cubicBezTo>
                <a:cubicBezTo>
                  <a:pt x="1329" y="8293"/>
                  <a:pt x="1163" y="8293"/>
                  <a:pt x="1163" y="8486"/>
                </a:cubicBezTo>
                <a:cubicBezTo>
                  <a:pt x="1163" y="8871"/>
                  <a:pt x="1163" y="9257"/>
                  <a:pt x="1163" y="9450"/>
                </a:cubicBezTo>
                <a:cubicBezTo>
                  <a:pt x="1163" y="12150"/>
                  <a:pt x="1994" y="14464"/>
                  <a:pt x="3489" y="16393"/>
                </a:cubicBezTo>
                <a:cubicBezTo>
                  <a:pt x="3489" y="16393"/>
                  <a:pt x="3323" y="16393"/>
                  <a:pt x="3157" y="16393"/>
                </a:cubicBezTo>
                <a:cubicBezTo>
                  <a:pt x="2326" y="16586"/>
                  <a:pt x="1662" y="16779"/>
                  <a:pt x="1163" y="17164"/>
                </a:cubicBezTo>
                <a:cubicBezTo>
                  <a:pt x="332" y="17550"/>
                  <a:pt x="0" y="18129"/>
                  <a:pt x="0" y="18707"/>
                </a:cubicBezTo>
                <a:cubicBezTo>
                  <a:pt x="0" y="19286"/>
                  <a:pt x="332" y="19864"/>
                  <a:pt x="1163" y="20250"/>
                </a:cubicBezTo>
                <a:cubicBezTo>
                  <a:pt x="1662" y="20636"/>
                  <a:pt x="2326" y="20829"/>
                  <a:pt x="3157" y="21021"/>
                </a:cubicBezTo>
                <a:cubicBezTo>
                  <a:pt x="4985" y="21407"/>
                  <a:pt x="7311" y="21600"/>
                  <a:pt x="9637" y="21600"/>
                </a:cubicBezTo>
                <a:cubicBezTo>
                  <a:pt x="12129" y="21600"/>
                  <a:pt x="14289" y="21407"/>
                  <a:pt x="16117" y="21021"/>
                </a:cubicBezTo>
                <a:cubicBezTo>
                  <a:pt x="16948" y="20829"/>
                  <a:pt x="17612" y="20636"/>
                  <a:pt x="18111" y="20250"/>
                </a:cubicBezTo>
                <a:cubicBezTo>
                  <a:pt x="18942" y="19864"/>
                  <a:pt x="19274" y="19286"/>
                  <a:pt x="19274" y="18707"/>
                </a:cubicBezTo>
                <a:cubicBezTo>
                  <a:pt x="19274" y="18129"/>
                  <a:pt x="18942" y="17550"/>
                  <a:pt x="18111" y="17164"/>
                </a:cubicBezTo>
                <a:cubicBezTo>
                  <a:pt x="17612" y="16779"/>
                  <a:pt x="16948" y="16586"/>
                  <a:pt x="16117" y="16393"/>
                </a:cubicBezTo>
                <a:cubicBezTo>
                  <a:pt x="15951" y="16393"/>
                  <a:pt x="15951" y="16393"/>
                  <a:pt x="15785" y="16393"/>
                </a:cubicBezTo>
                <a:cubicBezTo>
                  <a:pt x="15951" y="16200"/>
                  <a:pt x="16117" y="16007"/>
                  <a:pt x="16283" y="15621"/>
                </a:cubicBezTo>
                <a:cubicBezTo>
                  <a:pt x="16948" y="15621"/>
                  <a:pt x="17612" y="15429"/>
                  <a:pt x="18277" y="15043"/>
                </a:cubicBezTo>
                <a:close/>
                <a:moveTo>
                  <a:pt x="18111" y="10414"/>
                </a:moveTo>
                <a:cubicBezTo>
                  <a:pt x="18111" y="10414"/>
                  <a:pt x="18111" y="10414"/>
                  <a:pt x="18111" y="10414"/>
                </a:cubicBezTo>
                <a:cubicBezTo>
                  <a:pt x="19938" y="10414"/>
                  <a:pt x="19938" y="10414"/>
                  <a:pt x="19938" y="10414"/>
                </a:cubicBezTo>
                <a:cubicBezTo>
                  <a:pt x="19772" y="11764"/>
                  <a:pt x="18942" y="12729"/>
                  <a:pt x="17778" y="13307"/>
                </a:cubicBezTo>
                <a:cubicBezTo>
                  <a:pt x="17612" y="13500"/>
                  <a:pt x="17446" y="13500"/>
                  <a:pt x="17446" y="13500"/>
                </a:cubicBezTo>
                <a:cubicBezTo>
                  <a:pt x="17778" y="12536"/>
                  <a:pt x="17945" y="11571"/>
                  <a:pt x="18111" y="10414"/>
                </a:cubicBezTo>
                <a:close/>
                <a:moveTo>
                  <a:pt x="17446" y="18707"/>
                </a:moveTo>
                <a:cubicBezTo>
                  <a:pt x="17114" y="18900"/>
                  <a:pt x="16449" y="19093"/>
                  <a:pt x="15286" y="19286"/>
                </a:cubicBezTo>
                <a:cubicBezTo>
                  <a:pt x="13791" y="19671"/>
                  <a:pt x="11797" y="19864"/>
                  <a:pt x="9637" y="19864"/>
                </a:cubicBezTo>
                <a:cubicBezTo>
                  <a:pt x="7643" y="19864"/>
                  <a:pt x="5649" y="19671"/>
                  <a:pt x="3988" y="19286"/>
                </a:cubicBezTo>
                <a:cubicBezTo>
                  <a:pt x="2825" y="19093"/>
                  <a:pt x="2160" y="18900"/>
                  <a:pt x="1828" y="18707"/>
                </a:cubicBezTo>
                <a:cubicBezTo>
                  <a:pt x="2160" y="18514"/>
                  <a:pt x="2825" y="18321"/>
                  <a:pt x="3988" y="18129"/>
                </a:cubicBezTo>
                <a:cubicBezTo>
                  <a:pt x="4320" y="17936"/>
                  <a:pt x="4818" y="17936"/>
                  <a:pt x="5151" y="17936"/>
                </a:cubicBezTo>
                <a:cubicBezTo>
                  <a:pt x="6480" y="18900"/>
                  <a:pt x="7975" y="19479"/>
                  <a:pt x="9637" y="19479"/>
                </a:cubicBezTo>
                <a:cubicBezTo>
                  <a:pt x="11298" y="19479"/>
                  <a:pt x="12794" y="18900"/>
                  <a:pt x="14123" y="17936"/>
                </a:cubicBezTo>
                <a:cubicBezTo>
                  <a:pt x="14622" y="17936"/>
                  <a:pt x="14954" y="17936"/>
                  <a:pt x="15286" y="18129"/>
                </a:cubicBezTo>
                <a:cubicBezTo>
                  <a:pt x="16449" y="18321"/>
                  <a:pt x="17114" y="18514"/>
                  <a:pt x="17446" y="18707"/>
                </a:cubicBezTo>
                <a:close/>
                <a:moveTo>
                  <a:pt x="7975" y="6750"/>
                </a:moveTo>
                <a:cubicBezTo>
                  <a:pt x="7975" y="6750"/>
                  <a:pt x="8142" y="6750"/>
                  <a:pt x="8142" y="6750"/>
                </a:cubicBezTo>
                <a:cubicBezTo>
                  <a:pt x="8142" y="6750"/>
                  <a:pt x="8142" y="6750"/>
                  <a:pt x="8142" y="6750"/>
                </a:cubicBezTo>
                <a:cubicBezTo>
                  <a:pt x="8142" y="6750"/>
                  <a:pt x="8142" y="6750"/>
                  <a:pt x="8142" y="6750"/>
                </a:cubicBezTo>
                <a:cubicBezTo>
                  <a:pt x="8972" y="6171"/>
                  <a:pt x="9305" y="4821"/>
                  <a:pt x="8806" y="3664"/>
                </a:cubicBezTo>
                <a:cubicBezTo>
                  <a:pt x="8474" y="3086"/>
                  <a:pt x="8308" y="2314"/>
                  <a:pt x="8308" y="1350"/>
                </a:cubicBezTo>
                <a:cubicBezTo>
                  <a:pt x="8308" y="1350"/>
                  <a:pt x="8308" y="1157"/>
                  <a:pt x="8308" y="1157"/>
                </a:cubicBezTo>
                <a:cubicBezTo>
                  <a:pt x="8308" y="1157"/>
                  <a:pt x="8308" y="1157"/>
                  <a:pt x="8308" y="1157"/>
                </a:cubicBezTo>
                <a:cubicBezTo>
                  <a:pt x="7477" y="1736"/>
                  <a:pt x="7311" y="3086"/>
                  <a:pt x="7643" y="4050"/>
                </a:cubicBezTo>
                <a:cubicBezTo>
                  <a:pt x="8142" y="4821"/>
                  <a:pt x="8308" y="5593"/>
                  <a:pt x="7975" y="6750"/>
                </a:cubicBezTo>
                <a:close/>
                <a:moveTo>
                  <a:pt x="10634" y="6750"/>
                </a:moveTo>
                <a:cubicBezTo>
                  <a:pt x="10634" y="6750"/>
                  <a:pt x="10634" y="6750"/>
                  <a:pt x="10634" y="6750"/>
                </a:cubicBezTo>
                <a:cubicBezTo>
                  <a:pt x="10634" y="6750"/>
                  <a:pt x="10634" y="6750"/>
                  <a:pt x="10634" y="6750"/>
                </a:cubicBezTo>
                <a:cubicBezTo>
                  <a:pt x="10634" y="6750"/>
                  <a:pt x="10634" y="6750"/>
                  <a:pt x="10634" y="6750"/>
                </a:cubicBezTo>
                <a:cubicBezTo>
                  <a:pt x="12628" y="5207"/>
                  <a:pt x="11631" y="2700"/>
                  <a:pt x="11465" y="2314"/>
                </a:cubicBezTo>
                <a:cubicBezTo>
                  <a:pt x="11132" y="1543"/>
                  <a:pt x="10966" y="964"/>
                  <a:pt x="10966" y="0"/>
                </a:cubicBezTo>
                <a:cubicBezTo>
                  <a:pt x="10966" y="0"/>
                  <a:pt x="10966" y="0"/>
                  <a:pt x="10966" y="0"/>
                </a:cubicBezTo>
                <a:cubicBezTo>
                  <a:pt x="10966" y="0"/>
                  <a:pt x="10966" y="0"/>
                  <a:pt x="10800" y="0"/>
                </a:cubicBezTo>
                <a:cubicBezTo>
                  <a:pt x="9803" y="579"/>
                  <a:pt x="9637" y="2314"/>
                  <a:pt x="10135" y="3279"/>
                </a:cubicBezTo>
                <a:cubicBezTo>
                  <a:pt x="10634" y="4436"/>
                  <a:pt x="10800" y="5400"/>
                  <a:pt x="10634" y="6750"/>
                </a:cubicBezTo>
                <a:close/>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29" name="Shape"/>
          <p:cNvSpPr/>
          <p:nvPr/>
        </p:nvSpPr>
        <p:spPr>
          <a:xfrm>
            <a:off x="6408563" y="10753596"/>
            <a:ext cx="1906385" cy="1137270"/>
          </a:xfrm>
          <a:custGeom>
            <a:avLst/>
            <a:gdLst/>
            <a:ahLst/>
            <a:cxnLst>
              <a:cxn ang="0">
                <a:pos x="wd2" y="hd2"/>
              </a:cxn>
              <a:cxn ang="5400000">
                <a:pos x="wd2" y="hd2"/>
              </a:cxn>
              <a:cxn ang="10800000">
                <a:pos x="wd2" y="hd2"/>
              </a:cxn>
              <a:cxn ang="16200000">
                <a:pos x="wd2" y="hd2"/>
              </a:cxn>
            </a:cxnLst>
            <a:rect l="0" t="0" r="r" b="b"/>
            <a:pathLst>
              <a:path w="21600" h="21600" extrusionOk="0">
                <a:moveTo>
                  <a:pt x="16200" y="5832"/>
                </a:moveTo>
                <a:cubicBezTo>
                  <a:pt x="15583" y="2376"/>
                  <a:pt x="13423" y="0"/>
                  <a:pt x="10800" y="0"/>
                </a:cubicBezTo>
                <a:cubicBezTo>
                  <a:pt x="8177" y="0"/>
                  <a:pt x="6017" y="2376"/>
                  <a:pt x="5246" y="5832"/>
                </a:cubicBezTo>
                <a:cubicBezTo>
                  <a:pt x="2314" y="6048"/>
                  <a:pt x="0" y="9504"/>
                  <a:pt x="0" y="13608"/>
                </a:cubicBezTo>
                <a:cubicBezTo>
                  <a:pt x="0" y="18144"/>
                  <a:pt x="2469" y="21600"/>
                  <a:pt x="5709" y="21600"/>
                </a:cubicBezTo>
                <a:cubicBezTo>
                  <a:pt x="15891" y="21600"/>
                  <a:pt x="15891" y="21600"/>
                  <a:pt x="15891" y="21600"/>
                </a:cubicBezTo>
                <a:cubicBezTo>
                  <a:pt x="18977" y="21600"/>
                  <a:pt x="21600" y="18144"/>
                  <a:pt x="21600" y="13608"/>
                </a:cubicBezTo>
                <a:cubicBezTo>
                  <a:pt x="21600" y="9504"/>
                  <a:pt x="19131" y="6048"/>
                  <a:pt x="16200" y="5832"/>
                </a:cubicBezTo>
                <a:close/>
                <a:moveTo>
                  <a:pt x="9257" y="13824"/>
                </a:moveTo>
                <a:cubicBezTo>
                  <a:pt x="9411" y="14040"/>
                  <a:pt x="9411" y="14472"/>
                  <a:pt x="9257" y="14688"/>
                </a:cubicBezTo>
                <a:cubicBezTo>
                  <a:pt x="9103" y="14904"/>
                  <a:pt x="9103" y="14904"/>
                  <a:pt x="8949" y="14904"/>
                </a:cubicBezTo>
                <a:cubicBezTo>
                  <a:pt x="8794" y="14904"/>
                  <a:pt x="8640" y="14904"/>
                  <a:pt x="8640" y="14688"/>
                </a:cubicBezTo>
                <a:cubicBezTo>
                  <a:pt x="6789" y="12744"/>
                  <a:pt x="6789" y="12744"/>
                  <a:pt x="6789" y="12744"/>
                </a:cubicBezTo>
                <a:cubicBezTo>
                  <a:pt x="6789" y="12528"/>
                  <a:pt x="6634" y="12528"/>
                  <a:pt x="6634" y="12312"/>
                </a:cubicBezTo>
                <a:cubicBezTo>
                  <a:pt x="6634" y="12096"/>
                  <a:pt x="6789" y="11880"/>
                  <a:pt x="6789" y="11664"/>
                </a:cubicBezTo>
                <a:cubicBezTo>
                  <a:pt x="8640" y="9720"/>
                  <a:pt x="8640" y="9720"/>
                  <a:pt x="8640" y="9720"/>
                </a:cubicBezTo>
                <a:cubicBezTo>
                  <a:pt x="8794" y="9504"/>
                  <a:pt x="9103" y="9504"/>
                  <a:pt x="9257" y="9720"/>
                </a:cubicBezTo>
                <a:cubicBezTo>
                  <a:pt x="9411" y="10152"/>
                  <a:pt x="9411" y="10584"/>
                  <a:pt x="9257" y="10800"/>
                </a:cubicBezTo>
                <a:cubicBezTo>
                  <a:pt x="7869" y="12312"/>
                  <a:pt x="7869" y="12312"/>
                  <a:pt x="7869" y="12312"/>
                </a:cubicBezTo>
                <a:lnTo>
                  <a:pt x="9257" y="13824"/>
                </a:lnTo>
                <a:close/>
                <a:moveTo>
                  <a:pt x="12034" y="8424"/>
                </a:moveTo>
                <a:cubicBezTo>
                  <a:pt x="10337" y="16416"/>
                  <a:pt x="10337" y="16416"/>
                  <a:pt x="10337" y="16416"/>
                </a:cubicBezTo>
                <a:cubicBezTo>
                  <a:pt x="10337" y="16848"/>
                  <a:pt x="10183" y="16848"/>
                  <a:pt x="9874" y="16848"/>
                </a:cubicBezTo>
                <a:cubicBezTo>
                  <a:pt x="9874" y="16848"/>
                  <a:pt x="9874" y="16848"/>
                  <a:pt x="9874" y="16848"/>
                </a:cubicBezTo>
                <a:cubicBezTo>
                  <a:pt x="9566" y="16848"/>
                  <a:pt x="9411" y="16416"/>
                  <a:pt x="9566" y="16200"/>
                </a:cubicBezTo>
                <a:cubicBezTo>
                  <a:pt x="11109" y="7992"/>
                  <a:pt x="11109" y="7992"/>
                  <a:pt x="11109" y="7992"/>
                </a:cubicBezTo>
                <a:cubicBezTo>
                  <a:pt x="11263" y="7776"/>
                  <a:pt x="11571" y="7560"/>
                  <a:pt x="11726" y="7560"/>
                </a:cubicBezTo>
                <a:cubicBezTo>
                  <a:pt x="12034" y="7776"/>
                  <a:pt x="12189" y="7992"/>
                  <a:pt x="12034" y="8424"/>
                </a:cubicBezTo>
                <a:close/>
                <a:moveTo>
                  <a:pt x="14657" y="12744"/>
                </a:moveTo>
                <a:cubicBezTo>
                  <a:pt x="12960" y="14688"/>
                  <a:pt x="12960" y="14688"/>
                  <a:pt x="12960" y="14688"/>
                </a:cubicBezTo>
                <a:cubicBezTo>
                  <a:pt x="12806" y="14904"/>
                  <a:pt x="12806" y="14904"/>
                  <a:pt x="12651" y="14904"/>
                </a:cubicBezTo>
                <a:cubicBezTo>
                  <a:pt x="12497" y="14904"/>
                  <a:pt x="12343" y="14904"/>
                  <a:pt x="12343" y="14688"/>
                </a:cubicBezTo>
                <a:cubicBezTo>
                  <a:pt x="12189" y="14472"/>
                  <a:pt x="12189" y="14040"/>
                  <a:pt x="12343" y="13824"/>
                </a:cubicBezTo>
                <a:cubicBezTo>
                  <a:pt x="13731" y="12312"/>
                  <a:pt x="13731" y="12312"/>
                  <a:pt x="13731" y="12312"/>
                </a:cubicBezTo>
                <a:cubicBezTo>
                  <a:pt x="12343" y="10800"/>
                  <a:pt x="12343" y="10800"/>
                  <a:pt x="12343" y="10800"/>
                </a:cubicBezTo>
                <a:cubicBezTo>
                  <a:pt x="12189" y="10584"/>
                  <a:pt x="12189" y="10152"/>
                  <a:pt x="12343" y="9720"/>
                </a:cubicBezTo>
                <a:cubicBezTo>
                  <a:pt x="12497" y="9504"/>
                  <a:pt x="12806" y="9504"/>
                  <a:pt x="12960" y="9720"/>
                </a:cubicBezTo>
                <a:cubicBezTo>
                  <a:pt x="14657" y="11664"/>
                  <a:pt x="14657" y="11664"/>
                  <a:pt x="14657" y="11664"/>
                </a:cubicBezTo>
                <a:cubicBezTo>
                  <a:pt x="14811" y="11880"/>
                  <a:pt x="14811" y="12096"/>
                  <a:pt x="14811" y="12312"/>
                </a:cubicBezTo>
                <a:cubicBezTo>
                  <a:pt x="14811" y="12528"/>
                  <a:pt x="14811" y="12528"/>
                  <a:pt x="14657" y="12744"/>
                </a:cubicBezTo>
                <a:close/>
                <a:moveTo>
                  <a:pt x="14657" y="12744"/>
                </a:moveTo>
                <a:cubicBezTo>
                  <a:pt x="14657" y="12744"/>
                  <a:pt x="14657" y="12744"/>
                  <a:pt x="14657" y="12744"/>
                </a:cubicBezTo>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30" name="TextBox 35"/>
          <p:cNvSpPr txBox="1"/>
          <p:nvPr/>
        </p:nvSpPr>
        <p:spPr>
          <a:xfrm>
            <a:off x="14894678" y="4695367"/>
            <a:ext cx="8329446" cy="72539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0735" indent="-280735">
              <a:lnSpc>
                <a:spcPts val="4000"/>
              </a:lnSpc>
              <a:buSzPct val="100000"/>
              <a:buChar char="•"/>
              <a:defRPr sz="2800" spc="300">
                <a:solidFill>
                  <a:srgbClr val="FFFFFF"/>
                </a:solidFill>
              </a:defRPr>
            </a:pPr>
            <a:endParaRPr dirty="0"/>
          </a:p>
          <a:p>
            <a:pPr>
              <a:lnSpc>
                <a:spcPts val="4000"/>
              </a:lnSpc>
              <a:defRPr sz="2800" spc="300">
                <a:solidFill>
                  <a:srgbClr val="FFFFFF"/>
                </a:solidFill>
              </a:defRPr>
            </a:pPr>
            <a:endParaRPr dirty="0"/>
          </a:p>
          <a:p>
            <a:pPr>
              <a:lnSpc>
                <a:spcPts val="4000"/>
              </a:lnSpc>
              <a:defRPr sz="2800" spc="300">
                <a:solidFill>
                  <a:srgbClr val="FFFFFF"/>
                </a:solidFill>
              </a:defRPr>
            </a:pPr>
            <a:r>
              <a:rPr sz="3200" dirty="0">
                <a:latin typeface="YACkoL24Adk 0"/>
              </a:rPr>
              <a:t>Benefits of bash &amp; command line:</a:t>
            </a:r>
          </a:p>
          <a:p>
            <a:pPr>
              <a:lnSpc>
                <a:spcPts val="4000"/>
              </a:lnSpc>
              <a:defRPr sz="2800" spc="300">
                <a:solidFill>
                  <a:srgbClr val="FFFFFF"/>
                </a:solidFill>
              </a:defRPr>
            </a:pPr>
            <a:endParaRPr sz="3200" dirty="0">
              <a:latin typeface="YACkoL24Adk 0"/>
            </a:endParaRPr>
          </a:p>
          <a:p>
            <a:pPr marL="661736" lvl="1" indent="-280735">
              <a:lnSpc>
                <a:spcPts val="4000"/>
              </a:lnSpc>
              <a:buSzPct val="100000"/>
              <a:buChar char="•"/>
              <a:defRPr sz="2800" spc="300">
                <a:solidFill>
                  <a:srgbClr val="FFFFFF"/>
                </a:solidFill>
              </a:defRPr>
            </a:pPr>
            <a:r>
              <a:rPr sz="3200" dirty="0">
                <a:latin typeface="YACkoL24Adk 0"/>
              </a:rPr>
              <a:t>Your analysis will be reproducible, automated and </a:t>
            </a:r>
            <a:r>
              <a:rPr sz="3200" dirty="0" err="1">
                <a:latin typeface="YACkoL24Adk 0"/>
              </a:rPr>
              <a:t>parallelised</a:t>
            </a:r>
            <a:r>
              <a:rPr sz="3200" dirty="0">
                <a:latin typeface="YACkoL24Adk 0"/>
              </a:rPr>
              <a:t>.</a:t>
            </a:r>
          </a:p>
          <a:p>
            <a:pPr>
              <a:lnSpc>
                <a:spcPts val="4000"/>
              </a:lnSpc>
              <a:defRPr sz="2800" spc="300">
                <a:solidFill>
                  <a:srgbClr val="FFFFFF"/>
                </a:solidFill>
              </a:defRPr>
            </a:pPr>
            <a:endParaRPr sz="3200" dirty="0">
              <a:latin typeface="YACkoL24Adk 0"/>
            </a:endParaRPr>
          </a:p>
          <a:p>
            <a:pPr marL="661736" lvl="1" indent="-280735">
              <a:lnSpc>
                <a:spcPts val="4000"/>
              </a:lnSpc>
              <a:buSzPct val="100000"/>
              <a:buChar char="•"/>
              <a:defRPr sz="2800" spc="300">
                <a:solidFill>
                  <a:srgbClr val="FFFFFF"/>
                </a:solidFill>
              </a:defRPr>
            </a:pPr>
            <a:r>
              <a:rPr sz="3200" dirty="0">
                <a:latin typeface="YACkoL24Adk 0"/>
              </a:rPr>
              <a:t>Fast processes, less computationally intensive.</a:t>
            </a:r>
          </a:p>
          <a:p>
            <a:pPr>
              <a:lnSpc>
                <a:spcPts val="4000"/>
              </a:lnSpc>
              <a:defRPr sz="2800" spc="300">
                <a:solidFill>
                  <a:srgbClr val="FFFFFF"/>
                </a:solidFill>
              </a:defRPr>
            </a:pPr>
            <a:endParaRPr sz="3200" dirty="0">
              <a:latin typeface="YACkoL24Adk 0"/>
            </a:endParaRPr>
          </a:p>
          <a:p>
            <a:pPr marL="661736" lvl="1" indent="-280735">
              <a:lnSpc>
                <a:spcPts val="4000"/>
              </a:lnSpc>
              <a:buSzPct val="100000"/>
              <a:buChar char="•"/>
              <a:defRPr sz="2800" spc="300">
                <a:solidFill>
                  <a:srgbClr val="FFFFFF"/>
                </a:solidFill>
              </a:defRPr>
            </a:pPr>
            <a:r>
              <a:rPr sz="3200" dirty="0">
                <a:latin typeface="YACkoL24Adk 0"/>
              </a:rPr>
              <a:t>Command line </a:t>
            </a:r>
            <a:r>
              <a:rPr sz="3200" dirty="0" err="1">
                <a:latin typeface="YACkoL24Adk 0"/>
              </a:rPr>
              <a:t>softwares</a:t>
            </a:r>
            <a:r>
              <a:rPr sz="3200" dirty="0">
                <a:latin typeface="YACkoL24Adk 0"/>
              </a:rPr>
              <a:t>.</a:t>
            </a:r>
          </a:p>
          <a:p>
            <a:pPr marL="661736" lvl="1" indent="-280735">
              <a:lnSpc>
                <a:spcPts val="4000"/>
              </a:lnSpc>
              <a:buSzPct val="100000"/>
              <a:buChar char="•"/>
              <a:defRPr sz="2800" spc="300">
                <a:solidFill>
                  <a:srgbClr val="FFFFFF"/>
                </a:solidFill>
              </a:defRPr>
            </a:pPr>
            <a:endParaRPr sz="3200" dirty="0">
              <a:latin typeface="YACkoL24Adk 0"/>
            </a:endParaRPr>
          </a:p>
          <a:p>
            <a:pPr marL="661736" lvl="1" indent="-280735">
              <a:lnSpc>
                <a:spcPts val="4000"/>
              </a:lnSpc>
              <a:buSzPct val="100000"/>
              <a:buChar char="•"/>
              <a:defRPr sz="2800" spc="300">
                <a:solidFill>
                  <a:srgbClr val="FFFFFF"/>
                </a:solidFill>
              </a:defRPr>
            </a:pPr>
            <a:r>
              <a:rPr sz="3200" dirty="0">
                <a:latin typeface="YACkoL24Adk 0"/>
              </a:rPr>
              <a:t>Power to handle big data and heavy computations.</a:t>
            </a:r>
          </a:p>
        </p:txBody>
      </p:sp>
      <p:sp>
        <p:nvSpPr>
          <p:cNvPr id="531" name="TextBox 6"/>
          <p:cNvSpPr txBox="1">
            <a:spLocks noGrp="1"/>
          </p:cNvSpPr>
          <p:nvPr>
            <p:ph type="sldNum" sz="quarter" idx="2"/>
          </p:nvPr>
        </p:nvSpPr>
        <p:spPr>
          <a:xfrm>
            <a:off x="23556633"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10</a:t>
            </a:r>
          </a:p>
        </p:txBody>
      </p:sp>
    </p:spTree>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 name="Rounded Rectangle"/>
          <p:cNvSpPr/>
          <p:nvPr/>
        </p:nvSpPr>
        <p:spPr>
          <a:xfrm>
            <a:off x="903705" y="10208757"/>
            <a:ext cx="8733160" cy="2420998"/>
          </a:xfrm>
          <a:prstGeom prst="roundRect">
            <a:avLst>
              <a:gd name="adj" fmla="val 47523"/>
            </a:avLst>
          </a:prstGeom>
          <a:solidFill>
            <a:srgbClr val="FFFFFF"/>
          </a:solidFill>
          <a:ln w="12700">
            <a:miter lim="400000"/>
          </a:ln>
        </p:spPr>
        <p:txBody>
          <a:bodyPr lIns="45718" tIns="45718" rIns="45718" bIns="45718" anchor="ctr"/>
          <a:lstStyle/>
          <a:p>
            <a:endParaRPr/>
          </a:p>
        </p:txBody>
      </p:sp>
      <p:sp>
        <p:nvSpPr>
          <p:cNvPr id="2141" name="TextShape 29"/>
          <p:cNvSpPr txBox="1"/>
          <p:nvPr/>
        </p:nvSpPr>
        <p:spPr>
          <a:xfrm>
            <a:off x="774957" y="3830456"/>
            <a:ext cx="9561196" cy="41945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SzPct val="100000"/>
              <a:buChar char="•"/>
              <a:defRPr sz="2800" spc="296" baseline="28571">
                <a:solidFill>
                  <a:srgbClr val="FFFFFF"/>
                </a:solidFill>
              </a:defRPr>
            </a:pPr>
            <a:r>
              <a:rPr sz="4000" b="1" dirty="0"/>
              <a:t>Workflow languages:</a:t>
            </a:r>
            <a:r>
              <a:rPr sz="4000" dirty="0"/>
              <a:t> </a:t>
            </a:r>
          </a:p>
          <a:p>
            <a:pPr marL="661736" lvl="1" indent="-280736">
              <a:buSzPct val="100000"/>
              <a:buChar char="•"/>
              <a:defRPr sz="2800" spc="296" baseline="28571">
                <a:solidFill>
                  <a:srgbClr val="FFFFFF"/>
                </a:solidFill>
              </a:defRPr>
            </a:pPr>
            <a:r>
              <a:rPr sz="4000" dirty="0"/>
              <a:t>Tools to create reproducible pipelines - more robust than bash scripts.</a:t>
            </a:r>
          </a:p>
          <a:p>
            <a:pPr marL="280736" indent="-280736">
              <a:buSzPct val="100000"/>
              <a:buChar char="•"/>
              <a:defRPr sz="2800" spc="296" baseline="28571">
                <a:solidFill>
                  <a:srgbClr val="FFFFFF"/>
                </a:solidFill>
              </a:defRPr>
            </a:pPr>
            <a:endParaRPr sz="4000" dirty="0"/>
          </a:p>
          <a:p>
            <a:pPr marL="280736" indent="-280736">
              <a:buSzPct val="100000"/>
              <a:buChar char="•"/>
              <a:defRPr sz="2800" spc="296" baseline="28571">
                <a:solidFill>
                  <a:srgbClr val="FFFFFF"/>
                </a:solidFill>
              </a:defRPr>
            </a:pPr>
            <a:r>
              <a:rPr sz="4000" dirty="0"/>
              <a:t>Workflow languages allow you to:</a:t>
            </a:r>
          </a:p>
          <a:p>
            <a:pPr marL="1042736" lvl="2" indent="-280736">
              <a:buSzPct val="100000"/>
              <a:buChar char="•"/>
              <a:defRPr sz="2800" spc="296" baseline="28571">
                <a:solidFill>
                  <a:srgbClr val="FFFFFF"/>
                </a:solidFill>
              </a:defRPr>
            </a:pPr>
            <a:r>
              <a:rPr sz="4000" dirty="0"/>
              <a:t>Control the flow of your pipeline</a:t>
            </a:r>
          </a:p>
          <a:p>
            <a:pPr marL="1042736" lvl="2" indent="-280736">
              <a:buSzPct val="100000"/>
              <a:buChar char="•"/>
              <a:defRPr sz="2800" spc="296" baseline="28571">
                <a:solidFill>
                  <a:srgbClr val="FFFFFF"/>
                </a:solidFill>
              </a:defRPr>
            </a:pPr>
            <a:r>
              <a:rPr sz="4000" dirty="0"/>
              <a:t>Restart at various defined points.</a:t>
            </a:r>
          </a:p>
          <a:p>
            <a:pPr marL="1042736" lvl="2" indent="-280736">
              <a:buSzPct val="100000"/>
              <a:buChar char="•"/>
              <a:defRPr sz="2800" spc="296" baseline="28571">
                <a:solidFill>
                  <a:srgbClr val="FFFFFF"/>
                </a:solidFill>
              </a:defRPr>
            </a:pPr>
            <a:r>
              <a:rPr sz="4000" dirty="0"/>
              <a:t>Ensure previous commands have. executed without error.</a:t>
            </a:r>
          </a:p>
          <a:p>
            <a:pPr marL="1042736" lvl="2" indent="-280736">
              <a:buSzPct val="100000"/>
              <a:buChar char="•"/>
              <a:defRPr sz="2800" spc="296" baseline="28571">
                <a:solidFill>
                  <a:srgbClr val="FFFFFF"/>
                </a:solidFill>
              </a:defRPr>
            </a:pPr>
            <a:r>
              <a:rPr sz="4000" dirty="0"/>
              <a:t>Logging &amp; Reporting of your job.</a:t>
            </a:r>
          </a:p>
        </p:txBody>
      </p:sp>
      <p:pic>
        <p:nvPicPr>
          <p:cNvPr id="2142" name="Picture 3" descr="Picture 3"/>
          <p:cNvPicPr>
            <a:picLocks noChangeAspect="1"/>
          </p:cNvPicPr>
          <p:nvPr/>
        </p:nvPicPr>
        <p:blipFill>
          <a:blip r:embed="rId3"/>
          <a:stretch>
            <a:fillRect/>
          </a:stretch>
        </p:blipFill>
        <p:spPr>
          <a:xfrm>
            <a:off x="2041039" y="10485257"/>
            <a:ext cx="1386295" cy="1385397"/>
          </a:xfrm>
          <a:prstGeom prst="rect">
            <a:avLst/>
          </a:prstGeom>
          <a:ln w="12700">
            <a:miter lim="400000"/>
          </a:ln>
        </p:spPr>
      </p:pic>
      <p:sp>
        <p:nvSpPr>
          <p:cNvPr id="2143"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100</a:t>
            </a:fld>
            <a:endParaRPr/>
          </a:p>
        </p:txBody>
      </p:sp>
      <p:sp>
        <p:nvSpPr>
          <p:cNvPr id="2144"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2145" name="Group 3"/>
          <p:cNvSpPr txBox="1"/>
          <p:nvPr/>
        </p:nvSpPr>
        <p:spPr>
          <a:xfrm>
            <a:off x="7161028" y="1004198"/>
            <a:ext cx="10049244"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WORKFLOW LANGUAGES</a:t>
            </a:r>
          </a:p>
        </p:txBody>
      </p:sp>
      <p:sp>
        <p:nvSpPr>
          <p:cNvPr id="2146" name="snakemake"/>
          <p:cNvSpPr txBox="1"/>
          <p:nvPr/>
        </p:nvSpPr>
        <p:spPr>
          <a:xfrm>
            <a:off x="3683006" y="10852836"/>
            <a:ext cx="3407718" cy="713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100" b="1" spc="433">
                <a:solidFill>
                  <a:srgbClr val="374556"/>
                </a:solidFill>
              </a:defRPr>
            </a:lvl1pPr>
          </a:lstStyle>
          <a:p>
            <a:r>
              <a:t>snakemake</a:t>
            </a:r>
          </a:p>
        </p:txBody>
      </p:sp>
      <p:grpSp>
        <p:nvGrpSpPr>
          <p:cNvPr id="2150" name="Group"/>
          <p:cNvGrpSpPr/>
          <p:nvPr/>
        </p:nvGrpSpPr>
        <p:grpSpPr>
          <a:xfrm>
            <a:off x="10800729" y="4248505"/>
            <a:ext cx="12704965" cy="8503991"/>
            <a:chOff x="0" y="0"/>
            <a:chExt cx="12704964" cy="8503989"/>
          </a:xfrm>
        </p:grpSpPr>
        <p:sp>
          <p:nvSpPr>
            <p:cNvPr id="2147" name="Rounded Rectangle"/>
            <p:cNvSpPr/>
            <p:nvPr/>
          </p:nvSpPr>
          <p:spPr>
            <a:xfrm>
              <a:off x="0" y="0"/>
              <a:ext cx="12704965" cy="8503990"/>
            </a:xfrm>
            <a:prstGeom prst="roundRect">
              <a:avLst>
                <a:gd name="adj" fmla="val 13034"/>
              </a:avLst>
            </a:prstGeom>
            <a:solidFill>
              <a:srgbClr val="FFFFFF"/>
            </a:solidFill>
            <a:ln w="12700" cap="flat">
              <a:noFill/>
              <a:miter lim="400000"/>
            </a:ln>
            <a:effectLst/>
          </p:spPr>
          <p:txBody>
            <a:bodyPr wrap="square" lIns="45718" tIns="45718" rIns="45718" bIns="45718" numCol="1" anchor="ctr">
              <a:noAutofit/>
            </a:bodyPr>
            <a:lstStyle/>
            <a:p>
              <a:endParaRPr/>
            </a:p>
          </p:txBody>
        </p:sp>
        <p:pic>
          <p:nvPicPr>
            <p:cNvPr id="2148" name="eager2_workflow.png" descr="eager2_workflow.png"/>
            <p:cNvPicPr>
              <a:picLocks noChangeAspect="1"/>
            </p:cNvPicPr>
            <p:nvPr/>
          </p:nvPicPr>
          <p:blipFill>
            <a:blip r:embed="rId4"/>
            <a:stretch>
              <a:fillRect/>
            </a:stretch>
          </p:blipFill>
          <p:spPr>
            <a:xfrm>
              <a:off x="248379" y="369946"/>
              <a:ext cx="12208207" cy="6649360"/>
            </a:xfrm>
            <a:prstGeom prst="rect">
              <a:avLst/>
            </a:prstGeom>
            <a:ln w="12700" cap="flat">
              <a:noFill/>
              <a:miter lim="400000"/>
            </a:ln>
            <a:effectLst/>
          </p:spPr>
        </p:pic>
        <p:pic>
          <p:nvPicPr>
            <p:cNvPr id="2149" name="image29.png" descr="image29.png"/>
            <p:cNvPicPr>
              <a:picLocks noChangeAspect="1"/>
            </p:cNvPicPr>
            <p:nvPr/>
          </p:nvPicPr>
          <p:blipFill>
            <a:blip r:embed="rId5"/>
            <a:stretch>
              <a:fillRect/>
            </a:stretch>
          </p:blipFill>
          <p:spPr>
            <a:xfrm>
              <a:off x="4619749" y="7499205"/>
              <a:ext cx="2341247" cy="469778"/>
            </a:xfrm>
            <a:prstGeom prst="rect">
              <a:avLst/>
            </a:prstGeom>
            <a:ln w="12700" cap="flat">
              <a:noFill/>
              <a:miter lim="400000"/>
            </a:ln>
            <a:effectLst/>
          </p:spPr>
        </p:pic>
      </p:grpSp>
      <p:sp>
        <p:nvSpPr>
          <p:cNvPr id="2151" name="https://snakemake.readthedocs.io/en/stable/"/>
          <p:cNvSpPr txBox="1"/>
          <p:nvPr/>
        </p:nvSpPr>
        <p:spPr>
          <a:xfrm>
            <a:off x="1586015" y="11819662"/>
            <a:ext cx="6565289" cy="4851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2600"/>
            </a:lvl1pPr>
          </a:lstStyle>
          <a:p>
            <a:r>
              <a:t>https://snakemake.readthedocs.io/en/stable/</a:t>
            </a:r>
          </a:p>
        </p:txBody>
      </p:sp>
      <p:sp>
        <p:nvSpPr>
          <p:cNvPr id="2152" name="https://www.nextflow.io/"/>
          <p:cNvSpPr txBox="1"/>
          <p:nvPr/>
        </p:nvSpPr>
        <p:spPr>
          <a:xfrm>
            <a:off x="18297228" y="11768862"/>
            <a:ext cx="3518033" cy="4851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2600"/>
            </a:lvl1pPr>
          </a:lstStyle>
          <a:p>
            <a:r>
              <a:t>https://www.nextflow.io/</a:t>
            </a:r>
          </a:p>
        </p:txBody>
      </p:sp>
    </p:spTree>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4" name="Rectangle"/>
          <p:cNvSpPr/>
          <p:nvPr/>
        </p:nvSpPr>
        <p:spPr>
          <a:xfrm>
            <a:off x="12700" y="920657"/>
            <a:ext cx="24345901" cy="1952078"/>
          </a:xfrm>
          <a:prstGeom prst="rect">
            <a:avLst/>
          </a:prstGeom>
          <a:solidFill>
            <a:srgbClr val="FFFFFF"/>
          </a:solidFill>
          <a:ln w="12700">
            <a:miter lim="400000"/>
          </a:ln>
        </p:spPr>
        <p:txBody>
          <a:bodyPr lIns="45718" tIns="45718" rIns="45718" bIns="45718" anchor="ctr"/>
          <a:lstStyle/>
          <a:p>
            <a:endParaRPr/>
          </a:p>
        </p:txBody>
      </p:sp>
      <p:sp>
        <p:nvSpPr>
          <p:cNvPr id="2155"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101</a:t>
            </a:fld>
            <a:endParaRPr/>
          </a:p>
        </p:txBody>
      </p:sp>
      <p:sp>
        <p:nvSpPr>
          <p:cNvPr id="2156" name="Group 3"/>
          <p:cNvSpPr txBox="1"/>
          <p:nvPr/>
        </p:nvSpPr>
        <p:spPr>
          <a:xfrm>
            <a:off x="6852890" y="1431876"/>
            <a:ext cx="10665521" cy="9931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900" b="1" spc="655">
                <a:solidFill>
                  <a:srgbClr val="3F4756"/>
                </a:solidFill>
              </a:defRPr>
            </a:lvl1pPr>
          </a:lstStyle>
          <a:p>
            <a:r>
              <a:t>THANK YOU FOR TODAY</a:t>
            </a:r>
          </a:p>
        </p:txBody>
      </p:sp>
      <p:pic>
        <p:nvPicPr>
          <p:cNvPr id="2157" name="7eb461806e5e96b16d5ff27bbabf6bcfdfc21128b3a3c19621830ff7e94112ad.jpg" descr="7eb461806e5e96b16d5ff27bbabf6bcfdfc21128b3a3c19621830ff7e94112ad.jpg"/>
          <p:cNvPicPr>
            <a:picLocks noChangeAspect="1"/>
          </p:cNvPicPr>
          <p:nvPr/>
        </p:nvPicPr>
        <p:blipFill>
          <a:blip r:embed="rId3"/>
          <a:stretch>
            <a:fillRect/>
          </a:stretch>
        </p:blipFill>
        <p:spPr>
          <a:xfrm>
            <a:off x="6074340" y="3911355"/>
            <a:ext cx="12222620" cy="9081386"/>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Rounded Rectangle"/>
          <p:cNvSpPr/>
          <p:nvPr/>
        </p:nvSpPr>
        <p:spPr>
          <a:xfrm>
            <a:off x="17986590" y="3288941"/>
            <a:ext cx="3465833" cy="3182891"/>
          </a:xfrm>
          <a:prstGeom prst="roundRect">
            <a:avLst>
              <a:gd name="adj" fmla="val 15000"/>
            </a:avLst>
          </a:prstGeom>
          <a:solidFill>
            <a:srgbClr val="FFC899"/>
          </a:solidFill>
          <a:ln w="12700">
            <a:miter lim="400000"/>
          </a:ln>
        </p:spPr>
        <p:txBody>
          <a:bodyPr lIns="45718" tIns="45718" rIns="45718" bIns="45718" anchor="ctr"/>
          <a:lstStyle/>
          <a:p>
            <a:pPr>
              <a:defRPr>
                <a:solidFill>
                  <a:srgbClr val="FFFFFF"/>
                </a:solidFill>
              </a:defRPr>
            </a:pPr>
            <a:endParaRPr/>
          </a:p>
        </p:txBody>
      </p:sp>
      <p:sp>
        <p:nvSpPr>
          <p:cNvPr id="534" name="Rounded Rectangle"/>
          <p:cNvSpPr/>
          <p:nvPr/>
        </p:nvSpPr>
        <p:spPr>
          <a:xfrm>
            <a:off x="10264584" y="3360170"/>
            <a:ext cx="3465833" cy="3182891"/>
          </a:xfrm>
          <a:prstGeom prst="roundRect">
            <a:avLst>
              <a:gd name="adj" fmla="val 15000"/>
            </a:avLst>
          </a:prstGeom>
          <a:solidFill>
            <a:srgbClr val="FFC899"/>
          </a:solidFill>
          <a:ln w="12700">
            <a:miter lim="400000"/>
          </a:ln>
        </p:spPr>
        <p:txBody>
          <a:bodyPr lIns="45718" tIns="45718" rIns="45718" bIns="45718" anchor="ctr"/>
          <a:lstStyle/>
          <a:p>
            <a:pPr>
              <a:defRPr>
                <a:solidFill>
                  <a:srgbClr val="FFFFFF"/>
                </a:solidFill>
              </a:defRPr>
            </a:pPr>
            <a:endParaRPr/>
          </a:p>
        </p:txBody>
      </p:sp>
      <p:sp>
        <p:nvSpPr>
          <p:cNvPr id="535" name="Rounded Rectangle"/>
          <p:cNvSpPr/>
          <p:nvPr/>
        </p:nvSpPr>
        <p:spPr>
          <a:xfrm>
            <a:off x="16703352" y="7395249"/>
            <a:ext cx="6032309" cy="1152992"/>
          </a:xfrm>
          <a:prstGeom prst="roundRect">
            <a:avLst>
              <a:gd name="adj" fmla="val 41408"/>
            </a:avLst>
          </a:prstGeom>
          <a:solidFill>
            <a:srgbClr val="FFFFFF"/>
          </a:solidFill>
          <a:ln w="12700">
            <a:miter lim="400000"/>
          </a:ln>
        </p:spPr>
        <p:txBody>
          <a:bodyPr lIns="45718" tIns="45718" rIns="45718" bIns="45718" anchor="ctr"/>
          <a:lstStyle/>
          <a:p>
            <a:pPr>
              <a:defRPr>
                <a:solidFill>
                  <a:srgbClr val="FFFFFF"/>
                </a:solidFill>
              </a:defRPr>
            </a:pPr>
            <a:endParaRPr/>
          </a:p>
        </p:txBody>
      </p:sp>
      <p:sp>
        <p:nvSpPr>
          <p:cNvPr id="536" name="Rounded Rectangle"/>
          <p:cNvSpPr/>
          <p:nvPr/>
        </p:nvSpPr>
        <p:spPr>
          <a:xfrm>
            <a:off x="8995922" y="7395249"/>
            <a:ext cx="6032310" cy="1152992"/>
          </a:xfrm>
          <a:prstGeom prst="roundRect">
            <a:avLst>
              <a:gd name="adj" fmla="val 41408"/>
            </a:avLst>
          </a:prstGeom>
          <a:solidFill>
            <a:srgbClr val="FFFFFF"/>
          </a:solidFill>
          <a:ln w="12700">
            <a:miter lim="400000"/>
          </a:ln>
        </p:spPr>
        <p:txBody>
          <a:bodyPr lIns="45718" tIns="45718" rIns="45718" bIns="45718" anchor="ctr"/>
          <a:lstStyle/>
          <a:p>
            <a:pPr>
              <a:defRPr>
                <a:solidFill>
                  <a:srgbClr val="FFFFFF"/>
                </a:solidFill>
              </a:defRPr>
            </a:pPr>
            <a:endParaRPr/>
          </a:p>
        </p:txBody>
      </p:sp>
      <p:sp>
        <p:nvSpPr>
          <p:cNvPr id="537" name="Group 3"/>
          <p:cNvSpPr txBox="1"/>
          <p:nvPr/>
        </p:nvSpPr>
        <p:spPr>
          <a:xfrm>
            <a:off x="7775918" y="835258"/>
            <a:ext cx="10089464"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rPr dirty="0"/>
              <a:t>A COUPLE OF EXAMPLES</a:t>
            </a:r>
          </a:p>
        </p:txBody>
      </p:sp>
      <p:sp>
        <p:nvSpPr>
          <p:cNvPr id="538" name="Rounded Rectangle"/>
          <p:cNvSpPr/>
          <p:nvPr/>
        </p:nvSpPr>
        <p:spPr>
          <a:xfrm>
            <a:off x="1290369" y="7395249"/>
            <a:ext cx="6032307" cy="1152992"/>
          </a:xfrm>
          <a:prstGeom prst="roundRect">
            <a:avLst>
              <a:gd name="adj" fmla="val 41408"/>
            </a:avLst>
          </a:prstGeom>
          <a:solidFill>
            <a:srgbClr val="FFFFFF"/>
          </a:solidFill>
          <a:ln w="12700">
            <a:miter lim="400000"/>
          </a:ln>
        </p:spPr>
        <p:txBody>
          <a:bodyPr lIns="45718" tIns="45718" rIns="45718" bIns="45718" anchor="ctr"/>
          <a:lstStyle/>
          <a:p>
            <a:pPr>
              <a:defRPr>
                <a:solidFill>
                  <a:srgbClr val="FFFFFF"/>
                </a:solidFill>
              </a:defRPr>
            </a:pPr>
            <a:endParaRPr/>
          </a:p>
        </p:txBody>
      </p:sp>
      <p:sp>
        <p:nvSpPr>
          <p:cNvPr id="539" name="TextBox 79"/>
          <p:cNvSpPr txBox="1"/>
          <p:nvPr/>
        </p:nvSpPr>
        <p:spPr>
          <a:xfrm>
            <a:off x="2140598" y="7678373"/>
            <a:ext cx="4331850" cy="574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3200" b="1" spc="600"/>
            </a:lvl1pPr>
          </a:lstStyle>
          <a:p>
            <a:r>
              <a:t>REGISTRY DATA</a:t>
            </a:r>
          </a:p>
        </p:txBody>
      </p:sp>
      <p:sp>
        <p:nvSpPr>
          <p:cNvPr id="540" name="TextBox 80"/>
          <p:cNvSpPr txBox="1"/>
          <p:nvPr/>
        </p:nvSpPr>
        <p:spPr>
          <a:xfrm>
            <a:off x="9444218" y="7678373"/>
            <a:ext cx="5161120" cy="574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3200" b="1" spc="600"/>
            </a:lvl1pPr>
          </a:lstStyle>
          <a:p>
            <a:r>
              <a:t>SEQUENCING DATA</a:t>
            </a:r>
          </a:p>
        </p:txBody>
      </p:sp>
      <p:sp>
        <p:nvSpPr>
          <p:cNvPr id="541" name="TextBox 81"/>
          <p:cNvSpPr txBox="1"/>
          <p:nvPr/>
        </p:nvSpPr>
        <p:spPr>
          <a:xfrm>
            <a:off x="18124799" y="7678373"/>
            <a:ext cx="3258899" cy="574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3200" b="1" spc="600"/>
            </a:lvl1pPr>
          </a:lstStyle>
          <a:p>
            <a:r>
              <a:t>DATABASES</a:t>
            </a:r>
          </a:p>
        </p:txBody>
      </p:sp>
      <p:sp>
        <p:nvSpPr>
          <p:cNvPr id="542" name="Straight Connector 7"/>
          <p:cNvSpPr/>
          <p:nvPr/>
        </p:nvSpPr>
        <p:spPr>
          <a:xfrm>
            <a:off x="4307729" y="6598154"/>
            <a:ext cx="2" cy="654426"/>
          </a:xfrm>
          <a:prstGeom prst="line">
            <a:avLst/>
          </a:prstGeom>
          <a:ln w="6350">
            <a:solidFill>
              <a:srgbClr val="D9D9D9"/>
            </a:solidFill>
            <a:miter/>
          </a:ln>
        </p:spPr>
        <p:txBody>
          <a:bodyPr lIns="45718" tIns="45718" rIns="45718" bIns="45718"/>
          <a:lstStyle/>
          <a:p>
            <a:pPr>
              <a:defRPr>
                <a:solidFill>
                  <a:srgbClr val="FFFFFF"/>
                </a:solidFill>
              </a:defRPr>
            </a:pPr>
            <a:endParaRPr/>
          </a:p>
        </p:txBody>
      </p:sp>
      <p:sp>
        <p:nvSpPr>
          <p:cNvPr id="543" name="Straight Connector 87"/>
          <p:cNvSpPr/>
          <p:nvPr/>
        </p:nvSpPr>
        <p:spPr>
          <a:xfrm>
            <a:off x="12026842" y="6598154"/>
            <a:ext cx="2" cy="654426"/>
          </a:xfrm>
          <a:prstGeom prst="line">
            <a:avLst/>
          </a:prstGeom>
          <a:ln w="6350">
            <a:solidFill>
              <a:srgbClr val="D9D9D9"/>
            </a:solidFill>
            <a:miter/>
          </a:ln>
        </p:spPr>
        <p:txBody>
          <a:bodyPr lIns="45718" tIns="45718" rIns="45718" bIns="45718"/>
          <a:lstStyle/>
          <a:p>
            <a:pPr>
              <a:defRPr>
                <a:solidFill>
                  <a:srgbClr val="FFFFFF"/>
                </a:solidFill>
              </a:defRPr>
            </a:pPr>
            <a:endParaRPr/>
          </a:p>
        </p:txBody>
      </p:sp>
      <p:sp>
        <p:nvSpPr>
          <p:cNvPr id="544" name="Straight Connector 88"/>
          <p:cNvSpPr/>
          <p:nvPr/>
        </p:nvSpPr>
        <p:spPr>
          <a:xfrm>
            <a:off x="19719504" y="6598154"/>
            <a:ext cx="2" cy="654426"/>
          </a:xfrm>
          <a:prstGeom prst="line">
            <a:avLst/>
          </a:prstGeom>
          <a:ln w="6350">
            <a:solidFill>
              <a:srgbClr val="D9D9D9"/>
            </a:solidFill>
            <a:miter/>
          </a:ln>
        </p:spPr>
        <p:txBody>
          <a:bodyPr lIns="45718" tIns="45718" rIns="45718" bIns="45718"/>
          <a:lstStyle/>
          <a:p>
            <a:pPr>
              <a:defRPr>
                <a:solidFill>
                  <a:srgbClr val="FFFFFF"/>
                </a:solidFill>
              </a:defRPr>
            </a:pPr>
            <a:endParaRPr/>
          </a:p>
        </p:txBody>
      </p:sp>
      <p:sp>
        <p:nvSpPr>
          <p:cNvPr id="545" name="Rounded Rectangle"/>
          <p:cNvSpPr/>
          <p:nvPr/>
        </p:nvSpPr>
        <p:spPr>
          <a:xfrm>
            <a:off x="2573607" y="3288941"/>
            <a:ext cx="3465832" cy="3182891"/>
          </a:xfrm>
          <a:prstGeom prst="roundRect">
            <a:avLst>
              <a:gd name="adj" fmla="val 15000"/>
            </a:avLst>
          </a:prstGeom>
          <a:solidFill>
            <a:srgbClr val="FFC899"/>
          </a:solidFill>
          <a:ln w="12700">
            <a:miter lim="400000"/>
          </a:ln>
        </p:spPr>
        <p:txBody>
          <a:bodyPr lIns="45718" tIns="45718" rIns="45718" bIns="45718" anchor="ctr"/>
          <a:lstStyle/>
          <a:p>
            <a:pPr>
              <a:defRPr>
                <a:solidFill>
                  <a:srgbClr val="FFFFFF"/>
                </a:solidFill>
              </a:defRPr>
            </a:pPr>
            <a:endParaRPr/>
          </a:p>
        </p:txBody>
      </p:sp>
      <p:sp>
        <p:nvSpPr>
          <p:cNvPr id="546" name="TextBox 90"/>
          <p:cNvSpPr txBox="1"/>
          <p:nvPr/>
        </p:nvSpPr>
        <p:spPr>
          <a:xfrm>
            <a:off x="1507168" y="9043270"/>
            <a:ext cx="5598708" cy="3284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lnSpc>
                <a:spcPts val="4200"/>
              </a:lnSpc>
              <a:defRPr sz="2800" spc="300">
                <a:solidFill>
                  <a:srgbClr val="FFFFFF"/>
                </a:solidFill>
              </a:defRPr>
            </a:pPr>
            <a:r>
              <a:rPr sz="3200" dirty="0">
                <a:latin typeface="YACkoL24Adk 0"/>
              </a:rPr>
              <a:t>Drug adverse effects and mortality:</a:t>
            </a:r>
          </a:p>
          <a:p>
            <a:pPr algn="ctr">
              <a:lnSpc>
                <a:spcPts val="4200"/>
              </a:lnSpc>
              <a:defRPr sz="2800" spc="300">
                <a:solidFill>
                  <a:srgbClr val="FFFFFF"/>
                </a:solidFill>
              </a:defRPr>
            </a:pPr>
            <a:endParaRPr sz="3200" dirty="0">
              <a:latin typeface="YACkoL24Adk 0"/>
            </a:endParaRPr>
          </a:p>
          <a:p>
            <a:pPr algn="ctr">
              <a:lnSpc>
                <a:spcPts val="4200"/>
              </a:lnSpc>
              <a:defRPr sz="2800" spc="300">
                <a:solidFill>
                  <a:srgbClr val="FFFFFF"/>
                </a:solidFill>
              </a:defRPr>
            </a:pPr>
            <a:r>
              <a:rPr sz="3200" dirty="0">
                <a:latin typeface="YACkoL24Adk 0"/>
              </a:rPr>
              <a:t> Person sensitive</a:t>
            </a:r>
          </a:p>
          <a:p>
            <a:pPr algn="ctr">
              <a:lnSpc>
                <a:spcPts val="4200"/>
              </a:lnSpc>
              <a:defRPr sz="2800" spc="300">
                <a:solidFill>
                  <a:srgbClr val="FFFFFF"/>
                </a:solidFill>
              </a:defRPr>
            </a:pPr>
            <a:r>
              <a:rPr sz="3200" dirty="0">
                <a:latin typeface="YACkoL24Adk 0"/>
              </a:rPr>
              <a:t>Huge files, many columns</a:t>
            </a:r>
          </a:p>
          <a:p>
            <a:pPr algn="ctr">
              <a:lnSpc>
                <a:spcPts val="4200"/>
              </a:lnSpc>
              <a:defRPr sz="2800" spc="300">
                <a:solidFill>
                  <a:srgbClr val="FFFFFF"/>
                </a:solidFill>
              </a:defRPr>
            </a:pPr>
            <a:r>
              <a:rPr sz="3200" dirty="0">
                <a:latin typeface="YACkoL24Adk 0"/>
              </a:rPr>
              <a:t> Different formats</a:t>
            </a:r>
          </a:p>
        </p:txBody>
      </p:sp>
      <p:sp>
        <p:nvSpPr>
          <p:cNvPr id="547" name="Shape"/>
          <p:cNvSpPr/>
          <p:nvPr/>
        </p:nvSpPr>
        <p:spPr>
          <a:xfrm>
            <a:off x="3043766" y="3683000"/>
            <a:ext cx="1296508" cy="1435805"/>
          </a:xfrm>
          <a:custGeom>
            <a:avLst/>
            <a:gdLst/>
            <a:ahLst/>
            <a:cxnLst>
              <a:cxn ang="0">
                <a:pos x="wd2" y="hd2"/>
              </a:cxn>
              <a:cxn ang="5400000">
                <a:pos x="wd2" y="hd2"/>
              </a:cxn>
              <a:cxn ang="10800000">
                <a:pos x="wd2" y="hd2"/>
              </a:cxn>
              <a:cxn ang="16200000">
                <a:pos x="wd2" y="hd2"/>
              </a:cxn>
            </a:cxnLst>
            <a:rect l="0" t="0" r="r" b="b"/>
            <a:pathLst>
              <a:path w="21600" h="21600" extrusionOk="0">
                <a:moveTo>
                  <a:pt x="17743" y="21600"/>
                </a:moveTo>
                <a:cubicBezTo>
                  <a:pt x="3857" y="21600"/>
                  <a:pt x="3857" y="21600"/>
                  <a:pt x="3857" y="21600"/>
                </a:cubicBezTo>
                <a:cubicBezTo>
                  <a:pt x="1543" y="21600"/>
                  <a:pt x="0" y="20206"/>
                  <a:pt x="0" y="18116"/>
                </a:cubicBezTo>
                <a:cubicBezTo>
                  <a:pt x="0" y="14981"/>
                  <a:pt x="771" y="10103"/>
                  <a:pt x="5400" y="10103"/>
                </a:cubicBezTo>
                <a:cubicBezTo>
                  <a:pt x="5786" y="10103"/>
                  <a:pt x="7714" y="11845"/>
                  <a:pt x="10800" y="11845"/>
                </a:cubicBezTo>
                <a:cubicBezTo>
                  <a:pt x="13886" y="11845"/>
                  <a:pt x="15814" y="10103"/>
                  <a:pt x="16200" y="10103"/>
                </a:cubicBezTo>
                <a:cubicBezTo>
                  <a:pt x="20829" y="10103"/>
                  <a:pt x="21600" y="14981"/>
                  <a:pt x="21600" y="18116"/>
                </a:cubicBezTo>
                <a:cubicBezTo>
                  <a:pt x="21600" y="20206"/>
                  <a:pt x="20057" y="21600"/>
                  <a:pt x="17743" y="21600"/>
                </a:cubicBezTo>
                <a:close/>
                <a:moveTo>
                  <a:pt x="10800" y="10800"/>
                </a:moveTo>
                <a:cubicBezTo>
                  <a:pt x="7714" y="10800"/>
                  <a:pt x="5014" y="8361"/>
                  <a:pt x="5014" y="5574"/>
                </a:cubicBezTo>
                <a:cubicBezTo>
                  <a:pt x="5014" y="2439"/>
                  <a:pt x="7714" y="0"/>
                  <a:pt x="10800" y="0"/>
                </a:cubicBezTo>
                <a:cubicBezTo>
                  <a:pt x="14271" y="0"/>
                  <a:pt x="16586" y="2439"/>
                  <a:pt x="16586" y="5574"/>
                </a:cubicBezTo>
                <a:cubicBezTo>
                  <a:pt x="16586" y="8361"/>
                  <a:pt x="14271" y="10800"/>
                  <a:pt x="10800" y="10800"/>
                </a:cubicBezTo>
                <a:close/>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48" name="Shape"/>
          <p:cNvSpPr/>
          <p:nvPr/>
        </p:nvSpPr>
        <p:spPr>
          <a:xfrm>
            <a:off x="10787995" y="3683000"/>
            <a:ext cx="1296508" cy="1435805"/>
          </a:xfrm>
          <a:custGeom>
            <a:avLst/>
            <a:gdLst/>
            <a:ahLst/>
            <a:cxnLst>
              <a:cxn ang="0">
                <a:pos x="wd2" y="hd2"/>
              </a:cxn>
              <a:cxn ang="5400000">
                <a:pos x="wd2" y="hd2"/>
              </a:cxn>
              <a:cxn ang="10800000">
                <a:pos x="wd2" y="hd2"/>
              </a:cxn>
              <a:cxn ang="16200000">
                <a:pos x="wd2" y="hd2"/>
              </a:cxn>
            </a:cxnLst>
            <a:rect l="0" t="0" r="r" b="b"/>
            <a:pathLst>
              <a:path w="21600" h="21600" extrusionOk="0">
                <a:moveTo>
                  <a:pt x="17743" y="21600"/>
                </a:moveTo>
                <a:cubicBezTo>
                  <a:pt x="3857" y="21600"/>
                  <a:pt x="3857" y="21600"/>
                  <a:pt x="3857" y="21600"/>
                </a:cubicBezTo>
                <a:cubicBezTo>
                  <a:pt x="1543" y="21600"/>
                  <a:pt x="0" y="20206"/>
                  <a:pt x="0" y="18116"/>
                </a:cubicBezTo>
                <a:cubicBezTo>
                  <a:pt x="0" y="14981"/>
                  <a:pt x="771" y="10103"/>
                  <a:pt x="5400" y="10103"/>
                </a:cubicBezTo>
                <a:cubicBezTo>
                  <a:pt x="5786" y="10103"/>
                  <a:pt x="7714" y="11845"/>
                  <a:pt x="10800" y="11845"/>
                </a:cubicBezTo>
                <a:cubicBezTo>
                  <a:pt x="13886" y="11845"/>
                  <a:pt x="15814" y="10103"/>
                  <a:pt x="16200" y="10103"/>
                </a:cubicBezTo>
                <a:cubicBezTo>
                  <a:pt x="20829" y="10103"/>
                  <a:pt x="21600" y="14981"/>
                  <a:pt x="21600" y="18116"/>
                </a:cubicBezTo>
                <a:cubicBezTo>
                  <a:pt x="21600" y="20206"/>
                  <a:pt x="20057" y="21600"/>
                  <a:pt x="17743" y="21600"/>
                </a:cubicBezTo>
                <a:close/>
                <a:moveTo>
                  <a:pt x="10800" y="10800"/>
                </a:moveTo>
                <a:cubicBezTo>
                  <a:pt x="7714" y="10800"/>
                  <a:pt x="5014" y="8361"/>
                  <a:pt x="5014" y="5574"/>
                </a:cubicBezTo>
                <a:cubicBezTo>
                  <a:pt x="5014" y="2439"/>
                  <a:pt x="7714" y="0"/>
                  <a:pt x="10800" y="0"/>
                </a:cubicBezTo>
                <a:cubicBezTo>
                  <a:pt x="14271" y="0"/>
                  <a:pt x="16586" y="2439"/>
                  <a:pt x="16586" y="5574"/>
                </a:cubicBezTo>
                <a:cubicBezTo>
                  <a:pt x="16586" y="8361"/>
                  <a:pt x="14271" y="10800"/>
                  <a:pt x="10800" y="10800"/>
                </a:cubicBezTo>
                <a:close/>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49" name="Shape"/>
          <p:cNvSpPr/>
          <p:nvPr/>
        </p:nvSpPr>
        <p:spPr>
          <a:xfrm>
            <a:off x="18407357" y="3683000"/>
            <a:ext cx="1296507" cy="1435805"/>
          </a:xfrm>
          <a:custGeom>
            <a:avLst/>
            <a:gdLst/>
            <a:ahLst/>
            <a:cxnLst>
              <a:cxn ang="0">
                <a:pos x="wd2" y="hd2"/>
              </a:cxn>
              <a:cxn ang="5400000">
                <a:pos x="wd2" y="hd2"/>
              </a:cxn>
              <a:cxn ang="10800000">
                <a:pos x="wd2" y="hd2"/>
              </a:cxn>
              <a:cxn ang="16200000">
                <a:pos x="wd2" y="hd2"/>
              </a:cxn>
            </a:cxnLst>
            <a:rect l="0" t="0" r="r" b="b"/>
            <a:pathLst>
              <a:path w="21600" h="21600" extrusionOk="0">
                <a:moveTo>
                  <a:pt x="17743" y="21600"/>
                </a:moveTo>
                <a:cubicBezTo>
                  <a:pt x="3857" y="21600"/>
                  <a:pt x="3857" y="21600"/>
                  <a:pt x="3857" y="21600"/>
                </a:cubicBezTo>
                <a:cubicBezTo>
                  <a:pt x="1543" y="21600"/>
                  <a:pt x="0" y="20206"/>
                  <a:pt x="0" y="18116"/>
                </a:cubicBezTo>
                <a:cubicBezTo>
                  <a:pt x="0" y="14981"/>
                  <a:pt x="771" y="10103"/>
                  <a:pt x="5400" y="10103"/>
                </a:cubicBezTo>
                <a:cubicBezTo>
                  <a:pt x="5786" y="10103"/>
                  <a:pt x="7714" y="11845"/>
                  <a:pt x="10800" y="11845"/>
                </a:cubicBezTo>
                <a:cubicBezTo>
                  <a:pt x="13886" y="11845"/>
                  <a:pt x="15814" y="10103"/>
                  <a:pt x="16200" y="10103"/>
                </a:cubicBezTo>
                <a:cubicBezTo>
                  <a:pt x="20829" y="10103"/>
                  <a:pt x="21600" y="14981"/>
                  <a:pt x="21600" y="18116"/>
                </a:cubicBezTo>
                <a:cubicBezTo>
                  <a:pt x="21600" y="20206"/>
                  <a:pt x="20057" y="21600"/>
                  <a:pt x="17743" y="21600"/>
                </a:cubicBezTo>
                <a:close/>
                <a:moveTo>
                  <a:pt x="10800" y="10800"/>
                </a:moveTo>
                <a:cubicBezTo>
                  <a:pt x="7714" y="10800"/>
                  <a:pt x="5014" y="8361"/>
                  <a:pt x="5014" y="5574"/>
                </a:cubicBezTo>
                <a:cubicBezTo>
                  <a:pt x="5014" y="2439"/>
                  <a:pt x="7714" y="0"/>
                  <a:pt x="10800" y="0"/>
                </a:cubicBezTo>
                <a:cubicBezTo>
                  <a:pt x="14271" y="0"/>
                  <a:pt x="16586" y="2439"/>
                  <a:pt x="16586" y="5574"/>
                </a:cubicBezTo>
                <a:cubicBezTo>
                  <a:pt x="16586" y="8361"/>
                  <a:pt x="14271" y="10800"/>
                  <a:pt x="10800" y="10800"/>
                </a:cubicBezTo>
                <a:close/>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50" name="TextBox 79"/>
          <p:cNvSpPr txBox="1"/>
          <p:nvPr/>
        </p:nvSpPr>
        <p:spPr>
          <a:xfrm>
            <a:off x="3552340" y="4472717"/>
            <a:ext cx="406360" cy="574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3200" b="1" spc="600">
                <a:solidFill>
                  <a:srgbClr val="FFC899"/>
                </a:solidFill>
              </a:defRPr>
            </a:lvl1pPr>
          </a:lstStyle>
          <a:p>
            <a:r>
              <a:t>1</a:t>
            </a:r>
          </a:p>
        </p:txBody>
      </p:sp>
      <p:sp>
        <p:nvSpPr>
          <p:cNvPr id="551" name="TextBox 79"/>
          <p:cNvSpPr txBox="1"/>
          <p:nvPr/>
        </p:nvSpPr>
        <p:spPr>
          <a:xfrm>
            <a:off x="11271169" y="4472717"/>
            <a:ext cx="406359" cy="574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3200" b="1" spc="600">
                <a:solidFill>
                  <a:srgbClr val="FFC899"/>
                </a:solidFill>
              </a:defRPr>
            </a:lvl1pPr>
          </a:lstStyle>
          <a:p>
            <a:r>
              <a:t>2</a:t>
            </a:r>
          </a:p>
        </p:txBody>
      </p:sp>
      <p:sp>
        <p:nvSpPr>
          <p:cNvPr id="552" name="TextBox 79"/>
          <p:cNvSpPr txBox="1"/>
          <p:nvPr/>
        </p:nvSpPr>
        <p:spPr>
          <a:xfrm>
            <a:off x="18915931" y="4472717"/>
            <a:ext cx="406359" cy="574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3200" b="1" spc="600">
                <a:solidFill>
                  <a:srgbClr val="FFC899"/>
                </a:solidFill>
              </a:defRPr>
            </a:lvl1pPr>
          </a:lstStyle>
          <a:p>
            <a:r>
              <a:t>3</a:t>
            </a:r>
          </a:p>
        </p:txBody>
      </p:sp>
      <p:sp>
        <p:nvSpPr>
          <p:cNvPr id="553" name="TextBox 90"/>
          <p:cNvSpPr txBox="1"/>
          <p:nvPr/>
        </p:nvSpPr>
        <p:spPr>
          <a:xfrm>
            <a:off x="8990894" y="9006886"/>
            <a:ext cx="6042365" cy="3809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lnSpc>
                <a:spcPts val="4200"/>
              </a:lnSpc>
              <a:defRPr sz="2800" spc="300">
                <a:solidFill>
                  <a:srgbClr val="FFFFFF"/>
                </a:solidFill>
              </a:defRPr>
            </a:pPr>
            <a:r>
              <a:rPr sz="3200" dirty="0">
                <a:latin typeface="YACkoL24Adk 0"/>
              </a:rPr>
              <a:t>Single Cell RNA from Cystic Fibrosis:</a:t>
            </a:r>
          </a:p>
          <a:p>
            <a:pPr algn="ctr">
              <a:lnSpc>
                <a:spcPts val="4200"/>
              </a:lnSpc>
              <a:defRPr sz="2800" spc="300">
                <a:solidFill>
                  <a:srgbClr val="FFFFFF"/>
                </a:solidFill>
              </a:defRPr>
            </a:pPr>
            <a:endParaRPr sz="3200" dirty="0">
              <a:latin typeface="YACkoL24Adk 0"/>
            </a:endParaRPr>
          </a:p>
          <a:p>
            <a:pPr algn="ctr">
              <a:lnSpc>
                <a:spcPts val="4200"/>
              </a:lnSpc>
              <a:defRPr sz="2800" spc="300">
                <a:solidFill>
                  <a:srgbClr val="FFFFFF"/>
                </a:solidFill>
              </a:defRPr>
            </a:pPr>
            <a:r>
              <a:rPr sz="3200" dirty="0">
                <a:latin typeface="YACkoL24Adk 0"/>
              </a:rPr>
              <a:t>Paired-end sequencing</a:t>
            </a:r>
          </a:p>
          <a:p>
            <a:pPr algn="ctr">
              <a:lnSpc>
                <a:spcPts val="4200"/>
              </a:lnSpc>
              <a:defRPr sz="2800" spc="300">
                <a:solidFill>
                  <a:srgbClr val="FFFFFF"/>
                </a:solidFill>
              </a:defRPr>
            </a:pPr>
            <a:r>
              <a:rPr sz="3200" dirty="0">
                <a:latin typeface="YACkoL24Adk 0"/>
              </a:rPr>
              <a:t>300 patients</a:t>
            </a:r>
          </a:p>
          <a:p>
            <a:pPr algn="ctr">
              <a:lnSpc>
                <a:spcPts val="4200"/>
              </a:lnSpc>
              <a:defRPr sz="2800" spc="300">
                <a:solidFill>
                  <a:srgbClr val="FFFFFF"/>
                </a:solidFill>
              </a:defRPr>
            </a:pPr>
            <a:r>
              <a:rPr sz="3200" dirty="0">
                <a:latin typeface="YACkoL24Adk 0"/>
              </a:rPr>
              <a:t>Two </a:t>
            </a:r>
            <a:r>
              <a:rPr sz="3200" dirty="0" err="1">
                <a:latin typeface="YACkoL24Adk 0"/>
              </a:rPr>
              <a:t>fastq</a:t>
            </a:r>
            <a:r>
              <a:rPr sz="3200" dirty="0">
                <a:latin typeface="YACkoL24Adk 0"/>
              </a:rPr>
              <a:t> files per patient </a:t>
            </a:r>
          </a:p>
          <a:p>
            <a:pPr algn="ctr">
              <a:lnSpc>
                <a:spcPts val="4200"/>
              </a:lnSpc>
              <a:defRPr sz="2800" spc="300">
                <a:solidFill>
                  <a:srgbClr val="FFFFFF"/>
                </a:solidFill>
              </a:defRPr>
            </a:pPr>
            <a:endParaRPr dirty="0"/>
          </a:p>
        </p:txBody>
      </p:sp>
      <p:sp>
        <p:nvSpPr>
          <p:cNvPr id="554" name="TextBox 90"/>
          <p:cNvSpPr txBox="1"/>
          <p:nvPr/>
        </p:nvSpPr>
        <p:spPr>
          <a:xfrm>
            <a:off x="16694965" y="9006886"/>
            <a:ext cx="6049083" cy="3809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lnSpc>
                <a:spcPts val="4200"/>
              </a:lnSpc>
              <a:defRPr sz="2800" spc="300">
                <a:solidFill>
                  <a:srgbClr val="FFFFFF"/>
                </a:solidFill>
              </a:defRPr>
            </a:pPr>
            <a:r>
              <a:rPr sz="3200" dirty="0">
                <a:latin typeface="YACkoL24Adk 0"/>
              </a:rPr>
              <a:t>Drug Databases - molecular structure &amp; interaction:</a:t>
            </a:r>
          </a:p>
          <a:p>
            <a:pPr algn="ctr">
              <a:lnSpc>
                <a:spcPts val="4200"/>
              </a:lnSpc>
              <a:defRPr sz="2800" spc="300">
                <a:solidFill>
                  <a:srgbClr val="FFFFFF"/>
                </a:solidFill>
              </a:defRPr>
            </a:pPr>
            <a:endParaRPr sz="3200" dirty="0">
              <a:latin typeface="YACkoL24Adk 0"/>
            </a:endParaRPr>
          </a:p>
          <a:p>
            <a:pPr algn="ctr">
              <a:lnSpc>
                <a:spcPts val="4200"/>
              </a:lnSpc>
              <a:defRPr sz="2800" spc="300">
                <a:solidFill>
                  <a:srgbClr val="FFFFFF"/>
                </a:solidFill>
              </a:defRPr>
            </a:pPr>
            <a:r>
              <a:rPr sz="3200" dirty="0">
                <a:latin typeface="YACkoL24Adk 0"/>
              </a:rPr>
              <a:t>Multiple large databases </a:t>
            </a:r>
          </a:p>
          <a:p>
            <a:pPr algn="ctr">
              <a:lnSpc>
                <a:spcPts val="4200"/>
              </a:lnSpc>
              <a:defRPr sz="2800" spc="300">
                <a:solidFill>
                  <a:srgbClr val="FFFFFF"/>
                </a:solidFill>
              </a:defRPr>
            </a:pPr>
            <a:r>
              <a:rPr sz="3200" dirty="0">
                <a:latin typeface="YACkoL24Adk 0"/>
              </a:rPr>
              <a:t>Different formats</a:t>
            </a:r>
          </a:p>
          <a:p>
            <a:pPr algn="ctr">
              <a:lnSpc>
                <a:spcPts val="4200"/>
              </a:lnSpc>
              <a:defRPr sz="2800" spc="300">
                <a:solidFill>
                  <a:srgbClr val="FFFFFF"/>
                </a:solidFill>
              </a:defRPr>
            </a:pPr>
            <a:r>
              <a:rPr sz="3200" dirty="0">
                <a:latin typeface="YACkoL24Adk 0"/>
              </a:rPr>
              <a:t>Maybe not downloadable</a:t>
            </a:r>
          </a:p>
          <a:p>
            <a:pPr algn="ctr">
              <a:lnSpc>
                <a:spcPts val="4200"/>
              </a:lnSpc>
              <a:defRPr sz="2800" spc="300">
                <a:solidFill>
                  <a:srgbClr val="FFFFFF"/>
                </a:solidFill>
              </a:defRPr>
            </a:pPr>
            <a:endParaRPr dirty="0"/>
          </a:p>
        </p:txBody>
      </p:sp>
      <p:sp>
        <p:nvSpPr>
          <p:cNvPr id="555" name="Shape"/>
          <p:cNvSpPr/>
          <p:nvPr/>
        </p:nvSpPr>
        <p:spPr>
          <a:xfrm>
            <a:off x="4192642" y="4358020"/>
            <a:ext cx="1395002" cy="1549532"/>
          </a:xfrm>
          <a:custGeom>
            <a:avLst/>
            <a:gdLst/>
            <a:ahLst/>
            <a:cxnLst>
              <a:cxn ang="0">
                <a:pos x="wd2" y="hd2"/>
              </a:cxn>
              <a:cxn ang="5400000">
                <a:pos x="wd2" y="hd2"/>
              </a:cxn>
              <a:cxn ang="10800000">
                <a:pos x="wd2" y="hd2"/>
              </a:cxn>
              <a:cxn ang="16200000">
                <a:pos x="wd2" y="hd2"/>
              </a:cxn>
            </a:cxnLst>
            <a:rect l="0" t="0" r="r" b="b"/>
            <a:pathLst>
              <a:path w="21600" h="21600" extrusionOk="0">
                <a:moveTo>
                  <a:pt x="21009" y="17466"/>
                </a:moveTo>
                <a:cubicBezTo>
                  <a:pt x="11222" y="21516"/>
                  <a:pt x="11222" y="21516"/>
                  <a:pt x="11222" y="21516"/>
                </a:cubicBezTo>
                <a:cubicBezTo>
                  <a:pt x="11053" y="21600"/>
                  <a:pt x="10969" y="21600"/>
                  <a:pt x="10800" y="21600"/>
                </a:cubicBezTo>
                <a:cubicBezTo>
                  <a:pt x="10631" y="21600"/>
                  <a:pt x="10547" y="21600"/>
                  <a:pt x="10378" y="21516"/>
                </a:cubicBezTo>
                <a:cubicBezTo>
                  <a:pt x="591" y="17466"/>
                  <a:pt x="591" y="17466"/>
                  <a:pt x="591" y="17466"/>
                </a:cubicBezTo>
                <a:cubicBezTo>
                  <a:pt x="253" y="17297"/>
                  <a:pt x="0" y="16959"/>
                  <a:pt x="0" y="16538"/>
                </a:cubicBezTo>
                <a:cubicBezTo>
                  <a:pt x="0" y="1012"/>
                  <a:pt x="0" y="1012"/>
                  <a:pt x="0" y="1012"/>
                </a:cubicBezTo>
                <a:cubicBezTo>
                  <a:pt x="0" y="422"/>
                  <a:pt x="422" y="0"/>
                  <a:pt x="1013" y="0"/>
                </a:cubicBezTo>
                <a:cubicBezTo>
                  <a:pt x="1181" y="0"/>
                  <a:pt x="1266" y="0"/>
                  <a:pt x="1434" y="84"/>
                </a:cubicBezTo>
                <a:cubicBezTo>
                  <a:pt x="1434" y="84"/>
                  <a:pt x="1434" y="84"/>
                  <a:pt x="1434" y="84"/>
                </a:cubicBezTo>
                <a:cubicBezTo>
                  <a:pt x="1434" y="84"/>
                  <a:pt x="1434" y="84"/>
                  <a:pt x="1434" y="84"/>
                </a:cubicBezTo>
                <a:cubicBezTo>
                  <a:pt x="10800" y="3966"/>
                  <a:pt x="10800" y="3966"/>
                  <a:pt x="10800" y="3966"/>
                </a:cubicBezTo>
                <a:cubicBezTo>
                  <a:pt x="20166" y="84"/>
                  <a:pt x="20166" y="84"/>
                  <a:pt x="20166" y="84"/>
                </a:cubicBezTo>
                <a:cubicBezTo>
                  <a:pt x="20166" y="84"/>
                  <a:pt x="20166" y="84"/>
                  <a:pt x="20166" y="84"/>
                </a:cubicBezTo>
                <a:cubicBezTo>
                  <a:pt x="20166" y="84"/>
                  <a:pt x="20166" y="84"/>
                  <a:pt x="20166" y="84"/>
                </a:cubicBezTo>
                <a:cubicBezTo>
                  <a:pt x="20334" y="0"/>
                  <a:pt x="20419" y="0"/>
                  <a:pt x="20587" y="0"/>
                </a:cubicBezTo>
                <a:cubicBezTo>
                  <a:pt x="21178" y="0"/>
                  <a:pt x="21600" y="422"/>
                  <a:pt x="21600" y="1012"/>
                </a:cubicBezTo>
                <a:cubicBezTo>
                  <a:pt x="21600" y="16538"/>
                  <a:pt x="21600" y="16538"/>
                  <a:pt x="21600" y="16538"/>
                </a:cubicBezTo>
                <a:cubicBezTo>
                  <a:pt x="21600" y="16959"/>
                  <a:pt x="21347" y="17297"/>
                  <a:pt x="21009" y="17466"/>
                </a:cubicBezTo>
                <a:moveTo>
                  <a:pt x="9788" y="5737"/>
                </a:moveTo>
                <a:cubicBezTo>
                  <a:pt x="2025" y="2531"/>
                  <a:pt x="2025" y="2531"/>
                  <a:pt x="2025" y="2531"/>
                </a:cubicBezTo>
                <a:cubicBezTo>
                  <a:pt x="2025" y="15863"/>
                  <a:pt x="2025" y="15863"/>
                  <a:pt x="2025" y="15863"/>
                </a:cubicBezTo>
                <a:cubicBezTo>
                  <a:pt x="9788" y="19069"/>
                  <a:pt x="9788" y="19069"/>
                  <a:pt x="9788" y="19069"/>
                </a:cubicBezTo>
                <a:lnTo>
                  <a:pt x="9788" y="5737"/>
                </a:lnTo>
                <a:close/>
                <a:moveTo>
                  <a:pt x="19575" y="2531"/>
                </a:moveTo>
                <a:cubicBezTo>
                  <a:pt x="11813" y="5737"/>
                  <a:pt x="11813" y="5737"/>
                  <a:pt x="11813" y="5737"/>
                </a:cubicBezTo>
                <a:cubicBezTo>
                  <a:pt x="11813" y="19069"/>
                  <a:pt x="11813" y="19069"/>
                  <a:pt x="11813" y="19069"/>
                </a:cubicBezTo>
                <a:cubicBezTo>
                  <a:pt x="19575" y="15863"/>
                  <a:pt x="19575" y="15863"/>
                  <a:pt x="19575" y="15863"/>
                </a:cubicBezTo>
                <a:lnTo>
                  <a:pt x="19575" y="2531"/>
                </a:lnTo>
                <a:close/>
                <a:moveTo>
                  <a:pt x="13416" y="7172"/>
                </a:moveTo>
                <a:cubicBezTo>
                  <a:pt x="17128" y="5484"/>
                  <a:pt x="17128" y="5484"/>
                  <a:pt x="17128" y="5484"/>
                </a:cubicBezTo>
                <a:cubicBezTo>
                  <a:pt x="17297" y="5400"/>
                  <a:pt x="17381" y="5400"/>
                  <a:pt x="17550" y="5400"/>
                </a:cubicBezTo>
                <a:cubicBezTo>
                  <a:pt x="18141" y="5400"/>
                  <a:pt x="18562" y="5822"/>
                  <a:pt x="18562" y="6412"/>
                </a:cubicBezTo>
                <a:cubicBezTo>
                  <a:pt x="18562" y="6834"/>
                  <a:pt x="18309" y="7172"/>
                  <a:pt x="17972" y="7341"/>
                </a:cubicBezTo>
                <a:cubicBezTo>
                  <a:pt x="14259" y="9028"/>
                  <a:pt x="14259" y="9028"/>
                  <a:pt x="14259" y="9028"/>
                </a:cubicBezTo>
                <a:cubicBezTo>
                  <a:pt x="14091" y="9112"/>
                  <a:pt x="14006" y="9112"/>
                  <a:pt x="13837" y="9112"/>
                </a:cubicBezTo>
                <a:cubicBezTo>
                  <a:pt x="13247" y="9112"/>
                  <a:pt x="12825" y="8691"/>
                  <a:pt x="12825" y="8100"/>
                </a:cubicBezTo>
                <a:cubicBezTo>
                  <a:pt x="12825" y="7678"/>
                  <a:pt x="13078" y="7341"/>
                  <a:pt x="13416" y="7172"/>
                </a:cubicBezTo>
                <a:moveTo>
                  <a:pt x="13416" y="10884"/>
                </a:moveTo>
                <a:cubicBezTo>
                  <a:pt x="13416" y="10884"/>
                  <a:pt x="13416" y="10884"/>
                  <a:pt x="13416" y="10884"/>
                </a:cubicBezTo>
                <a:cubicBezTo>
                  <a:pt x="17128" y="9197"/>
                  <a:pt x="17128" y="9197"/>
                  <a:pt x="17128" y="9197"/>
                </a:cubicBezTo>
                <a:cubicBezTo>
                  <a:pt x="17297" y="9112"/>
                  <a:pt x="17381" y="9112"/>
                  <a:pt x="17550" y="9112"/>
                </a:cubicBezTo>
                <a:cubicBezTo>
                  <a:pt x="18141" y="9112"/>
                  <a:pt x="18562" y="9534"/>
                  <a:pt x="18562" y="10125"/>
                </a:cubicBezTo>
                <a:cubicBezTo>
                  <a:pt x="18562" y="10547"/>
                  <a:pt x="18309" y="10884"/>
                  <a:pt x="17972" y="11053"/>
                </a:cubicBezTo>
                <a:cubicBezTo>
                  <a:pt x="14259" y="12741"/>
                  <a:pt x="14259" y="12741"/>
                  <a:pt x="14259" y="12741"/>
                </a:cubicBezTo>
                <a:cubicBezTo>
                  <a:pt x="14091" y="12825"/>
                  <a:pt x="14006" y="12825"/>
                  <a:pt x="13837" y="12825"/>
                </a:cubicBezTo>
                <a:cubicBezTo>
                  <a:pt x="13247" y="12825"/>
                  <a:pt x="12825" y="12403"/>
                  <a:pt x="12825" y="11813"/>
                </a:cubicBezTo>
                <a:cubicBezTo>
                  <a:pt x="12825" y="11391"/>
                  <a:pt x="13078" y="11053"/>
                  <a:pt x="13416" y="10884"/>
                </a:cubicBezTo>
                <a:moveTo>
                  <a:pt x="13416" y="14597"/>
                </a:moveTo>
                <a:cubicBezTo>
                  <a:pt x="13416" y="14597"/>
                  <a:pt x="13416" y="14597"/>
                  <a:pt x="13416" y="14597"/>
                </a:cubicBezTo>
                <a:cubicBezTo>
                  <a:pt x="17128" y="12909"/>
                  <a:pt x="17128" y="12909"/>
                  <a:pt x="17128" y="12909"/>
                </a:cubicBezTo>
                <a:cubicBezTo>
                  <a:pt x="17297" y="12825"/>
                  <a:pt x="17381" y="12825"/>
                  <a:pt x="17550" y="12825"/>
                </a:cubicBezTo>
                <a:cubicBezTo>
                  <a:pt x="18141" y="12825"/>
                  <a:pt x="18562" y="13247"/>
                  <a:pt x="18562" y="13838"/>
                </a:cubicBezTo>
                <a:cubicBezTo>
                  <a:pt x="18562" y="14259"/>
                  <a:pt x="18309" y="14597"/>
                  <a:pt x="17972" y="14766"/>
                </a:cubicBezTo>
                <a:cubicBezTo>
                  <a:pt x="14259" y="16453"/>
                  <a:pt x="14259" y="16453"/>
                  <a:pt x="14259" y="16453"/>
                </a:cubicBezTo>
                <a:cubicBezTo>
                  <a:pt x="14091" y="16538"/>
                  <a:pt x="14006" y="16538"/>
                  <a:pt x="13837" y="16538"/>
                </a:cubicBezTo>
                <a:cubicBezTo>
                  <a:pt x="13247" y="16538"/>
                  <a:pt x="12825" y="16116"/>
                  <a:pt x="12825" y="15525"/>
                </a:cubicBezTo>
                <a:cubicBezTo>
                  <a:pt x="12825" y="15103"/>
                  <a:pt x="13078" y="14766"/>
                  <a:pt x="13416" y="14597"/>
                </a:cubicBezTo>
                <a:moveTo>
                  <a:pt x="4050" y="5400"/>
                </a:moveTo>
                <a:cubicBezTo>
                  <a:pt x="4219" y="5400"/>
                  <a:pt x="4303" y="5400"/>
                  <a:pt x="4472" y="5484"/>
                </a:cubicBezTo>
                <a:cubicBezTo>
                  <a:pt x="8184" y="7172"/>
                  <a:pt x="8184" y="7172"/>
                  <a:pt x="8184" y="7172"/>
                </a:cubicBezTo>
                <a:cubicBezTo>
                  <a:pt x="8522" y="7341"/>
                  <a:pt x="8775" y="7678"/>
                  <a:pt x="8775" y="8100"/>
                </a:cubicBezTo>
                <a:cubicBezTo>
                  <a:pt x="8775" y="8691"/>
                  <a:pt x="8353" y="9112"/>
                  <a:pt x="7762" y="9112"/>
                </a:cubicBezTo>
                <a:cubicBezTo>
                  <a:pt x="7594" y="9112"/>
                  <a:pt x="7509" y="9112"/>
                  <a:pt x="7341" y="9028"/>
                </a:cubicBezTo>
                <a:cubicBezTo>
                  <a:pt x="3628" y="7341"/>
                  <a:pt x="3628" y="7341"/>
                  <a:pt x="3628" y="7341"/>
                </a:cubicBezTo>
                <a:cubicBezTo>
                  <a:pt x="3291" y="7172"/>
                  <a:pt x="3038" y="6834"/>
                  <a:pt x="3038" y="6412"/>
                </a:cubicBezTo>
                <a:cubicBezTo>
                  <a:pt x="3038" y="5822"/>
                  <a:pt x="3459" y="5400"/>
                  <a:pt x="4050" y="5400"/>
                </a:cubicBezTo>
                <a:moveTo>
                  <a:pt x="4050" y="9112"/>
                </a:moveTo>
                <a:cubicBezTo>
                  <a:pt x="4219" y="9112"/>
                  <a:pt x="4303" y="9112"/>
                  <a:pt x="4472" y="9197"/>
                </a:cubicBezTo>
                <a:cubicBezTo>
                  <a:pt x="8184" y="10884"/>
                  <a:pt x="8184" y="10884"/>
                  <a:pt x="8184" y="10884"/>
                </a:cubicBezTo>
                <a:cubicBezTo>
                  <a:pt x="8522" y="11053"/>
                  <a:pt x="8775" y="11391"/>
                  <a:pt x="8775" y="11813"/>
                </a:cubicBezTo>
                <a:cubicBezTo>
                  <a:pt x="8775" y="12403"/>
                  <a:pt x="8353" y="12825"/>
                  <a:pt x="7762" y="12825"/>
                </a:cubicBezTo>
                <a:cubicBezTo>
                  <a:pt x="7594" y="12825"/>
                  <a:pt x="7509" y="12825"/>
                  <a:pt x="7341" y="12741"/>
                </a:cubicBezTo>
                <a:cubicBezTo>
                  <a:pt x="3628" y="11053"/>
                  <a:pt x="3628" y="11053"/>
                  <a:pt x="3628" y="11053"/>
                </a:cubicBezTo>
                <a:cubicBezTo>
                  <a:pt x="3291" y="10884"/>
                  <a:pt x="3038" y="10547"/>
                  <a:pt x="3038" y="10125"/>
                </a:cubicBezTo>
                <a:cubicBezTo>
                  <a:pt x="3038" y="9534"/>
                  <a:pt x="3459" y="9112"/>
                  <a:pt x="4050" y="9112"/>
                </a:cubicBezTo>
                <a:moveTo>
                  <a:pt x="4050" y="12825"/>
                </a:moveTo>
                <a:cubicBezTo>
                  <a:pt x="4219" y="12825"/>
                  <a:pt x="4303" y="12825"/>
                  <a:pt x="4472" y="12909"/>
                </a:cubicBezTo>
                <a:cubicBezTo>
                  <a:pt x="8184" y="14597"/>
                  <a:pt x="8184" y="14597"/>
                  <a:pt x="8184" y="14597"/>
                </a:cubicBezTo>
                <a:cubicBezTo>
                  <a:pt x="8522" y="14766"/>
                  <a:pt x="8775" y="15103"/>
                  <a:pt x="8775" y="15525"/>
                </a:cubicBezTo>
                <a:cubicBezTo>
                  <a:pt x="8775" y="16116"/>
                  <a:pt x="8353" y="16538"/>
                  <a:pt x="7762" y="16538"/>
                </a:cubicBezTo>
                <a:cubicBezTo>
                  <a:pt x="7594" y="16538"/>
                  <a:pt x="7509" y="16538"/>
                  <a:pt x="7341" y="16453"/>
                </a:cubicBezTo>
                <a:cubicBezTo>
                  <a:pt x="3628" y="14766"/>
                  <a:pt x="3628" y="14766"/>
                  <a:pt x="3628" y="14766"/>
                </a:cubicBezTo>
                <a:cubicBezTo>
                  <a:pt x="3291" y="14597"/>
                  <a:pt x="3038" y="14259"/>
                  <a:pt x="3038" y="13838"/>
                </a:cubicBezTo>
                <a:cubicBezTo>
                  <a:pt x="3038" y="13247"/>
                  <a:pt x="3459" y="12825"/>
                  <a:pt x="4050" y="12825"/>
                </a:cubicBezTo>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56" name="Shape"/>
          <p:cNvSpPr/>
          <p:nvPr/>
        </p:nvSpPr>
        <p:spPr>
          <a:xfrm>
            <a:off x="12316634" y="4375120"/>
            <a:ext cx="788153" cy="1152991"/>
          </a:xfrm>
          <a:custGeom>
            <a:avLst/>
            <a:gdLst/>
            <a:ahLst/>
            <a:cxnLst>
              <a:cxn ang="0">
                <a:pos x="wd2" y="hd2"/>
              </a:cxn>
              <a:cxn ang="5400000">
                <a:pos x="wd2" y="hd2"/>
              </a:cxn>
              <a:cxn ang="10800000">
                <a:pos x="wd2" y="hd2"/>
              </a:cxn>
              <a:cxn ang="16200000">
                <a:pos x="wd2" y="hd2"/>
              </a:cxn>
            </a:cxnLst>
            <a:rect l="0" t="0" r="r" b="b"/>
            <a:pathLst>
              <a:path w="21600" h="21600" extrusionOk="0">
                <a:moveTo>
                  <a:pt x="1800" y="19315"/>
                </a:moveTo>
                <a:cubicBezTo>
                  <a:pt x="4725" y="19315"/>
                  <a:pt x="4725" y="19315"/>
                  <a:pt x="4725" y="19315"/>
                </a:cubicBezTo>
                <a:cubicBezTo>
                  <a:pt x="5400" y="19315"/>
                  <a:pt x="6075" y="18692"/>
                  <a:pt x="6075" y="18069"/>
                </a:cubicBezTo>
                <a:cubicBezTo>
                  <a:pt x="6075" y="8100"/>
                  <a:pt x="6075" y="8100"/>
                  <a:pt x="6075" y="8100"/>
                </a:cubicBezTo>
                <a:cubicBezTo>
                  <a:pt x="6075" y="7477"/>
                  <a:pt x="5400" y="6854"/>
                  <a:pt x="4725" y="6854"/>
                </a:cubicBezTo>
                <a:cubicBezTo>
                  <a:pt x="1800" y="6854"/>
                  <a:pt x="1800" y="6854"/>
                  <a:pt x="1800" y="6854"/>
                </a:cubicBezTo>
                <a:cubicBezTo>
                  <a:pt x="1125" y="6854"/>
                  <a:pt x="450" y="7477"/>
                  <a:pt x="450" y="8100"/>
                </a:cubicBezTo>
                <a:cubicBezTo>
                  <a:pt x="450" y="18069"/>
                  <a:pt x="450" y="18069"/>
                  <a:pt x="450" y="18069"/>
                </a:cubicBezTo>
                <a:cubicBezTo>
                  <a:pt x="450" y="18692"/>
                  <a:pt x="1125" y="19315"/>
                  <a:pt x="1800" y="19315"/>
                </a:cubicBezTo>
                <a:close/>
                <a:moveTo>
                  <a:pt x="9450" y="19315"/>
                </a:moveTo>
                <a:cubicBezTo>
                  <a:pt x="12375" y="19315"/>
                  <a:pt x="12375" y="19315"/>
                  <a:pt x="12375" y="19315"/>
                </a:cubicBezTo>
                <a:cubicBezTo>
                  <a:pt x="13050" y="19315"/>
                  <a:pt x="13725" y="18692"/>
                  <a:pt x="13725" y="18069"/>
                </a:cubicBezTo>
                <a:cubicBezTo>
                  <a:pt x="13725" y="1246"/>
                  <a:pt x="13725" y="1246"/>
                  <a:pt x="13725" y="1246"/>
                </a:cubicBezTo>
                <a:cubicBezTo>
                  <a:pt x="13725" y="623"/>
                  <a:pt x="13050" y="0"/>
                  <a:pt x="12375" y="0"/>
                </a:cubicBezTo>
                <a:cubicBezTo>
                  <a:pt x="9450" y="0"/>
                  <a:pt x="9450" y="0"/>
                  <a:pt x="9450" y="0"/>
                </a:cubicBezTo>
                <a:cubicBezTo>
                  <a:pt x="8775" y="0"/>
                  <a:pt x="8100" y="623"/>
                  <a:pt x="8100" y="1246"/>
                </a:cubicBezTo>
                <a:cubicBezTo>
                  <a:pt x="8100" y="18069"/>
                  <a:pt x="8100" y="18069"/>
                  <a:pt x="8100" y="18069"/>
                </a:cubicBezTo>
                <a:cubicBezTo>
                  <a:pt x="8100" y="18692"/>
                  <a:pt x="8775" y="19315"/>
                  <a:pt x="9450" y="19315"/>
                </a:cubicBezTo>
                <a:close/>
                <a:moveTo>
                  <a:pt x="17100" y="19315"/>
                </a:moveTo>
                <a:cubicBezTo>
                  <a:pt x="20025" y="19315"/>
                  <a:pt x="20025" y="19315"/>
                  <a:pt x="20025" y="19315"/>
                </a:cubicBezTo>
                <a:cubicBezTo>
                  <a:pt x="20700" y="19315"/>
                  <a:pt x="21375" y="18692"/>
                  <a:pt x="21375" y="18069"/>
                </a:cubicBezTo>
                <a:cubicBezTo>
                  <a:pt x="21375" y="4985"/>
                  <a:pt x="21375" y="4985"/>
                  <a:pt x="21375" y="4985"/>
                </a:cubicBezTo>
                <a:cubicBezTo>
                  <a:pt x="21375" y="4362"/>
                  <a:pt x="20700" y="3946"/>
                  <a:pt x="20025" y="3946"/>
                </a:cubicBezTo>
                <a:cubicBezTo>
                  <a:pt x="17100" y="3946"/>
                  <a:pt x="17100" y="3946"/>
                  <a:pt x="17100" y="3946"/>
                </a:cubicBezTo>
                <a:cubicBezTo>
                  <a:pt x="16425" y="3946"/>
                  <a:pt x="15975" y="4362"/>
                  <a:pt x="15975" y="4985"/>
                </a:cubicBezTo>
                <a:cubicBezTo>
                  <a:pt x="15975" y="18069"/>
                  <a:pt x="15975" y="18069"/>
                  <a:pt x="15975" y="18069"/>
                </a:cubicBezTo>
                <a:cubicBezTo>
                  <a:pt x="15975" y="18692"/>
                  <a:pt x="16425" y="19315"/>
                  <a:pt x="17100" y="19315"/>
                </a:cubicBezTo>
                <a:close/>
                <a:moveTo>
                  <a:pt x="20925" y="20354"/>
                </a:moveTo>
                <a:cubicBezTo>
                  <a:pt x="450" y="20354"/>
                  <a:pt x="450" y="20354"/>
                  <a:pt x="450" y="20354"/>
                </a:cubicBezTo>
                <a:cubicBezTo>
                  <a:pt x="225" y="20354"/>
                  <a:pt x="0" y="20769"/>
                  <a:pt x="0" y="20977"/>
                </a:cubicBezTo>
                <a:cubicBezTo>
                  <a:pt x="0" y="21392"/>
                  <a:pt x="225" y="21600"/>
                  <a:pt x="450" y="21600"/>
                </a:cubicBezTo>
                <a:cubicBezTo>
                  <a:pt x="20925" y="21600"/>
                  <a:pt x="20925" y="21600"/>
                  <a:pt x="20925" y="21600"/>
                </a:cubicBezTo>
                <a:cubicBezTo>
                  <a:pt x="21375" y="21600"/>
                  <a:pt x="21600" y="21392"/>
                  <a:pt x="21600" y="20977"/>
                </a:cubicBezTo>
                <a:cubicBezTo>
                  <a:pt x="21600" y="20769"/>
                  <a:pt x="21375" y="20354"/>
                  <a:pt x="20925" y="20354"/>
                </a:cubicBezTo>
                <a:close/>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57" name="Shape"/>
          <p:cNvSpPr/>
          <p:nvPr/>
        </p:nvSpPr>
        <p:spPr>
          <a:xfrm>
            <a:off x="11980654" y="4845020"/>
            <a:ext cx="788154" cy="1152991"/>
          </a:xfrm>
          <a:custGeom>
            <a:avLst/>
            <a:gdLst/>
            <a:ahLst/>
            <a:cxnLst>
              <a:cxn ang="0">
                <a:pos x="wd2" y="hd2"/>
              </a:cxn>
              <a:cxn ang="5400000">
                <a:pos x="wd2" y="hd2"/>
              </a:cxn>
              <a:cxn ang="10800000">
                <a:pos x="wd2" y="hd2"/>
              </a:cxn>
              <a:cxn ang="16200000">
                <a:pos x="wd2" y="hd2"/>
              </a:cxn>
            </a:cxnLst>
            <a:rect l="0" t="0" r="r" b="b"/>
            <a:pathLst>
              <a:path w="21600" h="21600" extrusionOk="0">
                <a:moveTo>
                  <a:pt x="1800" y="19315"/>
                </a:moveTo>
                <a:cubicBezTo>
                  <a:pt x="4725" y="19315"/>
                  <a:pt x="4725" y="19315"/>
                  <a:pt x="4725" y="19315"/>
                </a:cubicBezTo>
                <a:cubicBezTo>
                  <a:pt x="5400" y="19315"/>
                  <a:pt x="6075" y="18692"/>
                  <a:pt x="6075" y="18069"/>
                </a:cubicBezTo>
                <a:cubicBezTo>
                  <a:pt x="6075" y="8100"/>
                  <a:pt x="6075" y="8100"/>
                  <a:pt x="6075" y="8100"/>
                </a:cubicBezTo>
                <a:cubicBezTo>
                  <a:pt x="6075" y="7477"/>
                  <a:pt x="5400" y="6854"/>
                  <a:pt x="4725" y="6854"/>
                </a:cubicBezTo>
                <a:cubicBezTo>
                  <a:pt x="1800" y="6854"/>
                  <a:pt x="1800" y="6854"/>
                  <a:pt x="1800" y="6854"/>
                </a:cubicBezTo>
                <a:cubicBezTo>
                  <a:pt x="1125" y="6854"/>
                  <a:pt x="450" y="7477"/>
                  <a:pt x="450" y="8100"/>
                </a:cubicBezTo>
                <a:cubicBezTo>
                  <a:pt x="450" y="18069"/>
                  <a:pt x="450" y="18069"/>
                  <a:pt x="450" y="18069"/>
                </a:cubicBezTo>
                <a:cubicBezTo>
                  <a:pt x="450" y="18692"/>
                  <a:pt x="1125" y="19315"/>
                  <a:pt x="1800" y="19315"/>
                </a:cubicBezTo>
                <a:close/>
                <a:moveTo>
                  <a:pt x="9450" y="19315"/>
                </a:moveTo>
                <a:cubicBezTo>
                  <a:pt x="12375" y="19315"/>
                  <a:pt x="12375" y="19315"/>
                  <a:pt x="12375" y="19315"/>
                </a:cubicBezTo>
                <a:cubicBezTo>
                  <a:pt x="13050" y="19315"/>
                  <a:pt x="13725" y="18692"/>
                  <a:pt x="13725" y="18069"/>
                </a:cubicBezTo>
                <a:cubicBezTo>
                  <a:pt x="13725" y="1246"/>
                  <a:pt x="13725" y="1246"/>
                  <a:pt x="13725" y="1246"/>
                </a:cubicBezTo>
                <a:cubicBezTo>
                  <a:pt x="13725" y="623"/>
                  <a:pt x="13050" y="0"/>
                  <a:pt x="12375" y="0"/>
                </a:cubicBezTo>
                <a:cubicBezTo>
                  <a:pt x="9450" y="0"/>
                  <a:pt x="9450" y="0"/>
                  <a:pt x="9450" y="0"/>
                </a:cubicBezTo>
                <a:cubicBezTo>
                  <a:pt x="8775" y="0"/>
                  <a:pt x="8100" y="623"/>
                  <a:pt x="8100" y="1246"/>
                </a:cubicBezTo>
                <a:cubicBezTo>
                  <a:pt x="8100" y="18069"/>
                  <a:pt x="8100" y="18069"/>
                  <a:pt x="8100" y="18069"/>
                </a:cubicBezTo>
                <a:cubicBezTo>
                  <a:pt x="8100" y="18692"/>
                  <a:pt x="8775" y="19315"/>
                  <a:pt x="9450" y="19315"/>
                </a:cubicBezTo>
                <a:close/>
                <a:moveTo>
                  <a:pt x="17100" y="19315"/>
                </a:moveTo>
                <a:cubicBezTo>
                  <a:pt x="20025" y="19315"/>
                  <a:pt x="20025" y="19315"/>
                  <a:pt x="20025" y="19315"/>
                </a:cubicBezTo>
                <a:cubicBezTo>
                  <a:pt x="20700" y="19315"/>
                  <a:pt x="21375" y="18692"/>
                  <a:pt x="21375" y="18069"/>
                </a:cubicBezTo>
                <a:cubicBezTo>
                  <a:pt x="21375" y="4985"/>
                  <a:pt x="21375" y="4985"/>
                  <a:pt x="21375" y="4985"/>
                </a:cubicBezTo>
                <a:cubicBezTo>
                  <a:pt x="21375" y="4362"/>
                  <a:pt x="20700" y="3946"/>
                  <a:pt x="20025" y="3946"/>
                </a:cubicBezTo>
                <a:cubicBezTo>
                  <a:pt x="17100" y="3946"/>
                  <a:pt x="17100" y="3946"/>
                  <a:pt x="17100" y="3946"/>
                </a:cubicBezTo>
                <a:cubicBezTo>
                  <a:pt x="16425" y="3946"/>
                  <a:pt x="15975" y="4362"/>
                  <a:pt x="15975" y="4985"/>
                </a:cubicBezTo>
                <a:cubicBezTo>
                  <a:pt x="15975" y="18069"/>
                  <a:pt x="15975" y="18069"/>
                  <a:pt x="15975" y="18069"/>
                </a:cubicBezTo>
                <a:cubicBezTo>
                  <a:pt x="15975" y="18692"/>
                  <a:pt x="16425" y="19315"/>
                  <a:pt x="17100" y="19315"/>
                </a:cubicBezTo>
                <a:close/>
                <a:moveTo>
                  <a:pt x="20925" y="20354"/>
                </a:moveTo>
                <a:cubicBezTo>
                  <a:pt x="450" y="20354"/>
                  <a:pt x="450" y="20354"/>
                  <a:pt x="450" y="20354"/>
                </a:cubicBezTo>
                <a:cubicBezTo>
                  <a:pt x="225" y="20354"/>
                  <a:pt x="0" y="20769"/>
                  <a:pt x="0" y="20977"/>
                </a:cubicBezTo>
                <a:cubicBezTo>
                  <a:pt x="0" y="21392"/>
                  <a:pt x="225" y="21600"/>
                  <a:pt x="450" y="21600"/>
                </a:cubicBezTo>
                <a:cubicBezTo>
                  <a:pt x="20925" y="21600"/>
                  <a:pt x="20925" y="21600"/>
                  <a:pt x="20925" y="21600"/>
                </a:cubicBezTo>
                <a:cubicBezTo>
                  <a:pt x="21375" y="21600"/>
                  <a:pt x="21600" y="21392"/>
                  <a:pt x="21600" y="20977"/>
                </a:cubicBezTo>
                <a:cubicBezTo>
                  <a:pt x="21600" y="20769"/>
                  <a:pt x="21375" y="20354"/>
                  <a:pt x="20925" y="20354"/>
                </a:cubicBezTo>
                <a:close/>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58" name="Shape"/>
          <p:cNvSpPr/>
          <p:nvPr/>
        </p:nvSpPr>
        <p:spPr>
          <a:xfrm>
            <a:off x="19517103" y="4556290"/>
            <a:ext cx="1395001" cy="1152991"/>
          </a:xfrm>
          <a:custGeom>
            <a:avLst/>
            <a:gdLst/>
            <a:ahLst/>
            <a:cxnLst>
              <a:cxn ang="0">
                <a:pos x="wd2" y="hd2"/>
              </a:cxn>
              <a:cxn ang="5400000">
                <a:pos x="wd2" y="hd2"/>
              </a:cxn>
              <a:cxn ang="10800000">
                <a:pos x="wd2" y="hd2"/>
              </a:cxn>
              <a:cxn ang="16200000">
                <a:pos x="wd2" y="hd2"/>
              </a:cxn>
            </a:cxnLst>
            <a:rect l="0" t="0" r="r" b="b"/>
            <a:pathLst>
              <a:path w="21600" h="21600" extrusionOk="0">
                <a:moveTo>
                  <a:pt x="20898" y="0"/>
                </a:moveTo>
                <a:cubicBezTo>
                  <a:pt x="878" y="0"/>
                  <a:pt x="878" y="0"/>
                  <a:pt x="878" y="0"/>
                </a:cubicBezTo>
                <a:cubicBezTo>
                  <a:pt x="351" y="0"/>
                  <a:pt x="0" y="393"/>
                  <a:pt x="0" y="785"/>
                </a:cubicBezTo>
                <a:cubicBezTo>
                  <a:pt x="0" y="15120"/>
                  <a:pt x="0" y="15120"/>
                  <a:pt x="0" y="15120"/>
                </a:cubicBezTo>
                <a:cubicBezTo>
                  <a:pt x="0" y="15120"/>
                  <a:pt x="0" y="15120"/>
                  <a:pt x="0" y="15120"/>
                </a:cubicBezTo>
                <a:cubicBezTo>
                  <a:pt x="0" y="17280"/>
                  <a:pt x="0" y="17280"/>
                  <a:pt x="0" y="17280"/>
                </a:cubicBezTo>
                <a:cubicBezTo>
                  <a:pt x="0" y="17673"/>
                  <a:pt x="176" y="17869"/>
                  <a:pt x="527" y="17869"/>
                </a:cubicBezTo>
                <a:cubicBezTo>
                  <a:pt x="8429" y="17869"/>
                  <a:pt x="8429" y="17869"/>
                  <a:pt x="8429" y="17869"/>
                </a:cubicBezTo>
                <a:cubicBezTo>
                  <a:pt x="8429" y="18851"/>
                  <a:pt x="8254" y="20815"/>
                  <a:pt x="7376" y="21207"/>
                </a:cubicBezTo>
                <a:cubicBezTo>
                  <a:pt x="7376" y="21207"/>
                  <a:pt x="7024" y="21600"/>
                  <a:pt x="7902" y="21600"/>
                </a:cubicBezTo>
                <a:cubicBezTo>
                  <a:pt x="13698" y="21600"/>
                  <a:pt x="13698" y="21600"/>
                  <a:pt x="13698" y="21600"/>
                </a:cubicBezTo>
                <a:cubicBezTo>
                  <a:pt x="14751" y="21600"/>
                  <a:pt x="14400" y="21207"/>
                  <a:pt x="14400" y="21207"/>
                </a:cubicBezTo>
                <a:cubicBezTo>
                  <a:pt x="13346" y="20815"/>
                  <a:pt x="13171" y="18851"/>
                  <a:pt x="13171" y="17869"/>
                </a:cubicBezTo>
                <a:cubicBezTo>
                  <a:pt x="21249" y="17869"/>
                  <a:pt x="21249" y="17869"/>
                  <a:pt x="21249" y="17869"/>
                </a:cubicBezTo>
                <a:cubicBezTo>
                  <a:pt x="21424" y="17869"/>
                  <a:pt x="21600" y="17673"/>
                  <a:pt x="21600" y="17280"/>
                </a:cubicBezTo>
                <a:cubicBezTo>
                  <a:pt x="21600" y="15120"/>
                  <a:pt x="21600" y="15120"/>
                  <a:pt x="21600" y="15120"/>
                </a:cubicBezTo>
                <a:cubicBezTo>
                  <a:pt x="21600" y="15120"/>
                  <a:pt x="21600" y="15120"/>
                  <a:pt x="21600" y="15120"/>
                </a:cubicBezTo>
                <a:cubicBezTo>
                  <a:pt x="21600" y="785"/>
                  <a:pt x="21600" y="785"/>
                  <a:pt x="21600" y="785"/>
                </a:cubicBezTo>
                <a:cubicBezTo>
                  <a:pt x="21600" y="393"/>
                  <a:pt x="21249" y="0"/>
                  <a:pt x="20898" y="0"/>
                </a:cubicBezTo>
                <a:close/>
                <a:moveTo>
                  <a:pt x="10361" y="16102"/>
                </a:moveTo>
                <a:cubicBezTo>
                  <a:pt x="10361" y="15709"/>
                  <a:pt x="10537" y="15513"/>
                  <a:pt x="10888" y="15513"/>
                </a:cubicBezTo>
                <a:cubicBezTo>
                  <a:pt x="11063" y="15513"/>
                  <a:pt x="11415" y="15709"/>
                  <a:pt x="11415" y="16102"/>
                </a:cubicBezTo>
                <a:cubicBezTo>
                  <a:pt x="11415" y="16495"/>
                  <a:pt x="11063" y="16691"/>
                  <a:pt x="10888" y="16691"/>
                </a:cubicBezTo>
                <a:cubicBezTo>
                  <a:pt x="10537" y="16691"/>
                  <a:pt x="10361" y="16495"/>
                  <a:pt x="10361" y="16102"/>
                </a:cubicBezTo>
                <a:close/>
                <a:moveTo>
                  <a:pt x="21073" y="14531"/>
                </a:moveTo>
                <a:cubicBezTo>
                  <a:pt x="702" y="14531"/>
                  <a:pt x="702" y="14531"/>
                  <a:pt x="702" y="14531"/>
                </a:cubicBezTo>
                <a:cubicBezTo>
                  <a:pt x="702" y="785"/>
                  <a:pt x="702" y="785"/>
                  <a:pt x="702" y="785"/>
                </a:cubicBezTo>
                <a:cubicBezTo>
                  <a:pt x="702" y="785"/>
                  <a:pt x="702" y="589"/>
                  <a:pt x="878" y="589"/>
                </a:cubicBezTo>
                <a:cubicBezTo>
                  <a:pt x="20898" y="589"/>
                  <a:pt x="20898" y="589"/>
                  <a:pt x="20898" y="589"/>
                </a:cubicBezTo>
                <a:cubicBezTo>
                  <a:pt x="20898" y="589"/>
                  <a:pt x="21073" y="785"/>
                  <a:pt x="21073" y="785"/>
                </a:cubicBezTo>
                <a:lnTo>
                  <a:pt x="21073" y="14531"/>
                </a:lnTo>
                <a:close/>
                <a:moveTo>
                  <a:pt x="21073" y="14531"/>
                </a:moveTo>
                <a:cubicBezTo>
                  <a:pt x="21073" y="14531"/>
                  <a:pt x="21073" y="14531"/>
                  <a:pt x="21073" y="14531"/>
                </a:cubicBezTo>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559" name="Line"/>
          <p:cNvSpPr/>
          <p:nvPr/>
        </p:nvSpPr>
        <p:spPr>
          <a:xfrm>
            <a:off x="6865361" y="2072284"/>
            <a:ext cx="11504177"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560" name="Pill"/>
          <p:cNvSpPr/>
          <p:nvPr/>
        </p:nvSpPr>
        <p:spPr>
          <a:xfrm rot="20880000">
            <a:off x="19941725" y="4837281"/>
            <a:ext cx="665589" cy="297932"/>
          </a:xfrm>
          <a:custGeom>
            <a:avLst/>
            <a:gdLst/>
            <a:ahLst/>
            <a:cxnLst>
              <a:cxn ang="0">
                <a:pos x="wd2" y="hd2"/>
              </a:cxn>
              <a:cxn ang="5400000">
                <a:pos x="wd2" y="hd2"/>
              </a:cxn>
              <a:cxn ang="10800000">
                <a:pos x="wd2" y="hd2"/>
              </a:cxn>
              <a:cxn ang="16200000">
                <a:pos x="wd2" y="hd2"/>
              </a:cxn>
            </a:cxnLst>
            <a:rect l="0" t="0" r="r" b="b"/>
            <a:pathLst>
              <a:path w="21600" h="21600" extrusionOk="0">
                <a:moveTo>
                  <a:pt x="4835" y="0"/>
                </a:moveTo>
                <a:cubicBezTo>
                  <a:pt x="2169" y="0"/>
                  <a:pt x="0" y="4847"/>
                  <a:pt x="0" y="10802"/>
                </a:cubicBezTo>
                <a:cubicBezTo>
                  <a:pt x="0" y="16757"/>
                  <a:pt x="2169" y="21600"/>
                  <a:pt x="4835" y="21600"/>
                </a:cubicBezTo>
                <a:lnTo>
                  <a:pt x="16767" y="21600"/>
                </a:lnTo>
                <a:cubicBezTo>
                  <a:pt x="19432" y="21600"/>
                  <a:pt x="21600" y="16757"/>
                  <a:pt x="21600" y="10802"/>
                </a:cubicBezTo>
                <a:cubicBezTo>
                  <a:pt x="21600" y="4847"/>
                  <a:pt x="19432" y="0"/>
                  <a:pt x="16767" y="0"/>
                </a:cubicBezTo>
                <a:lnTo>
                  <a:pt x="4835" y="0"/>
                </a:lnTo>
                <a:close/>
                <a:moveTo>
                  <a:pt x="10676" y="2635"/>
                </a:moveTo>
                <a:lnTo>
                  <a:pt x="16767" y="2635"/>
                </a:lnTo>
                <a:cubicBezTo>
                  <a:pt x="18782" y="2635"/>
                  <a:pt x="20422" y="6299"/>
                  <a:pt x="20422" y="10802"/>
                </a:cubicBezTo>
                <a:cubicBezTo>
                  <a:pt x="20422" y="15305"/>
                  <a:pt x="18782" y="18965"/>
                  <a:pt x="16767" y="18965"/>
                </a:cubicBezTo>
                <a:lnTo>
                  <a:pt x="10676" y="18965"/>
                </a:lnTo>
                <a:lnTo>
                  <a:pt x="10676" y="2635"/>
                </a:lnTo>
                <a:close/>
              </a:path>
            </a:pathLst>
          </a:custGeom>
          <a:solidFill>
            <a:srgbClr val="363D48"/>
          </a:solidFill>
          <a:ln w="12700">
            <a:miter lim="400000"/>
          </a:ln>
        </p:spPr>
        <p:txBody>
          <a:bodyPr lIns="45718" tIns="45718" rIns="45718" bIns="45718" anchor="ctr"/>
          <a:lstStyle/>
          <a:p>
            <a:pPr>
              <a:defRPr>
                <a:solidFill>
                  <a:srgbClr val="FFFFFF"/>
                </a:solidFill>
              </a:defRPr>
            </a:pPr>
            <a:endParaRPr/>
          </a:p>
        </p:txBody>
      </p:sp>
      <p:sp>
        <p:nvSpPr>
          <p:cNvPr id="561"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11</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Group 3"/>
          <p:cNvSpPr txBox="1"/>
          <p:nvPr/>
        </p:nvSpPr>
        <p:spPr>
          <a:xfrm>
            <a:off x="6022754" y="1011303"/>
            <a:ext cx="12325793"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HOW DO I GET A BASH SHELL?</a:t>
            </a:r>
          </a:p>
        </p:txBody>
      </p:sp>
      <p:sp>
        <p:nvSpPr>
          <p:cNvPr id="564" name="Rectangle 1"/>
          <p:cNvSpPr/>
          <p:nvPr/>
        </p:nvSpPr>
        <p:spPr>
          <a:xfrm>
            <a:off x="1018016" y="3892574"/>
            <a:ext cx="7227533" cy="6513575"/>
          </a:xfrm>
          <a:prstGeom prst="rect">
            <a:avLst/>
          </a:prstGeom>
          <a:solidFill>
            <a:srgbClr val="EAACFF">
              <a:alpha val="80276"/>
            </a:srgbClr>
          </a:solidFill>
          <a:ln w="12700">
            <a:miter lim="400000"/>
          </a:ln>
        </p:spPr>
        <p:txBody>
          <a:bodyPr lIns="45718" tIns="45718" rIns="45718" bIns="45718" anchor="ctr"/>
          <a:lstStyle/>
          <a:p>
            <a:pPr algn="ctr">
              <a:defRPr>
                <a:solidFill>
                  <a:srgbClr val="FFFFFF"/>
                </a:solidFill>
              </a:defRPr>
            </a:pPr>
            <a:endParaRPr/>
          </a:p>
        </p:txBody>
      </p:sp>
      <p:sp>
        <p:nvSpPr>
          <p:cNvPr id="565" name="Group 4"/>
          <p:cNvSpPr txBox="1"/>
          <p:nvPr/>
        </p:nvSpPr>
        <p:spPr>
          <a:xfrm>
            <a:off x="1254127" y="10587893"/>
            <a:ext cx="6399711" cy="6375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b="1" spc="600">
                <a:solidFill>
                  <a:srgbClr val="FFFFFF"/>
                </a:solidFill>
              </a:defRPr>
            </a:lvl1pPr>
          </a:lstStyle>
          <a:p>
            <a:r>
              <a:t>OS X or UBUNTU</a:t>
            </a:r>
          </a:p>
        </p:txBody>
      </p:sp>
      <p:sp>
        <p:nvSpPr>
          <p:cNvPr id="566" name="Group 13"/>
          <p:cNvSpPr txBox="1"/>
          <p:nvPr/>
        </p:nvSpPr>
        <p:spPr>
          <a:xfrm>
            <a:off x="13064925" y="10587893"/>
            <a:ext cx="6399711" cy="6375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b="1" spc="600">
                <a:solidFill>
                  <a:srgbClr val="FFFFFF"/>
                </a:solidFill>
              </a:defRPr>
            </a:lvl1pPr>
          </a:lstStyle>
          <a:p>
            <a:r>
              <a:t>WINDOWS</a:t>
            </a:r>
          </a:p>
        </p:txBody>
      </p:sp>
      <p:sp>
        <p:nvSpPr>
          <p:cNvPr id="567" name="Rectangle 1"/>
          <p:cNvSpPr/>
          <p:nvPr/>
        </p:nvSpPr>
        <p:spPr>
          <a:xfrm>
            <a:off x="9186450" y="3861296"/>
            <a:ext cx="14156660" cy="6513576"/>
          </a:xfrm>
          <a:prstGeom prst="rect">
            <a:avLst/>
          </a:prstGeom>
          <a:solidFill>
            <a:srgbClr val="EAACFF">
              <a:alpha val="80276"/>
            </a:srgbClr>
          </a:solidFill>
          <a:ln w="12700">
            <a:miter lim="400000"/>
          </a:ln>
        </p:spPr>
        <p:txBody>
          <a:bodyPr lIns="45718" tIns="45718" rIns="45718" bIns="45718" anchor="ctr"/>
          <a:lstStyle/>
          <a:p>
            <a:pPr algn="ctr">
              <a:defRPr>
                <a:solidFill>
                  <a:srgbClr val="FFFFFF"/>
                </a:solidFill>
              </a:defRPr>
            </a:pPr>
            <a:endParaRPr/>
          </a:p>
        </p:txBody>
      </p:sp>
      <p:sp>
        <p:nvSpPr>
          <p:cNvPr id="568" name="Shape"/>
          <p:cNvSpPr/>
          <p:nvPr/>
        </p:nvSpPr>
        <p:spPr>
          <a:xfrm>
            <a:off x="5469635" y="8804592"/>
            <a:ext cx="907882" cy="1118341"/>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grpSp>
        <p:nvGrpSpPr>
          <p:cNvPr id="575" name="Group"/>
          <p:cNvGrpSpPr/>
          <p:nvPr/>
        </p:nvGrpSpPr>
        <p:grpSpPr>
          <a:xfrm>
            <a:off x="6677670" y="8711324"/>
            <a:ext cx="1324531" cy="1304878"/>
            <a:chOff x="0" y="0"/>
            <a:chExt cx="1324530" cy="1304876"/>
          </a:xfrm>
        </p:grpSpPr>
        <p:sp>
          <p:nvSpPr>
            <p:cNvPr id="569" name="Circle"/>
            <p:cNvSpPr/>
            <p:nvPr/>
          </p:nvSpPr>
          <p:spPr>
            <a:xfrm rot="2220000">
              <a:off x="661721" y="915351"/>
              <a:ext cx="302679" cy="303955"/>
            </a:xfrm>
            <a:prstGeom prst="ellipse">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570" name="Circle"/>
            <p:cNvSpPr/>
            <p:nvPr/>
          </p:nvSpPr>
          <p:spPr>
            <a:xfrm rot="2220000">
              <a:off x="60987" y="473097"/>
              <a:ext cx="302679" cy="303955"/>
            </a:xfrm>
            <a:prstGeom prst="ellipse">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571" name="Circle"/>
            <p:cNvSpPr/>
            <p:nvPr/>
          </p:nvSpPr>
          <p:spPr>
            <a:xfrm rot="2220000">
              <a:off x="750605" y="183009"/>
              <a:ext cx="302679" cy="303955"/>
            </a:xfrm>
            <a:prstGeom prst="ellipse">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572" name="Shape"/>
            <p:cNvSpPr/>
            <p:nvPr/>
          </p:nvSpPr>
          <p:spPr>
            <a:xfrm rot="2220000">
              <a:off x="836861" y="436889"/>
              <a:ext cx="353013" cy="565618"/>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573" name="Shape"/>
            <p:cNvSpPr/>
            <p:nvPr/>
          </p:nvSpPr>
          <p:spPr>
            <a:xfrm rot="9420000">
              <a:off x="245369" y="692774"/>
              <a:ext cx="353012" cy="565619"/>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574" name="Shape"/>
            <p:cNvSpPr/>
            <p:nvPr/>
          </p:nvSpPr>
          <p:spPr>
            <a:xfrm rot="2220000" flipH="1">
              <a:off x="325250" y="49276"/>
              <a:ext cx="353013" cy="565618"/>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576" name="Subtitle 2"/>
          <p:cNvSpPr txBox="1"/>
          <p:nvPr/>
        </p:nvSpPr>
        <p:spPr>
          <a:xfrm>
            <a:off x="9717806" y="4340089"/>
            <a:ext cx="13093948" cy="56296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08718" tIns="108718" rIns="108718" bIns="108718">
            <a:spAutoFit/>
          </a:bodyPr>
          <a:lstStyle/>
          <a:p>
            <a:pPr defTabSz="1087636">
              <a:lnSpc>
                <a:spcPts val="4200"/>
              </a:lnSpc>
              <a:spcBef>
                <a:spcPts val="600"/>
              </a:spcBef>
              <a:defRPr sz="2800" b="1" spc="300"/>
            </a:pPr>
            <a:r>
              <a:rPr dirty="0"/>
              <a:t>&gt;= WINDOWS 10 - Windows Subsystem for Linux:</a:t>
            </a:r>
          </a:p>
          <a:p>
            <a:pPr defTabSz="1087636">
              <a:lnSpc>
                <a:spcPts val="4200"/>
              </a:lnSpc>
              <a:spcBef>
                <a:spcPts val="600"/>
              </a:spcBef>
              <a:defRPr sz="2800" b="1" spc="300"/>
            </a:pPr>
            <a:r>
              <a:rPr b="0" u="sng" dirty="0"/>
              <a:t>(</a:t>
            </a:r>
            <a:r>
              <a:rPr b="0" u="sng" dirty="0">
                <a:hlinkClick r:id="rId3"/>
              </a:rPr>
              <a:t>https://adamtheautomator.com/windows-subsystem-for-linux/</a:t>
            </a:r>
            <a:r>
              <a:rPr b="0" u="sng" dirty="0"/>
              <a:t> )</a:t>
            </a:r>
            <a:r>
              <a:rPr dirty="0"/>
              <a:t>.</a:t>
            </a:r>
          </a:p>
          <a:p>
            <a:pPr defTabSz="1087636">
              <a:lnSpc>
                <a:spcPts val="4200"/>
              </a:lnSpc>
              <a:spcBef>
                <a:spcPts val="600"/>
              </a:spcBef>
              <a:defRPr sz="2800" b="1" spc="300"/>
            </a:pPr>
            <a:endParaRPr dirty="0"/>
          </a:p>
          <a:p>
            <a:pPr defTabSz="1087636">
              <a:lnSpc>
                <a:spcPts val="4200"/>
              </a:lnSpc>
              <a:spcBef>
                <a:spcPts val="600"/>
              </a:spcBef>
              <a:defRPr sz="2800" b="1" spc="300"/>
            </a:pPr>
            <a:r>
              <a:rPr dirty="0"/>
              <a:t>OR INSTALL A BASH SHELL/TERMINAL:</a:t>
            </a:r>
          </a:p>
          <a:p>
            <a:pPr marL="280735" indent="-280735" defTabSz="1087636">
              <a:lnSpc>
                <a:spcPts val="4200"/>
              </a:lnSpc>
              <a:spcBef>
                <a:spcPts val="600"/>
              </a:spcBef>
              <a:buSzPct val="100000"/>
              <a:buFontTx/>
              <a:buChar char="•"/>
              <a:defRPr sz="2800" b="1" spc="300"/>
            </a:pPr>
            <a:r>
              <a:rPr lang="en-US" dirty="0" err="1"/>
              <a:t>Gitbash</a:t>
            </a:r>
            <a:r>
              <a:rPr lang="en-US" dirty="0"/>
              <a:t>: </a:t>
            </a:r>
            <a:r>
              <a:rPr lang="da-DK" sz="2600" b="0" u="sng" spc="278" dirty="0">
                <a:hlinkClick r:id="rId4"/>
              </a:rPr>
              <a:t>https://gitforwindows.org</a:t>
            </a:r>
            <a:r>
              <a:rPr lang="da-DK" sz="2800" b="0" u="sng" spc="278" dirty="0"/>
              <a:t> </a:t>
            </a:r>
            <a:endParaRPr lang="en-US" dirty="0"/>
          </a:p>
          <a:p>
            <a:pPr marL="280735" indent="-280735" defTabSz="1087636">
              <a:lnSpc>
                <a:spcPts val="4200"/>
              </a:lnSpc>
              <a:spcBef>
                <a:spcPts val="600"/>
              </a:spcBef>
              <a:buSzPct val="100000"/>
              <a:buChar char="•"/>
              <a:defRPr sz="2800" b="1" spc="300"/>
            </a:pPr>
            <a:r>
              <a:rPr dirty="0" err="1"/>
              <a:t>MobaXterm</a:t>
            </a:r>
            <a:r>
              <a:rPr dirty="0"/>
              <a:t>:</a:t>
            </a:r>
            <a:r>
              <a:rPr sz="2600" b="0" u="sng" spc="278" dirty="0"/>
              <a:t> </a:t>
            </a:r>
            <a:r>
              <a:rPr sz="2600" b="0" u="sng" spc="278" dirty="0">
                <a:hlinkClick r:id="rId5"/>
              </a:rPr>
              <a:t>https://mobaxterm.mobatek.net/download.html</a:t>
            </a:r>
            <a:endParaRPr sz="2600" b="0" u="sng" spc="278" dirty="0"/>
          </a:p>
          <a:p>
            <a:pPr marL="280735" indent="-280735" defTabSz="1087636">
              <a:lnSpc>
                <a:spcPts val="4200"/>
              </a:lnSpc>
              <a:spcBef>
                <a:spcPts val="600"/>
              </a:spcBef>
              <a:buSzPct val="100000"/>
              <a:buChar char="•"/>
              <a:defRPr sz="2800" b="1" spc="300"/>
            </a:pPr>
            <a:r>
              <a:rPr dirty="0"/>
              <a:t>Cygwin: </a:t>
            </a:r>
            <a:r>
              <a:rPr sz="2600" b="0" u="sng" spc="278" dirty="0"/>
              <a:t>https://www.cygwin.com/index.html</a:t>
            </a:r>
          </a:p>
          <a:p>
            <a:pPr marL="280735" indent="-280735" defTabSz="1087636">
              <a:lnSpc>
                <a:spcPts val="4200"/>
              </a:lnSpc>
              <a:spcBef>
                <a:spcPts val="600"/>
              </a:spcBef>
              <a:buSzPct val="100000"/>
              <a:buChar char="•"/>
              <a:defRPr sz="2800" b="1" spc="300"/>
            </a:pPr>
            <a:r>
              <a:rPr dirty="0" err="1"/>
              <a:t>Cmder</a:t>
            </a:r>
            <a:r>
              <a:rPr dirty="0"/>
              <a:t>: </a:t>
            </a:r>
            <a:r>
              <a:rPr sz="2600" b="0" u="sng" spc="278" dirty="0">
                <a:hlinkClick r:id="rId6"/>
              </a:rPr>
              <a:t>https://cmder.net/</a:t>
            </a:r>
            <a:r>
              <a:rPr sz="2600" b="0" u="sng" spc="278" dirty="0"/>
              <a:t> </a:t>
            </a:r>
          </a:p>
          <a:p>
            <a:pPr marL="280735" indent="-280735" defTabSz="1087636">
              <a:lnSpc>
                <a:spcPts val="4200"/>
              </a:lnSpc>
              <a:spcBef>
                <a:spcPts val="600"/>
              </a:spcBef>
              <a:buSzPct val="100000"/>
              <a:buChar char="•"/>
              <a:defRPr sz="2800" b="1" spc="300"/>
            </a:pPr>
            <a:r>
              <a:rPr dirty="0"/>
              <a:t>PuTTY:</a:t>
            </a:r>
            <a:r>
              <a:rPr sz="2600" u="sng" spc="278" dirty="0"/>
              <a:t> </a:t>
            </a:r>
            <a:r>
              <a:rPr sz="2600" b="0" u="sng" spc="278" dirty="0"/>
              <a:t>https://www.putty.org/</a:t>
            </a:r>
          </a:p>
        </p:txBody>
      </p:sp>
      <p:grpSp>
        <p:nvGrpSpPr>
          <p:cNvPr id="581" name="Group"/>
          <p:cNvGrpSpPr/>
          <p:nvPr/>
        </p:nvGrpSpPr>
        <p:grpSpPr>
          <a:xfrm>
            <a:off x="21698562" y="8804591"/>
            <a:ext cx="1117085" cy="1118343"/>
            <a:chOff x="0" y="0"/>
            <a:chExt cx="1117083" cy="1118341"/>
          </a:xfrm>
        </p:grpSpPr>
        <p:sp>
          <p:nvSpPr>
            <p:cNvPr id="577" name="Shape"/>
            <p:cNvSpPr/>
            <p:nvPr/>
          </p:nvSpPr>
          <p:spPr>
            <a:xfrm>
              <a:off x="0" y="97377"/>
              <a:ext cx="464348" cy="436065"/>
            </a:xfrm>
            <a:custGeom>
              <a:avLst/>
              <a:gdLst/>
              <a:ahLst/>
              <a:cxnLst>
                <a:cxn ang="0">
                  <a:pos x="wd2" y="hd2"/>
                </a:cxn>
                <a:cxn ang="5400000">
                  <a:pos x="wd2" y="hd2"/>
                </a:cxn>
                <a:cxn ang="10800000">
                  <a:pos x="wd2" y="hd2"/>
                </a:cxn>
                <a:cxn ang="16200000">
                  <a:pos x="wd2" y="hd2"/>
                </a:cxn>
              </a:cxnLst>
              <a:rect l="0" t="0" r="r" b="b"/>
              <a:pathLst>
                <a:path w="21600" h="21600" extrusionOk="0">
                  <a:moveTo>
                    <a:pt x="19" y="2924"/>
                  </a:moveTo>
                  <a:lnTo>
                    <a:pt x="21600" y="0"/>
                  </a:lnTo>
                  <a:lnTo>
                    <a:pt x="21357" y="21593"/>
                  </a:lnTo>
                  <a:lnTo>
                    <a:pt x="0" y="21600"/>
                  </a:lnTo>
                  <a:lnTo>
                    <a:pt x="19" y="2924"/>
                  </a:ln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578" name="Shape"/>
            <p:cNvSpPr/>
            <p:nvPr/>
          </p:nvSpPr>
          <p:spPr>
            <a:xfrm>
              <a:off x="513086" y="-1"/>
              <a:ext cx="603998" cy="529972"/>
            </a:xfrm>
            <a:custGeom>
              <a:avLst/>
              <a:gdLst/>
              <a:ahLst/>
              <a:cxnLst>
                <a:cxn ang="0">
                  <a:pos x="wd2" y="hd2"/>
                </a:cxn>
                <a:cxn ang="5400000">
                  <a:pos x="wd2" y="hd2"/>
                </a:cxn>
                <a:cxn ang="10800000">
                  <a:pos x="wd2" y="hd2"/>
                </a:cxn>
                <a:cxn ang="16200000">
                  <a:pos x="wd2" y="hd2"/>
                </a:cxn>
              </a:cxnLst>
              <a:rect l="0" t="0" r="r" b="b"/>
              <a:pathLst>
                <a:path w="21600" h="21600" extrusionOk="0">
                  <a:moveTo>
                    <a:pt x="102" y="3462"/>
                  </a:moveTo>
                  <a:lnTo>
                    <a:pt x="21510" y="0"/>
                  </a:lnTo>
                  <a:lnTo>
                    <a:pt x="21600" y="21558"/>
                  </a:lnTo>
                  <a:lnTo>
                    <a:pt x="0" y="21600"/>
                  </a:lnTo>
                  <a:lnTo>
                    <a:pt x="102" y="3462"/>
                  </a:ln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579" name="Shape"/>
            <p:cNvSpPr/>
            <p:nvPr/>
          </p:nvSpPr>
          <p:spPr>
            <a:xfrm>
              <a:off x="4957" y="582052"/>
              <a:ext cx="452605" cy="443055"/>
            </a:xfrm>
            <a:custGeom>
              <a:avLst/>
              <a:gdLst/>
              <a:ahLst/>
              <a:cxnLst>
                <a:cxn ang="0">
                  <a:pos x="wd2" y="hd2"/>
                </a:cxn>
                <a:cxn ang="5400000">
                  <a:pos x="wd2" y="hd2"/>
                </a:cxn>
                <a:cxn ang="10800000">
                  <a:pos x="wd2" y="hd2"/>
                </a:cxn>
                <a:cxn ang="16200000">
                  <a:pos x="wd2" y="hd2"/>
                </a:cxn>
              </a:cxnLst>
              <a:rect l="0" t="0" r="r" b="b"/>
              <a:pathLst>
                <a:path w="21600" h="21600" extrusionOk="0">
                  <a:moveTo>
                    <a:pt x="0" y="42"/>
                  </a:moveTo>
                  <a:lnTo>
                    <a:pt x="21493" y="0"/>
                  </a:lnTo>
                  <a:lnTo>
                    <a:pt x="21600" y="21600"/>
                  </a:lnTo>
                  <a:lnTo>
                    <a:pt x="4" y="18271"/>
                  </a:lnTo>
                  <a:lnTo>
                    <a:pt x="0" y="42"/>
                  </a:ln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580" name="Shape"/>
            <p:cNvSpPr/>
            <p:nvPr/>
          </p:nvSpPr>
          <p:spPr>
            <a:xfrm>
              <a:off x="511559" y="582159"/>
              <a:ext cx="604262" cy="536182"/>
            </a:xfrm>
            <a:custGeom>
              <a:avLst/>
              <a:gdLst/>
              <a:ahLst/>
              <a:cxnLst>
                <a:cxn ang="0">
                  <a:pos x="wd2" y="hd2"/>
                </a:cxn>
                <a:cxn ang="5400000">
                  <a:pos x="wd2" y="hd2"/>
                </a:cxn>
                <a:cxn ang="10800000">
                  <a:pos x="wd2" y="hd2"/>
                </a:cxn>
                <a:cxn ang="16200000">
                  <a:pos x="wd2" y="hd2"/>
                </a:cxn>
              </a:cxnLst>
              <a:rect l="0" t="0" r="r" b="b"/>
              <a:pathLst>
                <a:path w="21600" h="21600" extrusionOk="0">
                  <a:moveTo>
                    <a:pt x="119" y="0"/>
                  </a:moveTo>
                  <a:lnTo>
                    <a:pt x="21600" y="173"/>
                  </a:lnTo>
                  <a:lnTo>
                    <a:pt x="21585" y="21600"/>
                  </a:lnTo>
                  <a:lnTo>
                    <a:pt x="0" y="17938"/>
                  </a:lnTo>
                  <a:lnTo>
                    <a:pt x="119" y="0"/>
                  </a:ln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582" name="Subtitle 2"/>
          <p:cNvSpPr txBox="1"/>
          <p:nvPr/>
        </p:nvSpPr>
        <p:spPr>
          <a:xfrm>
            <a:off x="1225225" y="4836777"/>
            <a:ext cx="6813114" cy="36215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08718" tIns="108718" rIns="108718" bIns="108718">
            <a:spAutoFit/>
          </a:bodyPr>
          <a:lstStyle/>
          <a:p>
            <a:pPr algn="ctr" defTabSz="1087636">
              <a:lnSpc>
                <a:spcPts val="4200"/>
              </a:lnSpc>
              <a:spcBef>
                <a:spcPts val="600"/>
              </a:spcBef>
              <a:defRPr sz="2800" b="1" spc="300"/>
            </a:pPr>
            <a:r>
              <a:t>YEAH! </a:t>
            </a:r>
          </a:p>
          <a:p>
            <a:pPr algn="ctr" defTabSz="1087636">
              <a:lnSpc>
                <a:spcPts val="4200"/>
              </a:lnSpc>
              <a:spcBef>
                <a:spcPts val="600"/>
              </a:spcBef>
              <a:defRPr sz="2800" b="1" spc="300"/>
            </a:pPr>
            <a:r>
              <a:t>YOU HAVE A BASH SHELL &amp; TERMINAL ALREADY.</a:t>
            </a:r>
          </a:p>
          <a:p>
            <a:pPr algn="ctr" defTabSz="1087636">
              <a:lnSpc>
                <a:spcPts val="4200"/>
              </a:lnSpc>
              <a:spcBef>
                <a:spcPts val="600"/>
              </a:spcBef>
              <a:defRPr sz="2800" b="1" spc="300"/>
            </a:pPr>
            <a:endParaRPr/>
          </a:p>
          <a:p>
            <a:pPr algn="ctr" defTabSz="1087636">
              <a:lnSpc>
                <a:spcPts val="4200"/>
              </a:lnSpc>
              <a:spcBef>
                <a:spcPts val="600"/>
              </a:spcBef>
              <a:defRPr sz="2800" b="1" spc="300"/>
            </a:pPr>
            <a:r>
              <a:t>Search for terminal on your laptop and open it.</a:t>
            </a:r>
          </a:p>
        </p:txBody>
      </p:sp>
      <p:sp>
        <p:nvSpPr>
          <p:cNvPr id="583"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584"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12</a:t>
            </a:r>
            <a:endParaRPr dirty="0"/>
          </a:p>
        </p:txBody>
      </p:sp>
      <p:sp>
        <p:nvSpPr>
          <p:cNvPr id="585" name="TextBox 90"/>
          <p:cNvSpPr txBox="1"/>
          <p:nvPr/>
        </p:nvSpPr>
        <p:spPr>
          <a:xfrm>
            <a:off x="1006007" y="11825858"/>
            <a:ext cx="17602112" cy="5722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ts val="4200"/>
              </a:lnSpc>
              <a:defRPr sz="2600" spc="278">
                <a:solidFill>
                  <a:srgbClr val="FFFFFF"/>
                </a:solidFill>
              </a:defRPr>
            </a:pPr>
            <a:r>
              <a:rPr dirty="0"/>
              <a:t>In this course Windows users will be working on </a:t>
            </a:r>
            <a:r>
              <a:rPr lang="en-US" b="1" dirty="0" err="1"/>
              <a:t>gitbash</a:t>
            </a:r>
            <a:r>
              <a:rPr dirty="0"/>
              <a:t>. </a:t>
            </a:r>
          </a:p>
        </p:txBody>
      </p:sp>
      <p:sp>
        <p:nvSpPr>
          <p:cNvPr id="2" name="Rectangle">
            <a:extLst>
              <a:ext uri="{FF2B5EF4-FFF2-40B4-BE49-F238E27FC236}">
                <a16:creationId xmlns:a16="http://schemas.microsoft.com/office/drawing/2014/main" id="{BECFF918-A078-32A8-9BDB-4F2FAD368536}"/>
              </a:ext>
            </a:extLst>
          </p:cNvPr>
          <p:cNvSpPr/>
          <p:nvPr/>
        </p:nvSpPr>
        <p:spPr>
          <a:xfrm>
            <a:off x="9992120" y="6831723"/>
            <a:ext cx="6589000" cy="686678"/>
          </a:xfrm>
          <a:prstGeom prst="rect">
            <a:avLst/>
          </a:prstGeom>
          <a:ln w="57150">
            <a:solidFill>
              <a:srgbClr val="FFFFFF"/>
            </a:solidFill>
            <a:miter/>
          </a:ln>
        </p:spPr>
        <p:txBody>
          <a:bodyPr lIns="45718" tIns="45718" rIns="45718" bIns="45718" anchor="ctr"/>
          <a:lstStyle/>
          <a:p>
            <a:pPr>
              <a:defRPr>
                <a:solidFill>
                  <a:srgbClr val="FFFFFF"/>
                </a:solidFill>
              </a:defRPr>
            </a:pPr>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 name="Group 3"/>
          <p:cNvSpPr txBox="1"/>
          <p:nvPr/>
        </p:nvSpPr>
        <p:spPr>
          <a:xfrm>
            <a:off x="4457959" y="1016000"/>
            <a:ext cx="15558101"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rPr dirty="0"/>
              <a:t>WHAT WILL I LEARN </a:t>
            </a:r>
            <a:r>
              <a:rPr lang="en-US" dirty="0"/>
              <a:t>IN THIS COURSE</a:t>
            </a:r>
            <a:r>
              <a:rPr dirty="0"/>
              <a:t>?</a:t>
            </a:r>
          </a:p>
        </p:txBody>
      </p:sp>
      <p:sp>
        <p:nvSpPr>
          <p:cNvPr id="588" name="Rectangle 7"/>
          <p:cNvSpPr/>
          <p:nvPr/>
        </p:nvSpPr>
        <p:spPr>
          <a:xfrm>
            <a:off x="9748838" y="9118382"/>
            <a:ext cx="4873626" cy="4583863"/>
          </a:xfrm>
          <a:prstGeom prst="rect">
            <a:avLst/>
          </a:prstGeom>
          <a:solidFill>
            <a:srgbClr val="90E1EE"/>
          </a:solidFill>
          <a:ln w="12700">
            <a:miter lim="400000"/>
          </a:ln>
          <a:effectLst>
            <a:outerShdw blurRad="508000" dist="127000" dir="11100000" rotWithShape="0">
              <a:srgbClr val="000000">
                <a:alpha val="40058"/>
              </a:srgbClr>
            </a:outerShdw>
          </a:effectLst>
        </p:spPr>
        <p:txBody>
          <a:bodyPr lIns="45718" tIns="45718" rIns="45718" bIns="45718"/>
          <a:lstStyle/>
          <a:p>
            <a:pPr defTabSz="914400">
              <a:defRPr sz="1800">
                <a:solidFill>
                  <a:srgbClr val="90E1EE"/>
                </a:solidFill>
              </a:defRPr>
            </a:pPr>
            <a:endParaRPr/>
          </a:p>
        </p:txBody>
      </p:sp>
      <p:sp>
        <p:nvSpPr>
          <p:cNvPr id="589" name="Rectangle 8"/>
          <p:cNvSpPr/>
          <p:nvPr/>
        </p:nvSpPr>
        <p:spPr>
          <a:xfrm>
            <a:off x="4875212" y="10083407"/>
            <a:ext cx="4873627" cy="3618840"/>
          </a:xfrm>
          <a:prstGeom prst="rect">
            <a:avLst/>
          </a:prstGeom>
          <a:solidFill>
            <a:srgbClr val="7AFEF0"/>
          </a:solidFill>
          <a:ln w="12700">
            <a:miter lim="400000"/>
          </a:ln>
          <a:effectLst>
            <a:outerShdw blurRad="508000" dist="127000" dir="11097900" rotWithShape="0">
              <a:srgbClr val="000000">
                <a:alpha val="39869"/>
              </a:srgbClr>
            </a:outerShdw>
          </a:effectLst>
        </p:spPr>
        <p:txBody>
          <a:bodyPr lIns="45718" tIns="45718" rIns="45718" bIns="45718"/>
          <a:lstStyle/>
          <a:p>
            <a:pPr defTabSz="914400">
              <a:defRPr sz="1800">
                <a:solidFill>
                  <a:srgbClr val="FFFFFF"/>
                </a:solidFill>
              </a:defRPr>
            </a:pPr>
            <a:endParaRPr/>
          </a:p>
        </p:txBody>
      </p:sp>
      <p:sp>
        <p:nvSpPr>
          <p:cNvPr id="590" name="Rectangle 9"/>
          <p:cNvSpPr/>
          <p:nvPr/>
        </p:nvSpPr>
        <p:spPr>
          <a:xfrm>
            <a:off x="1586" y="11048430"/>
            <a:ext cx="4873628" cy="2653817"/>
          </a:xfrm>
          <a:prstGeom prst="rect">
            <a:avLst/>
          </a:prstGeom>
          <a:solidFill>
            <a:srgbClr val="9CFFE2"/>
          </a:solidFill>
          <a:ln w="12700">
            <a:miter lim="400000"/>
          </a:ln>
          <a:effectLst>
            <a:outerShdw blurRad="508000" dist="132487" dir="11100000" rotWithShape="0">
              <a:srgbClr val="000000">
                <a:alpha val="40000"/>
              </a:srgbClr>
            </a:outerShdw>
          </a:effectLst>
        </p:spPr>
        <p:txBody>
          <a:bodyPr lIns="45718" tIns="45718" rIns="45718" bIns="45718"/>
          <a:lstStyle/>
          <a:p>
            <a:pPr defTabSz="914400">
              <a:defRPr sz="1800">
                <a:solidFill>
                  <a:srgbClr val="FFFFFF"/>
                </a:solidFill>
              </a:defRPr>
            </a:pPr>
            <a:endParaRPr/>
          </a:p>
        </p:txBody>
      </p:sp>
      <p:sp>
        <p:nvSpPr>
          <p:cNvPr id="591" name="Rectangle 23"/>
          <p:cNvSpPr/>
          <p:nvPr/>
        </p:nvSpPr>
        <p:spPr>
          <a:xfrm>
            <a:off x="16726405" y="8095559"/>
            <a:ext cx="919841" cy="60316"/>
          </a:xfrm>
          <a:prstGeom prst="rect">
            <a:avLst/>
          </a:prstGeom>
          <a:solidFill>
            <a:srgbClr val="754C29"/>
          </a:solidFill>
          <a:ln w="12700">
            <a:miter lim="400000"/>
          </a:ln>
        </p:spPr>
        <p:txBody>
          <a:bodyPr lIns="45718" tIns="45718" rIns="45718" bIns="45718"/>
          <a:lstStyle/>
          <a:p>
            <a:pPr defTabSz="914400">
              <a:defRPr sz="1800">
                <a:solidFill>
                  <a:srgbClr val="FFFFFF"/>
                </a:solidFill>
              </a:defRPr>
            </a:pPr>
            <a:endParaRPr/>
          </a:p>
        </p:txBody>
      </p:sp>
      <p:sp>
        <p:nvSpPr>
          <p:cNvPr id="592" name="Rectangle 6"/>
          <p:cNvSpPr/>
          <p:nvPr/>
        </p:nvSpPr>
        <p:spPr>
          <a:xfrm>
            <a:off x="19495371" y="7032520"/>
            <a:ext cx="4873627" cy="6669725"/>
          </a:xfrm>
          <a:prstGeom prst="rect">
            <a:avLst/>
          </a:prstGeom>
          <a:solidFill>
            <a:srgbClr val="79B1E1"/>
          </a:solidFill>
          <a:ln w="12700">
            <a:miter lim="400000"/>
          </a:ln>
          <a:effectLst>
            <a:outerShdw blurRad="508000" dist="127000" dir="11100000" rotWithShape="0">
              <a:srgbClr val="000000">
                <a:alpha val="40000"/>
              </a:srgbClr>
            </a:outerShdw>
          </a:effectLst>
        </p:spPr>
        <p:txBody>
          <a:bodyPr lIns="45718" tIns="45718" rIns="45718" bIns="45718"/>
          <a:lstStyle/>
          <a:p>
            <a:pPr defTabSz="914400">
              <a:defRPr sz="1800">
                <a:solidFill>
                  <a:srgbClr val="FFFFFF"/>
                </a:solidFill>
              </a:defRPr>
            </a:pPr>
            <a:endParaRPr/>
          </a:p>
        </p:txBody>
      </p:sp>
      <p:sp>
        <p:nvSpPr>
          <p:cNvPr id="593" name="Rectangle 7"/>
          <p:cNvSpPr/>
          <p:nvPr/>
        </p:nvSpPr>
        <p:spPr>
          <a:xfrm>
            <a:off x="14621746" y="8174851"/>
            <a:ext cx="4873627" cy="5527394"/>
          </a:xfrm>
          <a:prstGeom prst="rect">
            <a:avLst/>
          </a:prstGeom>
          <a:solidFill>
            <a:srgbClr val="78CAEE"/>
          </a:solidFill>
          <a:ln w="12700">
            <a:miter lim="400000"/>
          </a:ln>
          <a:effectLst>
            <a:outerShdw blurRad="508000" dist="127000" dir="11100000" rotWithShape="0">
              <a:srgbClr val="000000">
                <a:alpha val="40000"/>
              </a:srgbClr>
            </a:outerShdw>
          </a:effectLst>
        </p:spPr>
        <p:txBody>
          <a:bodyPr lIns="45718" tIns="45718" rIns="45718" bIns="45718"/>
          <a:lstStyle/>
          <a:p>
            <a:pPr defTabSz="914400">
              <a:defRPr sz="1800">
                <a:solidFill>
                  <a:srgbClr val="8AD3EE"/>
                </a:solidFill>
              </a:defRPr>
            </a:pPr>
            <a:endParaRPr/>
          </a:p>
        </p:txBody>
      </p:sp>
      <p:sp>
        <p:nvSpPr>
          <p:cNvPr id="594" name="Group 3"/>
          <p:cNvSpPr txBox="1"/>
          <p:nvPr/>
        </p:nvSpPr>
        <p:spPr>
          <a:xfrm>
            <a:off x="4686280" y="8610834"/>
            <a:ext cx="5251491" cy="1005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defRPr sz="3000" b="1" spc="333">
                <a:solidFill>
                  <a:srgbClr val="FFFFFF"/>
                </a:solidFill>
              </a:defRPr>
            </a:pPr>
            <a:r>
              <a:t>ORGANIZATION </a:t>
            </a:r>
          </a:p>
          <a:p>
            <a:pPr algn="ctr">
              <a:defRPr sz="3000" b="1" spc="333">
                <a:solidFill>
                  <a:srgbClr val="FFFFFF"/>
                </a:solidFill>
              </a:defRPr>
            </a:pPr>
            <a:r>
              <a:t>&amp; STRUCTURE</a:t>
            </a:r>
          </a:p>
        </p:txBody>
      </p:sp>
      <p:sp>
        <p:nvSpPr>
          <p:cNvPr id="595" name="Group 3"/>
          <p:cNvSpPr txBox="1"/>
          <p:nvPr/>
        </p:nvSpPr>
        <p:spPr>
          <a:xfrm>
            <a:off x="10809273" y="7660897"/>
            <a:ext cx="2855464" cy="1005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gn="ctr">
              <a:defRPr sz="3000" b="1" spc="333">
                <a:solidFill>
                  <a:srgbClr val="FFFFFF"/>
                </a:solidFill>
              </a:defRPr>
            </a:pPr>
            <a:r>
              <a:t>MORE BASH</a:t>
            </a:r>
          </a:p>
          <a:p>
            <a:pPr algn="ctr">
              <a:defRPr sz="3000" b="1" spc="333">
                <a:solidFill>
                  <a:srgbClr val="FFFFFF"/>
                </a:solidFill>
              </a:defRPr>
            </a:pPr>
            <a:r>
              <a:t>COMMANDS</a:t>
            </a:r>
          </a:p>
        </p:txBody>
      </p:sp>
      <p:sp>
        <p:nvSpPr>
          <p:cNvPr id="596" name="Group 3"/>
          <p:cNvSpPr txBox="1"/>
          <p:nvPr/>
        </p:nvSpPr>
        <p:spPr>
          <a:xfrm>
            <a:off x="15155439" y="6721096"/>
            <a:ext cx="4061775" cy="1005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gn="ctr">
              <a:defRPr sz="3000" b="1" spc="333">
                <a:solidFill>
                  <a:srgbClr val="FFFFFF"/>
                </a:solidFill>
              </a:defRPr>
            </a:pPr>
            <a:r>
              <a:t>SCRIPTS &amp; </a:t>
            </a:r>
          </a:p>
          <a:p>
            <a:pPr algn="ctr">
              <a:defRPr sz="3000" b="1" spc="333">
                <a:solidFill>
                  <a:srgbClr val="FFFFFF"/>
                </a:solidFill>
              </a:defRPr>
            </a:pPr>
            <a:r>
              <a:t>AUTOMATIZATION</a:t>
            </a:r>
          </a:p>
        </p:txBody>
      </p:sp>
      <p:sp>
        <p:nvSpPr>
          <p:cNvPr id="597" name="Group 3"/>
          <p:cNvSpPr txBox="1"/>
          <p:nvPr/>
        </p:nvSpPr>
        <p:spPr>
          <a:xfrm>
            <a:off x="19901509" y="5565396"/>
            <a:ext cx="4478369" cy="1005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gn="ctr">
              <a:defRPr sz="3000" b="1" spc="333">
                <a:solidFill>
                  <a:srgbClr val="FFFFFF"/>
                </a:solidFill>
              </a:defRPr>
            </a:pPr>
            <a:r>
              <a:t>STORAGE, </a:t>
            </a:r>
          </a:p>
          <a:p>
            <a:pPr algn="ctr">
              <a:defRPr sz="3000" b="1" spc="333">
                <a:solidFill>
                  <a:srgbClr val="FFFFFF"/>
                </a:solidFill>
              </a:defRPr>
            </a:pPr>
            <a:r>
              <a:t>BACKUP &amp; MORE… </a:t>
            </a:r>
          </a:p>
        </p:txBody>
      </p:sp>
      <p:sp>
        <p:nvSpPr>
          <p:cNvPr id="598" name="Group 3"/>
          <p:cNvSpPr txBox="1"/>
          <p:nvPr/>
        </p:nvSpPr>
        <p:spPr>
          <a:xfrm>
            <a:off x="968283" y="9597763"/>
            <a:ext cx="2940233" cy="1005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gn="ctr">
              <a:defRPr sz="3000" b="1" spc="333">
                <a:solidFill>
                  <a:srgbClr val="FFFFFF"/>
                </a:solidFill>
              </a:defRPr>
            </a:pPr>
            <a:r>
              <a:t>The BASICS </a:t>
            </a:r>
          </a:p>
          <a:p>
            <a:pPr algn="ctr">
              <a:defRPr sz="3000" b="1" spc="333">
                <a:solidFill>
                  <a:srgbClr val="FFFFFF"/>
                </a:solidFill>
              </a:defRPr>
            </a:pPr>
            <a:r>
              <a:t>OF BASH</a:t>
            </a:r>
          </a:p>
        </p:txBody>
      </p:sp>
      <p:sp>
        <p:nvSpPr>
          <p:cNvPr id="599" name="TextBox 35"/>
          <p:cNvSpPr txBox="1"/>
          <p:nvPr/>
        </p:nvSpPr>
        <p:spPr>
          <a:xfrm>
            <a:off x="210761" y="11462677"/>
            <a:ext cx="4455278" cy="15868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0735" indent="-280735">
              <a:lnSpc>
                <a:spcPts val="4000"/>
              </a:lnSpc>
              <a:buSzPct val="100000"/>
              <a:buChar char="•"/>
              <a:defRPr sz="2500" b="1" spc="267"/>
            </a:pPr>
            <a:r>
              <a:t>The terminology</a:t>
            </a:r>
          </a:p>
          <a:p>
            <a:pPr marL="280735" indent="-280735">
              <a:lnSpc>
                <a:spcPts val="4000"/>
              </a:lnSpc>
              <a:buSzPct val="100000"/>
              <a:buChar char="•"/>
              <a:defRPr sz="2500" b="1" spc="267"/>
            </a:pPr>
            <a:r>
              <a:t>Navigation w. bash</a:t>
            </a:r>
          </a:p>
          <a:p>
            <a:pPr marL="280735" indent="-280735">
              <a:lnSpc>
                <a:spcPts val="4000"/>
              </a:lnSpc>
              <a:buSzPct val="100000"/>
              <a:buChar char="•"/>
              <a:defRPr sz="2500" b="1" spc="267"/>
            </a:pPr>
            <a:r>
              <a:t>Read, Edit, Copy</a:t>
            </a:r>
          </a:p>
        </p:txBody>
      </p:sp>
      <p:sp>
        <p:nvSpPr>
          <p:cNvPr id="600" name="TextBox 35"/>
          <p:cNvSpPr txBox="1"/>
          <p:nvPr/>
        </p:nvSpPr>
        <p:spPr>
          <a:xfrm>
            <a:off x="5077531" y="11094464"/>
            <a:ext cx="4566745" cy="1586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0735" indent="-280735">
              <a:lnSpc>
                <a:spcPts val="4000"/>
              </a:lnSpc>
              <a:buSzPct val="100000"/>
              <a:buChar char="•"/>
              <a:defRPr sz="2500" b="1" spc="267"/>
            </a:pPr>
            <a:r>
              <a:t>Directory Structure</a:t>
            </a:r>
          </a:p>
          <a:p>
            <a:pPr marL="280735" indent="-280735">
              <a:lnSpc>
                <a:spcPts val="4000"/>
              </a:lnSpc>
              <a:buSzPct val="100000"/>
              <a:buChar char="•"/>
              <a:defRPr sz="2500" b="1" spc="267"/>
            </a:pPr>
            <a:r>
              <a:t>Paths &amp; Permission</a:t>
            </a:r>
          </a:p>
          <a:p>
            <a:pPr marL="280735" indent="-280735">
              <a:lnSpc>
                <a:spcPts val="4000"/>
              </a:lnSpc>
              <a:buSzPct val="100000"/>
              <a:buChar char="•"/>
              <a:defRPr sz="2500" b="1" spc="267"/>
            </a:pPr>
            <a:r>
              <a:t>Reproducibility</a:t>
            </a:r>
          </a:p>
        </p:txBody>
      </p:sp>
      <p:sp>
        <p:nvSpPr>
          <p:cNvPr id="601" name="TextBox 35"/>
          <p:cNvSpPr txBox="1"/>
          <p:nvPr/>
        </p:nvSpPr>
        <p:spPr>
          <a:xfrm>
            <a:off x="10106568" y="10357953"/>
            <a:ext cx="4165792" cy="20948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0735" indent="-280735">
              <a:lnSpc>
                <a:spcPts val="4000"/>
              </a:lnSpc>
              <a:buSzPct val="100000"/>
              <a:buChar char="•"/>
              <a:defRPr sz="2500" b="1" spc="267"/>
            </a:pPr>
            <a:r>
              <a:t>Manipulate files</a:t>
            </a:r>
          </a:p>
          <a:p>
            <a:pPr marL="280735" indent="-280735">
              <a:lnSpc>
                <a:spcPts val="4000"/>
              </a:lnSpc>
              <a:buSzPct val="100000"/>
              <a:buChar char="•"/>
              <a:defRPr sz="2500" b="1" spc="267"/>
            </a:pPr>
            <a:r>
              <a:t>Subset, Count</a:t>
            </a:r>
          </a:p>
          <a:p>
            <a:pPr marL="280735" indent="-280735">
              <a:lnSpc>
                <a:spcPts val="4000"/>
              </a:lnSpc>
              <a:buSzPct val="100000"/>
              <a:buChar char="•"/>
              <a:defRPr sz="2500" b="1" spc="267"/>
            </a:pPr>
            <a:r>
              <a:t>Print, Sort, Match</a:t>
            </a:r>
          </a:p>
          <a:p>
            <a:pPr marL="280735" indent="-280735">
              <a:lnSpc>
                <a:spcPts val="4000"/>
              </a:lnSpc>
              <a:buSzPct val="100000"/>
              <a:buChar char="•"/>
              <a:defRPr sz="2500" b="1" spc="267"/>
            </a:pPr>
            <a:r>
              <a:t>Cut, Paste, Split</a:t>
            </a:r>
          </a:p>
        </p:txBody>
      </p:sp>
      <p:sp>
        <p:nvSpPr>
          <p:cNvPr id="602" name="TextBox 35"/>
          <p:cNvSpPr txBox="1"/>
          <p:nvPr/>
        </p:nvSpPr>
        <p:spPr>
          <a:xfrm>
            <a:off x="15005488" y="9886188"/>
            <a:ext cx="4165792" cy="20977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0735" indent="-280735">
              <a:lnSpc>
                <a:spcPts val="4000"/>
              </a:lnSpc>
              <a:buSzPct val="100000"/>
              <a:buChar char="•"/>
              <a:defRPr sz="2600" b="1" spc="278"/>
            </a:pPr>
            <a:r>
              <a:t>Stdin &amp; Stdout</a:t>
            </a:r>
          </a:p>
          <a:p>
            <a:pPr marL="280735" indent="-280735">
              <a:lnSpc>
                <a:spcPts val="4000"/>
              </a:lnSpc>
              <a:buSzPct val="100000"/>
              <a:buChar char="•"/>
              <a:defRPr sz="2600" b="1" spc="278"/>
            </a:pPr>
            <a:r>
              <a:t>Piping</a:t>
            </a:r>
          </a:p>
          <a:p>
            <a:pPr marL="280735" indent="-280735">
              <a:lnSpc>
                <a:spcPts val="4000"/>
              </a:lnSpc>
              <a:buSzPct val="100000"/>
              <a:buChar char="•"/>
              <a:defRPr sz="2600" b="1" spc="278"/>
            </a:pPr>
            <a:r>
              <a:t>Loops &amp; Scripts</a:t>
            </a:r>
          </a:p>
          <a:p>
            <a:pPr marL="280735" indent="-280735">
              <a:lnSpc>
                <a:spcPts val="4000"/>
              </a:lnSpc>
              <a:buSzPct val="100000"/>
              <a:buChar char="•"/>
              <a:defRPr sz="2600" b="1" spc="278"/>
            </a:pPr>
            <a:r>
              <a:t>Pipelines</a:t>
            </a:r>
          </a:p>
        </p:txBody>
      </p:sp>
      <p:sp>
        <p:nvSpPr>
          <p:cNvPr id="603" name="TextBox 35"/>
          <p:cNvSpPr txBox="1"/>
          <p:nvPr/>
        </p:nvSpPr>
        <p:spPr>
          <a:xfrm>
            <a:off x="19907632" y="9489205"/>
            <a:ext cx="5056491" cy="20977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0735" indent="-280735">
              <a:lnSpc>
                <a:spcPts val="4000"/>
              </a:lnSpc>
              <a:buSzPct val="100000"/>
              <a:buChar char="•"/>
              <a:defRPr sz="2600" b="1" spc="278"/>
            </a:pPr>
            <a:r>
              <a:t>Manage Software </a:t>
            </a:r>
          </a:p>
          <a:p>
            <a:pPr marL="280735" indent="-280735">
              <a:lnSpc>
                <a:spcPts val="4000"/>
              </a:lnSpc>
              <a:buSzPct val="100000"/>
              <a:buChar char="•"/>
              <a:defRPr sz="2600" b="1" spc="278"/>
            </a:pPr>
            <a:r>
              <a:t>Workflows</a:t>
            </a:r>
          </a:p>
          <a:p>
            <a:pPr marL="280735" indent="-280735">
              <a:lnSpc>
                <a:spcPts val="4000"/>
              </a:lnSpc>
              <a:buSzPct val="100000"/>
              <a:buChar char="•"/>
              <a:defRPr sz="2600" b="1" spc="278"/>
            </a:pPr>
            <a:r>
              <a:t>Backups</a:t>
            </a:r>
          </a:p>
          <a:p>
            <a:pPr marL="280735" indent="-280735">
              <a:lnSpc>
                <a:spcPts val="4000"/>
              </a:lnSpc>
              <a:buSzPct val="100000"/>
              <a:buChar char="•"/>
              <a:defRPr sz="2600" b="1" spc="278"/>
            </a:pPr>
            <a:r>
              <a:t>Computing Power</a:t>
            </a:r>
          </a:p>
        </p:txBody>
      </p:sp>
      <p:sp>
        <p:nvSpPr>
          <p:cNvPr id="604" name="Line"/>
          <p:cNvSpPr/>
          <p:nvPr/>
        </p:nvSpPr>
        <p:spPr>
          <a:xfrm>
            <a:off x="1409731" y="2539471"/>
            <a:ext cx="20958802" cy="1"/>
          </a:xfrm>
          <a:prstGeom prst="line">
            <a:avLst/>
          </a:prstGeom>
          <a:ln w="50800">
            <a:solidFill>
              <a:srgbClr val="FFFFFF"/>
            </a:solidFill>
            <a:miter/>
            <a:tailEnd type="triangle"/>
          </a:ln>
        </p:spPr>
        <p:txBody>
          <a:bodyPr lIns="45718" tIns="45718" rIns="45718" bIns="45718"/>
          <a:lstStyle/>
          <a:p>
            <a:pPr>
              <a:defRPr>
                <a:solidFill>
                  <a:srgbClr val="FFFFFF"/>
                </a:solidFill>
              </a:defRPr>
            </a:pPr>
            <a:endParaRPr/>
          </a:p>
        </p:txBody>
      </p:sp>
      <p:sp>
        <p:nvSpPr>
          <p:cNvPr id="620" name="Rectangle"/>
          <p:cNvSpPr/>
          <p:nvPr/>
        </p:nvSpPr>
        <p:spPr>
          <a:xfrm>
            <a:off x="-6350" y="9173582"/>
            <a:ext cx="4876800" cy="1879602"/>
          </a:xfrm>
          <a:prstGeom prst="rect">
            <a:avLst/>
          </a:prstGeom>
          <a:ln w="25400">
            <a:solidFill>
              <a:srgbClr val="FFFFFF"/>
            </a:solidFill>
            <a:miter/>
          </a:ln>
        </p:spPr>
        <p:txBody>
          <a:bodyPr lIns="45718" tIns="45718" rIns="45718" bIns="45718" anchor="ctr"/>
          <a:lstStyle/>
          <a:p>
            <a:pPr>
              <a:defRPr>
                <a:solidFill>
                  <a:srgbClr val="FFFFFF"/>
                </a:solidFill>
              </a:defRPr>
            </a:pPr>
            <a:endParaRPr/>
          </a:p>
        </p:txBody>
      </p:sp>
      <p:sp>
        <p:nvSpPr>
          <p:cNvPr id="621" name="Rectangle"/>
          <p:cNvSpPr/>
          <p:nvPr/>
        </p:nvSpPr>
        <p:spPr>
          <a:xfrm>
            <a:off x="4879973" y="8186653"/>
            <a:ext cx="4876803" cy="1879601"/>
          </a:xfrm>
          <a:prstGeom prst="rect">
            <a:avLst/>
          </a:prstGeom>
          <a:ln w="25400">
            <a:solidFill>
              <a:srgbClr val="FFFFFF"/>
            </a:solidFill>
            <a:miter/>
          </a:ln>
        </p:spPr>
        <p:txBody>
          <a:bodyPr lIns="45718" tIns="45718" rIns="45718" bIns="45718" anchor="ctr"/>
          <a:lstStyle/>
          <a:p>
            <a:pPr>
              <a:defRPr>
                <a:solidFill>
                  <a:srgbClr val="FFFFFF"/>
                </a:solidFill>
              </a:defRPr>
            </a:pPr>
            <a:endParaRPr/>
          </a:p>
        </p:txBody>
      </p:sp>
      <p:sp>
        <p:nvSpPr>
          <p:cNvPr id="622" name="Rectangle"/>
          <p:cNvSpPr/>
          <p:nvPr/>
        </p:nvSpPr>
        <p:spPr>
          <a:xfrm>
            <a:off x="9765017" y="7236715"/>
            <a:ext cx="4876802" cy="1879602"/>
          </a:xfrm>
          <a:prstGeom prst="rect">
            <a:avLst/>
          </a:prstGeom>
          <a:ln w="25400">
            <a:solidFill>
              <a:srgbClr val="FFFFFF"/>
            </a:solidFill>
            <a:miter/>
          </a:ln>
        </p:spPr>
        <p:txBody>
          <a:bodyPr lIns="45718" tIns="45718" rIns="45718" bIns="45718" anchor="ctr"/>
          <a:lstStyle/>
          <a:p>
            <a:pPr>
              <a:defRPr>
                <a:solidFill>
                  <a:srgbClr val="FFFFFF"/>
                </a:solidFill>
              </a:defRPr>
            </a:pPr>
            <a:endParaRPr/>
          </a:p>
        </p:txBody>
      </p:sp>
      <p:sp>
        <p:nvSpPr>
          <p:cNvPr id="623" name="Rectangle"/>
          <p:cNvSpPr/>
          <p:nvPr/>
        </p:nvSpPr>
        <p:spPr>
          <a:xfrm>
            <a:off x="14646324" y="6296916"/>
            <a:ext cx="4876803" cy="1879601"/>
          </a:xfrm>
          <a:prstGeom prst="rect">
            <a:avLst/>
          </a:prstGeom>
          <a:ln w="25400">
            <a:solidFill>
              <a:srgbClr val="FFFFFF"/>
            </a:solidFill>
            <a:miter/>
          </a:ln>
        </p:spPr>
        <p:txBody>
          <a:bodyPr lIns="45718" tIns="45718" rIns="45718" bIns="45718" anchor="ctr"/>
          <a:lstStyle/>
          <a:p>
            <a:pPr>
              <a:defRPr>
                <a:solidFill>
                  <a:srgbClr val="FFFFFF"/>
                </a:solidFill>
              </a:defRPr>
            </a:pPr>
            <a:endParaRPr/>
          </a:p>
        </p:txBody>
      </p:sp>
      <p:sp>
        <p:nvSpPr>
          <p:cNvPr id="624" name="Rectangle"/>
          <p:cNvSpPr/>
          <p:nvPr/>
        </p:nvSpPr>
        <p:spPr>
          <a:xfrm>
            <a:off x="19522200" y="5141216"/>
            <a:ext cx="4876803" cy="1879601"/>
          </a:xfrm>
          <a:prstGeom prst="rect">
            <a:avLst/>
          </a:prstGeom>
          <a:ln w="25400">
            <a:solidFill>
              <a:srgbClr val="FFFFFF"/>
            </a:solidFill>
            <a:miter/>
          </a:ln>
        </p:spPr>
        <p:txBody>
          <a:bodyPr lIns="45718" tIns="45718" rIns="45718" bIns="45718" anchor="ctr"/>
          <a:lstStyle/>
          <a:p>
            <a:pPr>
              <a:defRPr>
                <a:solidFill>
                  <a:srgbClr val="FFFFFF"/>
                </a:solidFill>
              </a:defRPr>
            </a:pPr>
            <a:endParaRPr/>
          </a:p>
        </p:txBody>
      </p:sp>
      <p:sp>
        <p:nvSpPr>
          <p:cNvPr id="625"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13</a:t>
            </a:r>
            <a:endParaRPr dirty="0"/>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 name="Rectangle 12"/>
          <p:cNvSpPr/>
          <p:nvPr/>
        </p:nvSpPr>
        <p:spPr>
          <a:xfrm>
            <a:off x="-14986" y="13481809"/>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641" name="Group"/>
          <p:cNvGrpSpPr/>
          <p:nvPr/>
        </p:nvGrpSpPr>
        <p:grpSpPr>
          <a:xfrm>
            <a:off x="7561860" y="1024532"/>
            <a:ext cx="25206934" cy="11666938"/>
            <a:chOff x="0" y="-1"/>
            <a:chExt cx="25206932" cy="11666936"/>
          </a:xfrm>
        </p:grpSpPr>
        <p:grpSp>
          <p:nvGrpSpPr>
            <p:cNvPr id="639" name="Group"/>
            <p:cNvGrpSpPr/>
            <p:nvPr/>
          </p:nvGrpSpPr>
          <p:grpSpPr>
            <a:xfrm>
              <a:off x="0" y="-2"/>
              <a:ext cx="25206934" cy="11666938"/>
              <a:chOff x="0" y="-1"/>
              <a:chExt cx="25206932" cy="11666936"/>
            </a:xfrm>
          </p:grpSpPr>
          <p:grpSp>
            <p:nvGrpSpPr>
              <p:cNvPr id="636" name="Group 36"/>
              <p:cNvGrpSpPr/>
              <p:nvPr/>
            </p:nvGrpSpPr>
            <p:grpSpPr>
              <a:xfrm>
                <a:off x="2132622" y="-2"/>
                <a:ext cx="19159732" cy="11007446"/>
                <a:chOff x="-1" y="-1"/>
                <a:chExt cx="19159730" cy="11007444"/>
              </a:xfrm>
            </p:grpSpPr>
            <p:sp>
              <p:nvSpPr>
                <p:cNvPr id="628"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29"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0"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1"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2"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3"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4"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5"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637"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638"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640"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642" name="TextBox 11"/>
          <p:cNvSpPr txBox="1"/>
          <p:nvPr/>
        </p:nvSpPr>
        <p:spPr>
          <a:xfrm>
            <a:off x="785282" y="5681979"/>
            <a:ext cx="9818570" cy="2313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gn="ctr">
              <a:defRPr sz="6000" spc="450">
                <a:solidFill>
                  <a:srgbClr val="FFFFFF"/>
                </a:solidFill>
              </a:defRPr>
            </a:pPr>
            <a:r>
              <a:t>1. NAVIGATING</a:t>
            </a:r>
          </a:p>
          <a:p>
            <a:pPr algn="ctr">
              <a:defRPr sz="6000" spc="450">
                <a:solidFill>
                  <a:srgbClr val="FFFFFF"/>
                </a:solidFill>
              </a:defRPr>
            </a:pPr>
            <a:r>
              <a:t>FILES &amp; DIRECTORIES</a:t>
            </a:r>
            <a:r>
              <a:rPr sz="8600" spc="645"/>
              <a:t> </a:t>
            </a:r>
          </a:p>
        </p:txBody>
      </p:sp>
      <p:sp>
        <p:nvSpPr>
          <p:cNvPr id="643" name="TextBox 6"/>
          <p:cNvSpPr txBox="1">
            <a:spLocks noGrp="1"/>
          </p:cNvSpPr>
          <p:nvPr>
            <p:ph type="sldNum" sz="quarter" idx="2"/>
          </p:nvPr>
        </p:nvSpPr>
        <p:spPr>
          <a:xfrm>
            <a:off x="23556633"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14</a:t>
            </a:r>
            <a:endParaRPr dirty="0"/>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 name="CustomShape 3"/>
          <p:cNvSpPr/>
          <p:nvPr/>
        </p:nvSpPr>
        <p:spPr>
          <a:xfrm>
            <a:off x="4989945" y="8434440"/>
            <a:ext cx="991815" cy="1222201"/>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63D48"/>
          </a:solidFill>
          <a:ln w="12700">
            <a:miter lim="400000"/>
          </a:ln>
        </p:spPr>
        <p:txBody>
          <a:bodyPr lIns="45718" tIns="45718" rIns="45718" bIns="45718"/>
          <a:lstStyle/>
          <a:p>
            <a:pPr>
              <a:defRPr>
                <a:solidFill>
                  <a:srgbClr val="FFFFFF"/>
                </a:solidFill>
              </a:defRPr>
            </a:pPr>
            <a:endParaRPr/>
          </a:p>
        </p:txBody>
      </p:sp>
      <p:grpSp>
        <p:nvGrpSpPr>
          <p:cNvPr id="652" name="Group 4"/>
          <p:cNvGrpSpPr/>
          <p:nvPr/>
        </p:nvGrpSpPr>
        <p:grpSpPr>
          <a:xfrm>
            <a:off x="6229942" y="8418025"/>
            <a:ext cx="1414765" cy="1393664"/>
            <a:chOff x="0" y="0"/>
            <a:chExt cx="1414764" cy="1393662"/>
          </a:xfrm>
        </p:grpSpPr>
        <p:sp>
          <p:nvSpPr>
            <p:cNvPr id="646" name="CustomShape 5"/>
            <p:cNvSpPr/>
            <p:nvPr/>
          </p:nvSpPr>
          <p:spPr>
            <a:xfrm rot="2220000">
              <a:off x="706897" y="977254"/>
              <a:ext cx="322561" cy="324001"/>
            </a:xfrm>
            <a:prstGeom prst="ellipse">
              <a:avLst/>
            </a:pr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47" name="CustomShape 6"/>
            <p:cNvSpPr/>
            <p:nvPr/>
          </p:nvSpPr>
          <p:spPr>
            <a:xfrm rot="2220000">
              <a:off x="65017" y="504574"/>
              <a:ext cx="322561" cy="324001"/>
            </a:xfrm>
            <a:prstGeom prst="ellipse">
              <a:avLst/>
            </a:pr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48" name="CustomShape 7"/>
            <p:cNvSpPr/>
            <p:nvPr/>
          </p:nvSpPr>
          <p:spPr>
            <a:xfrm rot="2220000">
              <a:off x="801937" y="194614"/>
              <a:ext cx="322561" cy="324001"/>
            </a:xfrm>
            <a:prstGeom prst="ellipse">
              <a:avLst/>
            </a:pr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49" name="CustomShape 8"/>
            <p:cNvSpPr/>
            <p:nvPr/>
          </p:nvSpPr>
          <p:spPr>
            <a:xfrm rot="2220000">
              <a:off x="894458" y="466052"/>
              <a:ext cx="376555" cy="603721"/>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50" name="CustomShape 9"/>
            <p:cNvSpPr/>
            <p:nvPr/>
          </p:nvSpPr>
          <p:spPr>
            <a:xfrm rot="9420000">
              <a:off x="262663" y="740372"/>
              <a:ext cx="376555" cy="603722"/>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51" name="CustomShape 10"/>
            <p:cNvSpPr/>
            <p:nvPr/>
          </p:nvSpPr>
          <p:spPr>
            <a:xfrm rot="2220000" flipH="1">
              <a:off x="347263" y="52415"/>
              <a:ext cx="376195" cy="603721"/>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654" name="Group 3"/>
          <p:cNvSpPr txBox="1"/>
          <p:nvPr/>
        </p:nvSpPr>
        <p:spPr>
          <a:xfrm>
            <a:off x="5768842" y="1093075"/>
            <a:ext cx="12980472"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rPr dirty="0"/>
              <a:t>THE </a:t>
            </a:r>
            <a:r>
              <a:rPr lang="en-US" dirty="0"/>
              <a:t>ANATOMY OF A COMPUTER</a:t>
            </a:r>
            <a:endParaRPr dirty="0"/>
          </a:p>
        </p:txBody>
      </p:sp>
      <p:sp>
        <p:nvSpPr>
          <p:cNvPr id="657" name="Line"/>
          <p:cNvSpPr/>
          <p:nvPr/>
        </p:nvSpPr>
        <p:spPr>
          <a:xfrm>
            <a:off x="6960611" y="2540000"/>
            <a:ext cx="9568261" cy="0"/>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658" name="CustomShape 1"/>
          <p:cNvSpPr txBox="1">
            <a:spLocks noGrp="1"/>
          </p:cNvSpPr>
          <p:nvPr>
            <p:ph type="sldNum" sz="quarter" idx="2"/>
          </p:nvPr>
        </p:nvSpPr>
        <p:spPr>
          <a:xfrm>
            <a:off x="23556759"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15</a:t>
            </a:r>
            <a:endParaRPr dirty="0"/>
          </a:p>
        </p:txBody>
      </p:sp>
      <p:sp>
        <p:nvSpPr>
          <p:cNvPr id="10" name="Freeform 10">
            <a:extLst>
              <a:ext uri="{FF2B5EF4-FFF2-40B4-BE49-F238E27FC236}">
                <a16:creationId xmlns:a16="http://schemas.microsoft.com/office/drawing/2014/main" id="{70BE7E7F-A554-A285-F63C-D756B5C07C73}"/>
              </a:ext>
            </a:extLst>
          </p:cNvPr>
          <p:cNvSpPr/>
          <p:nvPr/>
        </p:nvSpPr>
        <p:spPr>
          <a:xfrm>
            <a:off x="3314513" y="8418024"/>
            <a:ext cx="6491723" cy="3464531"/>
          </a:xfrm>
          <a:custGeom>
            <a:avLst/>
            <a:gdLst/>
            <a:ahLst/>
            <a:cxnLst/>
            <a:rect l="l" t="t" r="r" b="b"/>
            <a:pathLst>
              <a:path w="1709754" h="912469">
                <a:moveTo>
                  <a:pt x="60822" y="0"/>
                </a:moveTo>
                <a:lnTo>
                  <a:pt x="1648933" y="0"/>
                </a:lnTo>
                <a:cubicBezTo>
                  <a:pt x="1682523" y="0"/>
                  <a:pt x="1709754" y="27231"/>
                  <a:pt x="1709754" y="60822"/>
                </a:cubicBezTo>
                <a:lnTo>
                  <a:pt x="1709754" y="851647"/>
                </a:lnTo>
                <a:cubicBezTo>
                  <a:pt x="1709754" y="885238"/>
                  <a:pt x="1682523" y="912469"/>
                  <a:pt x="1648933" y="912469"/>
                </a:cubicBezTo>
                <a:lnTo>
                  <a:pt x="60822" y="912469"/>
                </a:lnTo>
                <a:cubicBezTo>
                  <a:pt x="27231" y="912469"/>
                  <a:pt x="0" y="885238"/>
                  <a:pt x="0" y="851647"/>
                </a:cubicBezTo>
                <a:lnTo>
                  <a:pt x="0" y="60822"/>
                </a:lnTo>
                <a:cubicBezTo>
                  <a:pt x="0" y="27231"/>
                  <a:pt x="27231" y="0"/>
                  <a:pt x="60822" y="0"/>
                </a:cubicBezTo>
                <a:close/>
              </a:path>
            </a:pathLst>
          </a:custGeom>
          <a:solidFill>
            <a:srgbClr val="000000">
              <a:alpha val="0"/>
            </a:srgbClr>
          </a:solidFill>
          <a:ln w="57150">
            <a:solidFill>
              <a:srgbClr val="F8F8F8"/>
            </a:solidFill>
          </a:ln>
        </p:spPr>
      </p:sp>
      <p:pic>
        <p:nvPicPr>
          <p:cNvPr id="12" name="Picture 12">
            <a:extLst>
              <a:ext uri="{FF2B5EF4-FFF2-40B4-BE49-F238E27FC236}">
                <a16:creationId xmlns:a16="http://schemas.microsoft.com/office/drawing/2014/main" id="{8870470F-154C-B472-BB6A-B33F712406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534355" y="9167604"/>
            <a:ext cx="1170349" cy="1405441"/>
          </a:xfrm>
          <a:prstGeom prst="rect">
            <a:avLst/>
          </a:prstGeom>
        </p:spPr>
      </p:pic>
      <p:pic>
        <p:nvPicPr>
          <p:cNvPr id="13" name="Picture 13">
            <a:extLst>
              <a:ext uri="{FF2B5EF4-FFF2-40B4-BE49-F238E27FC236}">
                <a16:creationId xmlns:a16="http://schemas.microsoft.com/office/drawing/2014/main" id="{0437170D-8031-CDA2-EADC-FF7EE7D1B38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4275887" y="9096682"/>
            <a:ext cx="1659347" cy="1671503"/>
          </a:xfrm>
          <a:prstGeom prst="rect">
            <a:avLst/>
          </a:prstGeom>
        </p:spPr>
      </p:pic>
      <p:sp>
        <p:nvSpPr>
          <p:cNvPr id="14" name="TextBox 14">
            <a:extLst>
              <a:ext uri="{FF2B5EF4-FFF2-40B4-BE49-F238E27FC236}">
                <a16:creationId xmlns:a16="http://schemas.microsoft.com/office/drawing/2014/main" id="{F1B97FC1-E3BB-7D06-045B-7EF57B877DA7}"/>
              </a:ext>
            </a:extLst>
          </p:cNvPr>
          <p:cNvSpPr txBox="1"/>
          <p:nvPr/>
        </p:nvSpPr>
        <p:spPr>
          <a:xfrm>
            <a:off x="3989390" y="10812676"/>
            <a:ext cx="2232343" cy="526234"/>
          </a:xfrm>
          <a:prstGeom prst="rect">
            <a:avLst/>
          </a:prstGeom>
        </p:spPr>
        <p:txBody>
          <a:bodyPr lIns="0" tIns="0" rIns="0" bIns="0" rtlCol="0" anchor="t">
            <a:spAutoFit/>
          </a:bodyPr>
          <a:lstStyle/>
          <a:p>
            <a:pPr algn="ctr">
              <a:lnSpc>
                <a:spcPts val="4480"/>
              </a:lnSpc>
            </a:pPr>
            <a:r>
              <a:rPr lang="en-US" sz="3200" dirty="0">
                <a:solidFill>
                  <a:srgbClr val="F8F8F8"/>
                </a:solidFill>
                <a:latin typeface="HK Grotesk Medium"/>
              </a:rPr>
              <a:t>CPU + RAM</a:t>
            </a:r>
          </a:p>
        </p:txBody>
      </p:sp>
      <p:sp>
        <p:nvSpPr>
          <p:cNvPr id="15" name="TextBox 15">
            <a:extLst>
              <a:ext uri="{FF2B5EF4-FFF2-40B4-BE49-F238E27FC236}">
                <a16:creationId xmlns:a16="http://schemas.microsoft.com/office/drawing/2014/main" id="{00968482-68B4-8294-FB8F-1542EF9367DD}"/>
              </a:ext>
            </a:extLst>
          </p:cNvPr>
          <p:cNvSpPr txBox="1"/>
          <p:nvPr/>
        </p:nvSpPr>
        <p:spPr>
          <a:xfrm>
            <a:off x="7049593" y="10812676"/>
            <a:ext cx="1997075" cy="526234"/>
          </a:xfrm>
          <a:prstGeom prst="rect">
            <a:avLst/>
          </a:prstGeom>
        </p:spPr>
        <p:txBody>
          <a:bodyPr lIns="0" tIns="0" rIns="0" bIns="0" rtlCol="0" anchor="t">
            <a:spAutoFit/>
          </a:bodyPr>
          <a:lstStyle/>
          <a:p>
            <a:pPr algn="ctr">
              <a:lnSpc>
                <a:spcPts val="4480"/>
              </a:lnSpc>
            </a:pPr>
            <a:r>
              <a:rPr lang="en-US" sz="3200" dirty="0">
                <a:solidFill>
                  <a:srgbClr val="F8F8F8"/>
                </a:solidFill>
                <a:latin typeface="HK Grotesk Medium"/>
              </a:rPr>
              <a:t>Hard drive</a:t>
            </a:r>
          </a:p>
        </p:txBody>
      </p:sp>
      <p:sp>
        <p:nvSpPr>
          <p:cNvPr id="16" name="TextBox 29">
            <a:extLst>
              <a:ext uri="{FF2B5EF4-FFF2-40B4-BE49-F238E27FC236}">
                <a16:creationId xmlns:a16="http://schemas.microsoft.com/office/drawing/2014/main" id="{6F0A8E01-BB6A-BC74-3D31-62EDB14FC80E}"/>
              </a:ext>
            </a:extLst>
          </p:cNvPr>
          <p:cNvSpPr txBox="1"/>
          <p:nvPr/>
        </p:nvSpPr>
        <p:spPr>
          <a:xfrm>
            <a:off x="546470" y="9589371"/>
            <a:ext cx="2501738" cy="560919"/>
          </a:xfrm>
          <a:prstGeom prst="rect">
            <a:avLst/>
          </a:prstGeom>
        </p:spPr>
        <p:txBody>
          <a:bodyPr wrap="square" lIns="0" tIns="0" rIns="0" bIns="0" rtlCol="0" anchor="t">
            <a:spAutoFit/>
          </a:bodyPr>
          <a:lstStyle/>
          <a:p>
            <a:pPr algn="ctr">
              <a:lnSpc>
                <a:spcPts val="4759"/>
              </a:lnSpc>
            </a:pPr>
            <a:r>
              <a:rPr lang="en-US" sz="3399" dirty="0">
                <a:solidFill>
                  <a:srgbClr val="F8F8F8"/>
                </a:solidFill>
                <a:latin typeface="HK Grotesk Medium"/>
              </a:rPr>
              <a:t>Hardware</a:t>
            </a:r>
          </a:p>
        </p:txBody>
      </p:sp>
      <p:grpSp>
        <p:nvGrpSpPr>
          <p:cNvPr id="20" name="Group 26">
            <a:extLst>
              <a:ext uri="{FF2B5EF4-FFF2-40B4-BE49-F238E27FC236}">
                <a16:creationId xmlns:a16="http://schemas.microsoft.com/office/drawing/2014/main" id="{2CFFC5D0-4CD5-0780-80EF-004D90D957B9}"/>
              </a:ext>
            </a:extLst>
          </p:cNvPr>
          <p:cNvGrpSpPr/>
          <p:nvPr/>
        </p:nvGrpSpPr>
        <p:grpSpPr>
          <a:xfrm>
            <a:off x="5899529" y="6965325"/>
            <a:ext cx="1374587" cy="1023405"/>
            <a:chOff x="0" y="0"/>
            <a:chExt cx="1832783" cy="1364540"/>
          </a:xfrm>
          <a:solidFill>
            <a:srgbClr val="F8F8F8"/>
          </a:solidFill>
        </p:grpSpPr>
        <p:pic>
          <p:nvPicPr>
            <p:cNvPr id="21" name="Picture 27">
              <a:extLst>
                <a:ext uri="{FF2B5EF4-FFF2-40B4-BE49-F238E27FC236}">
                  <a16:creationId xmlns:a16="http://schemas.microsoft.com/office/drawing/2014/main" id="{A32644B9-010A-C2E2-9382-C0B139D38D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3025407" flipV="1">
              <a:off x="113955" y="275841"/>
              <a:ext cx="1098456" cy="812858"/>
            </a:xfrm>
            <a:prstGeom prst="rect">
              <a:avLst/>
            </a:prstGeom>
          </p:spPr>
        </p:pic>
        <p:pic>
          <p:nvPicPr>
            <p:cNvPr id="22" name="Picture 28">
              <a:extLst>
                <a:ext uri="{FF2B5EF4-FFF2-40B4-BE49-F238E27FC236}">
                  <a16:creationId xmlns:a16="http://schemas.microsoft.com/office/drawing/2014/main" id="{0CFE236A-1961-A61E-8DB4-AC314E93362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2988906" flipH="1">
              <a:off x="618664" y="275414"/>
              <a:ext cx="1098456" cy="812858"/>
            </a:xfrm>
            <a:prstGeom prst="rect">
              <a:avLst/>
            </a:prstGeom>
          </p:spPr>
        </p:pic>
      </p:grpSp>
      <p:sp>
        <p:nvSpPr>
          <p:cNvPr id="664" name="Freeform 5">
            <a:extLst>
              <a:ext uri="{FF2B5EF4-FFF2-40B4-BE49-F238E27FC236}">
                <a16:creationId xmlns:a16="http://schemas.microsoft.com/office/drawing/2014/main" id="{0B13CA8D-A2A8-E953-0170-E6F6192EE48B}"/>
              </a:ext>
            </a:extLst>
          </p:cNvPr>
          <p:cNvSpPr/>
          <p:nvPr/>
        </p:nvSpPr>
        <p:spPr>
          <a:xfrm>
            <a:off x="14130729" y="3217565"/>
            <a:ext cx="7860428" cy="9157189"/>
          </a:xfrm>
          <a:custGeom>
            <a:avLst/>
            <a:gdLst/>
            <a:ahLst/>
            <a:cxnLst/>
            <a:rect l="l" t="t" r="r" b="b"/>
            <a:pathLst>
              <a:path w="858867" h="1101759">
                <a:moveTo>
                  <a:pt x="121078" y="0"/>
                </a:moveTo>
                <a:lnTo>
                  <a:pt x="737789" y="0"/>
                </a:lnTo>
                <a:cubicBezTo>
                  <a:pt x="804659" y="0"/>
                  <a:pt x="858867" y="54209"/>
                  <a:pt x="858867" y="121078"/>
                </a:cubicBezTo>
                <a:lnTo>
                  <a:pt x="858867" y="980681"/>
                </a:lnTo>
                <a:cubicBezTo>
                  <a:pt x="858867" y="1012793"/>
                  <a:pt x="846111" y="1043590"/>
                  <a:pt x="823404" y="1066296"/>
                </a:cubicBezTo>
                <a:cubicBezTo>
                  <a:pt x="800698" y="1089003"/>
                  <a:pt x="769901" y="1101759"/>
                  <a:pt x="737789" y="1101759"/>
                </a:cubicBezTo>
                <a:lnTo>
                  <a:pt x="121078" y="1101759"/>
                </a:lnTo>
                <a:cubicBezTo>
                  <a:pt x="88966" y="1101759"/>
                  <a:pt x="58170" y="1089003"/>
                  <a:pt x="35463" y="1066296"/>
                </a:cubicBezTo>
                <a:cubicBezTo>
                  <a:pt x="12756" y="1043590"/>
                  <a:pt x="0" y="1012793"/>
                  <a:pt x="0" y="980681"/>
                </a:cubicBezTo>
                <a:lnTo>
                  <a:pt x="0" y="121078"/>
                </a:lnTo>
                <a:cubicBezTo>
                  <a:pt x="0" y="88966"/>
                  <a:pt x="12756" y="58170"/>
                  <a:pt x="35463" y="35463"/>
                </a:cubicBezTo>
                <a:cubicBezTo>
                  <a:pt x="58170" y="12756"/>
                  <a:pt x="88966" y="0"/>
                  <a:pt x="121078" y="0"/>
                </a:cubicBezTo>
                <a:close/>
              </a:path>
            </a:pathLst>
          </a:custGeom>
          <a:solidFill>
            <a:srgbClr val="000000">
              <a:alpha val="0"/>
            </a:srgbClr>
          </a:solidFill>
          <a:ln w="57150">
            <a:solidFill>
              <a:srgbClr val="F8F8F8"/>
            </a:solidFill>
          </a:ln>
        </p:spPr>
        <p:txBody>
          <a:bodyPr/>
          <a:lstStyle/>
          <a:p>
            <a:endParaRPr lang="en-GB" dirty="0"/>
          </a:p>
        </p:txBody>
      </p:sp>
      <p:sp>
        <p:nvSpPr>
          <p:cNvPr id="24" name="TextBox 29">
            <a:extLst>
              <a:ext uri="{FF2B5EF4-FFF2-40B4-BE49-F238E27FC236}">
                <a16:creationId xmlns:a16="http://schemas.microsoft.com/office/drawing/2014/main" id="{6C2C5D2B-5C23-F952-2458-276CF2D9C0C0}"/>
              </a:ext>
            </a:extLst>
          </p:cNvPr>
          <p:cNvSpPr txBox="1"/>
          <p:nvPr/>
        </p:nvSpPr>
        <p:spPr>
          <a:xfrm>
            <a:off x="533520" y="4840766"/>
            <a:ext cx="2501738" cy="560919"/>
          </a:xfrm>
          <a:prstGeom prst="rect">
            <a:avLst/>
          </a:prstGeom>
        </p:spPr>
        <p:txBody>
          <a:bodyPr wrap="square" lIns="0" tIns="0" rIns="0" bIns="0" rtlCol="0" anchor="t">
            <a:spAutoFit/>
          </a:bodyPr>
          <a:lstStyle/>
          <a:p>
            <a:pPr algn="ctr">
              <a:lnSpc>
                <a:spcPts val="4759"/>
              </a:lnSpc>
            </a:pPr>
            <a:r>
              <a:rPr lang="en-US" sz="3399" dirty="0">
                <a:solidFill>
                  <a:srgbClr val="F8F8F8"/>
                </a:solidFill>
                <a:latin typeface="HK Grotesk Medium"/>
              </a:rPr>
              <a:t>Software</a:t>
            </a:r>
          </a:p>
        </p:txBody>
      </p:sp>
      <p:grpSp>
        <p:nvGrpSpPr>
          <p:cNvPr id="2" name="Group 1">
            <a:extLst>
              <a:ext uri="{FF2B5EF4-FFF2-40B4-BE49-F238E27FC236}">
                <a16:creationId xmlns:a16="http://schemas.microsoft.com/office/drawing/2014/main" id="{46F4F4CC-DE87-4976-D0D4-5E4D40B3013D}"/>
              </a:ext>
            </a:extLst>
          </p:cNvPr>
          <p:cNvGrpSpPr/>
          <p:nvPr/>
        </p:nvGrpSpPr>
        <p:grpSpPr>
          <a:xfrm>
            <a:off x="4721442" y="3812352"/>
            <a:ext cx="3677863" cy="2617748"/>
            <a:chOff x="4721442" y="3812352"/>
            <a:chExt cx="3677863" cy="2617748"/>
          </a:xfrm>
        </p:grpSpPr>
        <p:sp>
          <p:nvSpPr>
            <p:cNvPr id="18" name="Freeform 4">
              <a:extLst>
                <a:ext uri="{FF2B5EF4-FFF2-40B4-BE49-F238E27FC236}">
                  <a16:creationId xmlns:a16="http://schemas.microsoft.com/office/drawing/2014/main" id="{47099752-41EE-74B2-AF4A-D4F686B4A0AD}"/>
                </a:ext>
              </a:extLst>
            </p:cNvPr>
            <p:cNvSpPr/>
            <p:nvPr/>
          </p:nvSpPr>
          <p:spPr>
            <a:xfrm>
              <a:off x="4721442" y="3812352"/>
              <a:ext cx="3677863" cy="2617748"/>
            </a:xfrm>
            <a:custGeom>
              <a:avLst/>
              <a:gdLst/>
              <a:ahLst/>
              <a:cxnLst/>
              <a:rect l="l" t="t" r="r" b="b"/>
              <a:pathLst>
                <a:path w="968655" h="689448">
                  <a:moveTo>
                    <a:pt x="107355" y="0"/>
                  </a:moveTo>
                  <a:lnTo>
                    <a:pt x="861300" y="0"/>
                  </a:lnTo>
                  <a:cubicBezTo>
                    <a:pt x="889772" y="0"/>
                    <a:pt x="917079" y="11311"/>
                    <a:pt x="937212" y="31444"/>
                  </a:cubicBezTo>
                  <a:cubicBezTo>
                    <a:pt x="957345" y="51577"/>
                    <a:pt x="968655" y="78883"/>
                    <a:pt x="968655" y="107355"/>
                  </a:cubicBezTo>
                  <a:lnTo>
                    <a:pt x="968655" y="582093"/>
                  </a:lnTo>
                  <a:cubicBezTo>
                    <a:pt x="968655" y="641383"/>
                    <a:pt x="920591" y="689448"/>
                    <a:pt x="861300" y="689448"/>
                  </a:cubicBezTo>
                  <a:lnTo>
                    <a:pt x="107355" y="689448"/>
                  </a:lnTo>
                  <a:cubicBezTo>
                    <a:pt x="78883" y="689448"/>
                    <a:pt x="51577" y="678137"/>
                    <a:pt x="31444" y="658004"/>
                  </a:cubicBezTo>
                  <a:cubicBezTo>
                    <a:pt x="11311" y="637871"/>
                    <a:pt x="0" y="610565"/>
                    <a:pt x="0" y="582093"/>
                  </a:cubicBezTo>
                  <a:lnTo>
                    <a:pt x="0" y="107355"/>
                  </a:lnTo>
                  <a:cubicBezTo>
                    <a:pt x="0" y="48065"/>
                    <a:pt x="48065" y="0"/>
                    <a:pt x="107355" y="0"/>
                  </a:cubicBezTo>
                  <a:close/>
                </a:path>
              </a:pathLst>
            </a:custGeom>
            <a:solidFill>
              <a:srgbClr val="000000">
                <a:alpha val="0"/>
              </a:srgbClr>
            </a:solidFill>
            <a:ln w="57150">
              <a:solidFill>
                <a:srgbClr val="F8F8F8"/>
              </a:solidFill>
            </a:ln>
          </p:spPr>
        </p:sp>
        <p:pic>
          <p:nvPicPr>
            <p:cNvPr id="26" name="Graphic 25" descr="Gears with solid fill">
              <a:extLst>
                <a:ext uri="{FF2B5EF4-FFF2-40B4-BE49-F238E27FC236}">
                  <a16:creationId xmlns:a16="http://schemas.microsoft.com/office/drawing/2014/main" id="{0946F861-B865-AF31-D5C8-458DD720E04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105560" y="4568568"/>
              <a:ext cx="1255852" cy="1255852"/>
            </a:xfrm>
            <a:prstGeom prst="rect">
              <a:avLst/>
            </a:prstGeom>
          </p:spPr>
        </p:pic>
        <p:sp>
          <p:nvSpPr>
            <p:cNvPr id="27" name="Shape">
              <a:extLst>
                <a:ext uri="{FF2B5EF4-FFF2-40B4-BE49-F238E27FC236}">
                  <a16:creationId xmlns:a16="http://schemas.microsoft.com/office/drawing/2014/main" id="{6D233C11-0C79-DDC1-E564-62E67B07908C}"/>
                </a:ext>
              </a:extLst>
            </p:cNvPr>
            <p:cNvSpPr/>
            <p:nvPr/>
          </p:nvSpPr>
          <p:spPr>
            <a:xfrm>
              <a:off x="7049593" y="4737654"/>
              <a:ext cx="974736" cy="917679"/>
            </a:xfrm>
            <a:custGeom>
              <a:avLst/>
              <a:gdLst/>
              <a:ahLst/>
              <a:cxnLst>
                <a:cxn ang="0">
                  <a:pos x="wd2" y="hd2"/>
                </a:cxn>
                <a:cxn ang="5400000">
                  <a:pos x="wd2" y="hd2"/>
                </a:cxn>
                <a:cxn ang="10800000">
                  <a:pos x="wd2" y="hd2"/>
                </a:cxn>
                <a:cxn ang="16200000">
                  <a:pos x="wd2" y="hd2"/>
                </a:cxn>
              </a:cxnLst>
              <a:rect l="0" t="0" r="r" b="b"/>
              <a:pathLst>
                <a:path w="21600" h="21600" extrusionOk="0">
                  <a:moveTo>
                    <a:pt x="20229" y="0"/>
                  </a:moveTo>
                  <a:cubicBezTo>
                    <a:pt x="1200" y="0"/>
                    <a:pt x="1200" y="0"/>
                    <a:pt x="1200" y="0"/>
                  </a:cubicBezTo>
                  <a:cubicBezTo>
                    <a:pt x="514" y="0"/>
                    <a:pt x="0" y="751"/>
                    <a:pt x="0" y="1503"/>
                  </a:cubicBezTo>
                  <a:cubicBezTo>
                    <a:pt x="0" y="20097"/>
                    <a:pt x="0" y="20097"/>
                    <a:pt x="0" y="20097"/>
                  </a:cubicBezTo>
                  <a:cubicBezTo>
                    <a:pt x="0" y="21037"/>
                    <a:pt x="514" y="21600"/>
                    <a:pt x="1200" y="21600"/>
                  </a:cubicBezTo>
                  <a:cubicBezTo>
                    <a:pt x="20229" y="21600"/>
                    <a:pt x="20229" y="21600"/>
                    <a:pt x="20229" y="21600"/>
                  </a:cubicBezTo>
                  <a:cubicBezTo>
                    <a:pt x="20914" y="21600"/>
                    <a:pt x="21600" y="21037"/>
                    <a:pt x="21600" y="20097"/>
                  </a:cubicBezTo>
                  <a:cubicBezTo>
                    <a:pt x="21600" y="1503"/>
                    <a:pt x="21600" y="1503"/>
                    <a:pt x="21600" y="1503"/>
                  </a:cubicBezTo>
                  <a:cubicBezTo>
                    <a:pt x="21600" y="751"/>
                    <a:pt x="20914" y="0"/>
                    <a:pt x="20229" y="0"/>
                  </a:cubicBezTo>
                  <a:close/>
                  <a:moveTo>
                    <a:pt x="16286" y="2442"/>
                  </a:moveTo>
                  <a:cubicBezTo>
                    <a:pt x="16286" y="2254"/>
                    <a:pt x="16629" y="1878"/>
                    <a:pt x="16800" y="1878"/>
                  </a:cubicBezTo>
                  <a:cubicBezTo>
                    <a:pt x="17314" y="1878"/>
                    <a:pt x="17314" y="1878"/>
                    <a:pt x="17314" y="1878"/>
                  </a:cubicBezTo>
                  <a:cubicBezTo>
                    <a:pt x="17486" y="1878"/>
                    <a:pt x="17829" y="2254"/>
                    <a:pt x="17829" y="2442"/>
                  </a:cubicBezTo>
                  <a:cubicBezTo>
                    <a:pt x="17829" y="3005"/>
                    <a:pt x="17829" y="3005"/>
                    <a:pt x="17829" y="3005"/>
                  </a:cubicBezTo>
                  <a:cubicBezTo>
                    <a:pt x="17829" y="3381"/>
                    <a:pt x="17486" y="3569"/>
                    <a:pt x="17314" y="3569"/>
                  </a:cubicBezTo>
                  <a:cubicBezTo>
                    <a:pt x="16800" y="3569"/>
                    <a:pt x="16800" y="3569"/>
                    <a:pt x="16800" y="3569"/>
                  </a:cubicBezTo>
                  <a:cubicBezTo>
                    <a:pt x="16629" y="3569"/>
                    <a:pt x="16286" y="3381"/>
                    <a:pt x="16286" y="3005"/>
                  </a:cubicBezTo>
                  <a:lnTo>
                    <a:pt x="16286" y="2442"/>
                  </a:lnTo>
                  <a:close/>
                  <a:moveTo>
                    <a:pt x="14057" y="2442"/>
                  </a:moveTo>
                  <a:cubicBezTo>
                    <a:pt x="14057" y="2254"/>
                    <a:pt x="14400" y="1878"/>
                    <a:pt x="14571" y="1878"/>
                  </a:cubicBezTo>
                  <a:cubicBezTo>
                    <a:pt x="15086" y="1878"/>
                    <a:pt x="15086" y="1878"/>
                    <a:pt x="15086" y="1878"/>
                  </a:cubicBezTo>
                  <a:cubicBezTo>
                    <a:pt x="15257" y="1878"/>
                    <a:pt x="15600" y="2254"/>
                    <a:pt x="15600" y="2442"/>
                  </a:cubicBezTo>
                  <a:cubicBezTo>
                    <a:pt x="15600" y="3005"/>
                    <a:pt x="15600" y="3005"/>
                    <a:pt x="15600" y="3005"/>
                  </a:cubicBezTo>
                  <a:cubicBezTo>
                    <a:pt x="15600" y="3381"/>
                    <a:pt x="15257" y="3569"/>
                    <a:pt x="15086" y="3569"/>
                  </a:cubicBezTo>
                  <a:cubicBezTo>
                    <a:pt x="14571" y="3569"/>
                    <a:pt x="14571" y="3569"/>
                    <a:pt x="14571" y="3569"/>
                  </a:cubicBezTo>
                  <a:cubicBezTo>
                    <a:pt x="14400" y="3569"/>
                    <a:pt x="14057" y="3381"/>
                    <a:pt x="14057" y="3005"/>
                  </a:cubicBezTo>
                  <a:lnTo>
                    <a:pt x="14057" y="2442"/>
                  </a:lnTo>
                  <a:close/>
                  <a:moveTo>
                    <a:pt x="20057" y="19910"/>
                  </a:moveTo>
                  <a:cubicBezTo>
                    <a:pt x="1543" y="19910"/>
                    <a:pt x="1543" y="19910"/>
                    <a:pt x="1543" y="19910"/>
                  </a:cubicBezTo>
                  <a:cubicBezTo>
                    <a:pt x="1543" y="5071"/>
                    <a:pt x="1543" y="5071"/>
                    <a:pt x="1543" y="5071"/>
                  </a:cubicBezTo>
                  <a:cubicBezTo>
                    <a:pt x="20057" y="5071"/>
                    <a:pt x="20057" y="5071"/>
                    <a:pt x="20057" y="5071"/>
                  </a:cubicBezTo>
                  <a:lnTo>
                    <a:pt x="20057" y="19910"/>
                  </a:lnTo>
                  <a:close/>
                  <a:moveTo>
                    <a:pt x="20057" y="3005"/>
                  </a:moveTo>
                  <a:cubicBezTo>
                    <a:pt x="20057" y="3381"/>
                    <a:pt x="19886" y="3569"/>
                    <a:pt x="19543" y="3569"/>
                  </a:cubicBezTo>
                  <a:cubicBezTo>
                    <a:pt x="19029" y="3569"/>
                    <a:pt x="19029" y="3569"/>
                    <a:pt x="19029" y="3569"/>
                  </a:cubicBezTo>
                  <a:cubicBezTo>
                    <a:pt x="18857" y="3569"/>
                    <a:pt x="18514" y="3381"/>
                    <a:pt x="18514" y="3005"/>
                  </a:cubicBezTo>
                  <a:cubicBezTo>
                    <a:pt x="18514" y="2442"/>
                    <a:pt x="18514" y="2442"/>
                    <a:pt x="18514" y="2442"/>
                  </a:cubicBezTo>
                  <a:cubicBezTo>
                    <a:pt x="18514" y="2254"/>
                    <a:pt x="18857" y="1878"/>
                    <a:pt x="19029" y="1878"/>
                  </a:cubicBezTo>
                  <a:cubicBezTo>
                    <a:pt x="19543" y="1878"/>
                    <a:pt x="19543" y="1878"/>
                    <a:pt x="19543" y="1878"/>
                  </a:cubicBezTo>
                  <a:cubicBezTo>
                    <a:pt x="19886" y="1878"/>
                    <a:pt x="20057" y="2254"/>
                    <a:pt x="20057" y="2442"/>
                  </a:cubicBezTo>
                  <a:lnTo>
                    <a:pt x="20057" y="3005"/>
                  </a:lnTo>
                  <a:close/>
                  <a:moveTo>
                    <a:pt x="4629" y="13148"/>
                  </a:moveTo>
                  <a:cubicBezTo>
                    <a:pt x="8057" y="14838"/>
                    <a:pt x="8057" y="14838"/>
                    <a:pt x="8057" y="14838"/>
                  </a:cubicBezTo>
                  <a:cubicBezTo>
                    <a:pt x="8057" y="14838"/>
                    <a:pt x="8229" y="14838"/>
                    <a:pt x="8400" y="14838"/>
                  </a:cubicBezTo>
                  <a:cubicBezTo>
                    <a:pt x="8400" y="14838"/>
                    <a:pt x="8571" y="14838"/>
                    <a:pt x="8743" y="14838"/>
                  </a:cubicBezTo>
                  <a:cubicBezTo>
                    <a:pt x="8914" y="14650"/>
                    <a:pt x="9086" y="14463"/>
                    <a:pt x="9086" y="14275"/>
                  </a:cubicBezTo>
                  <a:cubicBezTo>
                    <a:pt x="9086" y="14087"/>
                    <a:pt x="9086" y="14087"/>
                    <a:pt x="9086" y="14087"/>
                  </a:cubicBezTo>
                  <a:cubicBezTo>
                    <a:pt x="9086" y="13899"/>
                    <a:pt x="8914" y="13523"/>
                    <a:pt x="8571" y="13523"/>
                  </a:cubicBezTo>
                  <a:cubicBezTo>
                    <a:pt x="6514" y="12397"/>
                    <a:pt x="6514" y="12397"/>
                    <a:pt x="6514" y="12397"/>
                  </a:cubicBezTo>
                  <a:cubicBezTo>
                    <a:pt x="8571" y="11270"/>
                    <a:pt x="8571" y="11270"/>
                    <a:pt x="8571" y="11270"/>
                  </a:cubicBezTo>
                  <a:cubicBezTo>
                    <a:pt x="8914" y="11082"/>
                    <a:pt x="9086" y="10894"/>
                    <a:pt x="9086" y="10518"/>
                  </a:cubicBezTo>
                  <a:cubicBezTo>
                    <a:pt x="9086" y="10518"/>
                    <a:pt x="9086" y="10518"/>
                    <a:pt x="9086" y="10518"/>
                  </a:cubicBezTo>
                  <a:cubicBezTo>
                    <a:pt x="9086" y="10330"/>
                    <a:pt x="8914" y="10143"/>
                    <a:pt x="8743" y="9955"/>
                  </a:cubicBezTo>
                  <a:cubicBezTo>
                    <a:pt x="8571" y="9955"/>
                    <a:pt x="8400" y="9767"/>
                    <a:pt x="8400" y="9767"/>
                  </a:cubicBezTo>
                  <a:cubicBezTo>
                    <a:pt x="8229" y="9767"/>
                    <a:pt x="8057" y="9955"/>
                    <a:pt x="8057" y="9955"/>
                  </a:cubicBezTo>
                  <a:cubicBezTo>
                    <a:pt x="4629" y="11645"/>
                    <a:pt x="4629" y="11645"/>
                    <a:pt x="4629" y="11645"/>
                  </a:cubicBezTo>
                  <a:cubicBezTo>
                    <a:pt x="4286" y="11833"/>
                    <a:pt x="4114" y="12021"/>
                    <a:pt x="4114" y="12397"/>
                  </a:cubicBezTo>
                  <a:cubicBezTo>
                    <a:pt x="4114" y="12397"/>
                    <a:pt x="4114" y="12397"/>
                    <a:pt x="4114" y="12397"/>
                  </a:cubicBezTo>
                  <a:cubicBezTo>
                    <a:pt x="4114" y="12772"/>
                    <a:pt x="4286" y="12960"/>
                    <a:pt x="4629" y="13148"/>
                  </a:cubicBezTo>
                  <a:close/>
                  <a:moveTo>
                    <a:pt x="9086" y="16717"/>
                  </a:moveTo>
                  <a:cubicBezTo>
                    <a:pt x="9257" y="16904"/>
                    <a:pt x="9429" y="17092"/>
                    <a:pt x="9600" y="17092"/>
                  </a:cubicBezTo>
                  <a:cubicBezTo>
                    <a:pt x="9600" y="17092"/>
                    <a:pt x="9600" y="17092"/>
                    <a:pt x="9600" y="17092"/>
                  </a:cubicBezTo>
                  <a:cubicBezTo>
                    <a:pt x="9943" y="17092"/>
                    <a:pt x="10114" y="16717"/>
                    <a:pt x="10286" y="16529"/>
                  </a:cubicBezTo>
                  <a:cubicBezTo>
                    <a:pt x="12514" y="8640"/>
                    <a:pt x="12514" y="8640"/>
                    <a:pt x="12514" y="8640"/>
                  </a:cubicBezTo>
                  <a:cubicBezTo>
                    <a:pt x="12686" y="8452"/>
                    <a:pt x="12514" y="8264"/>
                    <a:pt x="12514" y="8077"/>
                  </a:cubicBezTo>
                  <a:cubicBezTo>
                    <a:pt x="12343" y="7889"/>
                    <a:pt x="12171" y="7701"/>
                    <a:pt x="11829" y="7701"/>
                  </a:cubicBezTo>
                  <a:cubicBezTo>
                    <a:pt x="11829" y="7701"/>
                    <a:pt x="11829" y="7701"/>
                    <a:pt x="11829" y="7701"/>
                  </a:cubicBezTo>
                  <a:cubicBezTo>
                    <a:pt x="11657" y="7701"/>
                    <a:pt x="11314" y="7889"/>
                    <a:pt x="11314" y="8264"/>
                  </a:cubicBezTo>
                  <a:cubicBezTo>
                    <a:pt x="8914" y="15965"/>
                    <a:pt x="8914" y="15965"/>
                    <a:pt x="8914" y="15965"/>
                  </a:cubicBezTo>
                  <a:cubicBezTo>
                    <a:pt x="8914" y="16341"/>
                    <a:pt x="8914" y="16529"/>
                    <a:pt x="9086" y="16717"/>
                  </a:cubicBezTo>
                  <a:close/>
                  <a:moveTo>
                    <a:pt x="12514" y="10518"/>
                  </a:moveTo>
                  <a:cubicBezTo>
                    <a:pt x="12514" y="10894"/>
                    <a:pt x="12686" y="11082"/>
                    <a:pt x="12857" y="11270"/>
                  </a:cubicBezTo>
                  <a:cubicBezTo>
                    <a:pt x="15086" y="12397"/>
                    <a:pt x="15086" y="12397"/>
                    <a:pt x="15086" y="12397"/>
                  </a:cubicBezTo>
                  <a:cubicBezTo>
                    <a:pt x="12857" y="13523"/>
                    <a:pt x="12857" y="13523"/>
                    <a:pt x="12857" y="13523"/>
                  </a:cubicBezTo>
                  <a:cubicBezTo>
                    <a:pt x="12686" y="13523"/>
                    <a:pt x="12514" y="13899"/>
                    <a:pt x="12514" y="14087"/>
                  </a:cubicBezTo>
                  <a:cubicBezTo>
                    <a:pt x="12514" y="14275"/>
                    <a:pt x="12514" y="14275"/>
                    <a:pt x="12514" y="14275"/>
                  </a:cubicBezTo>
                  <a:cubicBezTo>
                    <a:pt x="12514" y="14463"/>
                    <a:pt x="12514" y="14650"/>
                    <a:pt x="12857" y="14838"/>
                  </a:cubicBezTo>
                  <a:cubicBezTo>
                    <a:pt x="12857" y="14838"/>
                    <a:pt x="13029" y="14838"/>
                    <a:pt x="13200" y="14838"/>
                  </a:cubicBezTo>
                  <a:cubicBezTo>
                    <a:pt x="13200" y="14838"/>
                    <a:pt x="13371" y="14838"/>
                    <a:pt x="13371" y="14838"/>
                  </a:cubicBezTo>
                  <a:cubicBezTo>
                    <a:pt x="16971" y="13148"/>
                    <a:pt x="16971" y="13148"/>
                    <a:pt x="16971" y="13148"/>
                  </a:cubicBezTo>
                  <a:cubicBezTo>
                    <a:pt x="17143" y="12960"/>
                    <a:pt x="17314" y="12772"/>
                    <a:pt x="17314" y="12397"/>
                  </a:cubicBezTo>
                  <a:cubicBezTo>
                    <a:pt x="17314" y="12397"/>
                    <a:pt x="17314" y="12397"/>
                    <a:pt x="17314" y="12397"/>
                  </a:cubicBezTo>
                  <a:cubicBezTo>
                    <a:pt x="17314" y="12021"/>
                    <a:pt x="17143" y="11833"/>
                    <a:pt x="16971" y="11645"/>
                  </a:cubicBezTo>
                  <a:cubicBezTo>
                    <a:pt x="13371" y="9955"/>
                    <a:pt x="13371" y="9955"/>
                    <a:pt x="13371" y="9955"/>
                  </a:cubicBezTo>
                  <a:cubicBezTo>
                    <a:pt x="13371" y="9955"/>
                    <a:pt x="13200" y="9767"/>
                    <a:pt x="13200" y="9767"/>
                  </a:cubicBezTo>
                  <a:cubicBezTo>
                    <a:pt x="13029" y="9767"/>
                    <a:pt x="12857" y="9955"/>
                    <a:pt x="12857" y="9955"/>
                  </a:cubicBezTo>
                  <a:cubicBezTo>
                    <a:pt x="12514" y="10143"/>
                    <a:pt x="12514" y="10330"/>
                    <a:pt x="12514" y="10518"/>
                  </a:cubicBezTo>
                  <a:close/>
                </a:path>
              </a:pathLst>
            </a:custGeom>
            <a:solidFill>
              <a:srgbClr val="F8F8F8"/>
            </a:solidFill>
            <a:ln w="12700" cap="flat">
              <a:noFill/>
              <a:miter lim="400000"/>
            </a:ln>
            <a:effectLst/>
          </p:spPr>
          <p:txBody>
            <a:bodyPr wrap="square" lIns="45718" tIns="45718" rIns="45718" bIns="45718" numCol="1" anchor="t">
              <a:noAutofit/>
            </a:bodyPr>
            <a:lstStyle/>
            <a:p>
              <a:pPr defTabSz="2438400">
                <a:defRPr sz="4800">
                  <a:solidFill>
                    <a:srgbClr val="000000"/>
                  </a:solidFill>
                  <a:latin typeface="Calibri"/>
                  <a:ea typeface="Calibri"/>
                  <a:cs typeface="Calibri"/>
                  <a:sym typeface="Calibri"/>
                </a:defRPr>
              </a:pPr>
              <a:endParaRPr/>
            </a:p>
          </p:txBody>
        </p:sp>
      </p:grpSp>
      <p:cxnSp>
        <p:nvCxnSpPr>
          <p:cNvPr id="668" name="Straight Connector 667">
            <a:extLst>
              <a:ext uri="{FF2B5EF4-FFF2-40B4-BE49-F238E27FC236}">
                <a16:creationId xmlns:a16="http://schemas.microsoft.com/office/drawing/2014/main" id="{DA6F0C60-77D9-5667-3D93-BA324C3EDCE8}"/>
              </a:ext>
            </a:extLst>
          </p:cNvPr>
          <p:cNvCxnSpPr>
            <a:cxnSpLocks/>
          </p:cNvCxnSpPr>
          <p:nvPr/>
        </p:nvCxnSpPr>
        <p:spPr>
          <a:xfrm flipV="1">
            <a:off x="10306050" y="8434440"/>
            <a:ext cx="2851599" cy="1349281"/>
          </a:xfrm>
          <a:prstGeom prst="line">
            <a:avLst/>
          </a:prstGeom>
          <a:noFill/>
          <a:ln w="38100" cap="flat">
            <a:solidFill>
              <a:srgbClr val="F8F8F8"/>
            </a:solidFill>
            <a:prstDash val="solid"/>
            <a:round/>
          </a:ln>
          <a:effectLst/>
          <a:sp3d/>
        </p:spPr>
        <p:style>
          <a:lnRef idx="0">
            <a:scrgbClr r="0" g="0" b="0"/>
          </a:lnRef>
          <a:fillRef idx="0">
            <a:scrgbClr r="0" g="0" b="0"/>
          </a:fillRef>
          <a:effectRef idx="0">
            <a:scrgbClr r="0" g="0" b="0"/>
          </a:effectRef>
          <a:fontRef idx="none"/>
        </p:style>
      </p:cxnSp>
      <p:cxnSp>
        <p:nvCxnSpPr>
          <p:cNvPr id="669" name="Straight Connector 668">
            <a:extLst>
              <a:ext uri="{FF2B5EF4-FFF2-40B4-BE49-F238E27FC236}">
                <a16:creationId xmlns:a16="http://schemas.microsoft.com/office/drawing/2014/main" id="{D21AE9B5-C9E0-31BA-A23A-4A58C89E326D}"/>
              </a:ext>
            </a:extLst>
          </p:cNvPr>
          <p:cNvCxnSpPr>
            <a:cxnSpLocks/>
          </p:cNvCxnSpPr>
          <p:nvPr/>
        </p:nvCxnSpPr>
        <p:spPr>
          <a:xfrm flipH="1" flipV="1">
            <a:off x="10368451" y="10121682"/>
            <a:ext cx="2968752" cy="1054318"/>
          </a:xfrm>
          <a:prstGeom prst="line">
            <a:avLst/>
          </a:prstGeom>
          <a:noFill/>
          <a:ln w="38100" cap="flat">
            <a:solidFill>
              <a:srgbClr val="F8F8F8"/>
            </a:solidFill>
            <a:prstDash val="solid"/>
            <a:round/>
          </a:ln>
          <a:effectLst/>
          <a:sp3d/>
        </p:spPr>
        <p:style>
          <a:lnRef idx="0">
            <a:scrgbClr r="0" g="0" b="0"/>
          </a:lnRef>
          <a:fillRef idx="0">
            <a:scrgbClr r="0" g="0" b="0"/>
          </a:fillRef>
          <a:effectRef idx="0">
            <a:scrgbClr r="0" g="0" b="0"/>
          </a:effectRef>
          <a:fontRef idx="none"/>
        </p:style>
      </p:cxnSp>
      <p:sp>
        <p:nvSpPr>
          <p:cNvPr id="675" name="TextBox 29">
            <a:extLst>
              <a:ext uri="{FF2B5EF4-FFF2-40B4-BE49-F238E27FC236}">
                <a16:creationId xmlns:a16="http://schemas.microsoft.com/office/drawing/2014/main" id="{1174906F-8777-D623-E3A8-897E045C6EFA}"/>
              </a:ext>
            </a:extLst>
          </p:cNvPr>
          <p:cNvSpPr txBox="1"/>
          <p:nvPr/>
        </p:nvSpPr>
        <p:spPr>
          <a:xfrm>
            <a:off x="16915008" y="12674543"/>
            <a:ext cx="2501738" cy="560919"/>
          </a:xfrm>
          <a:prstGeom prst="rect">
            <a:avLst/>
          </a:prstGeom>
        </p:spPr>
        <p:txBody>
          <a:bodyPr wrap="square" lIns="0" tIns="0" rIns="0" bIns="0" rtlCol="0" anchor="t">
            <a:spAutoFit/>
          </a:bodyPr>
          <a:lstStyle/>
          <a:p>
            <a:pPr algn="ctr">
              <a:lnSpc>
                <a:spcPts val="4759"/>
              </a:lnSpc>
            </a:pPr>
            <a:r>
              <a:rPr lang="en-US" sz="3399" dirty="0">
                <a:solidFill>
                  <a:srgbClr val="F8F8F8"/>
                </a:solidFill>
                <a:latin typeface="HK Grotesk Medium"/>
              </a:rPr>
              <a:t>File tree</a:t>
            </a:r>
          </a:p>
        </p:txBody>
      </p:sp>
      <p:grpSp>
        <p:nvGrpSpPr>
          <p:cNvPr id="676" name="Group 675">
            <a:extLst>
              <a:ext uri="{FF2B5EF4-FFF2-40B4-BE49-F238E27FC236}">
                <a16:creationId xmlns:a16="http://schemas.microsoft.com/office/drawing/2014/main" id="{9E7D669F-53A3-5F03-EF28-6FD1C181F23A}"/>
              </a:ext>
            </a:extLst>
          </p:cNvPr>
          <p:cNvGrpSpPr/>
          <p:nvPr/>
        </p:nvGrpSpPr>
        <p:grpSpPr>
          <a:xfrm>
            <a:off x="14517919" y="3788351"/>
            <a:ext cx="7020969" cy="7863890"/>
            <a:chOff x="14517919" y="3788351"/>
            <a:chExt cx="7020969" cy="7863890"/>
          </a:xfrm>
        </p:grpSpPr>
        <p:sp>
          <p:nvSpPr>
            <p:cNvPr id="659" name="TextBox 16">
              <a:extLst>
                <a:ext uri="{FF2B5EF4-FFF2-40B4-BE49-F238E27FC236}">
                  <a16:creationId xmlns:a16="http://schemas.microsoft.com/office/drawing/2014/main" id="{2022D100-4637-933A-471E-E6D4E145F898}"/>
                </a:ext>
              </a:extLst>
            </p:cNvPr>
            <p:cNvSpPr txBox="1"/>
            <p:nvPr/>
          </p:nvSpPr>
          <p:spPr>
            <a:xfrm>
              <a:off x="14517919" y="763371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Data</a:t>
              </a:r>
            </a:p>
          </p:txBody>
        </p:sp>
        <p:grpSp>
          <p:nvGrpSpPr>
            <p:cNvPr id="674" name="Group 673">
              <a:extLst>
                <a:ext uri="{FF2B5EF4-FFF2-40B4-BE49-F238E27FC236}">
                  <a16:creationId xmlns:a16="http://schemas.microsoft.com/office/drawing/2014/main" id="{83854110-CAE6-D552-1474-BE9FECF9E657}"/>
                </a:ext>
              </a:extLst>
            </p:cNvPr>
            <p:cNvGrpSpPr/>
            <p:nvPr/>
          </p:nvGrpSpPr>
          <p:grpSpPr>
            <a:xfrm>
              <a:off x="14713658" y="3788351"/>
              <a:ext cx="6825230" cy="7863890"/>
              <a:chOff x="14713658" y="3788351"/>
              <a:chExt cx="6825230" cy="7863890"/>
            </a:xfrm>
          </p:grpSpPr>
          <p:grpSp>
            <p:nvGrpSpPr>
              <p:cNvPr id="666" name="Group 665">
                <a:extLst>
                  <a:ext uri="{FF2B5EF4-FFF2-40B4-BE49-F238E27FC236}">
                    <a16:creationId xmlns:a16="http://schemas.microsoft.com/office/drawing/2014/main" id="{0ABAA245-1A05-07D9-5863-CA4BE63BEB49}"/>
                  </a:ext>
                </a:extLst>
              </p:cNvPr>
              <p:cNvGrpSpPr/>
              <p:nvPr/>
            </p:nvGrpSpPr>
            <p:grpSpPr>
              <a:xfrm>
                <a:off x="14713658" y="3788351"/>
                <a:ext cx="6825230" cy="7863890"/>
                <a:chOff x="14713658" y="3788351"/>
                <a:chExt cx="6825230" cy="7863890"/>
              </a:xfrm>
            </p:grpSpPr>
            <p:sp>
              <p:nvSpPr>
                <p:cNvPr id="29" name="TextBox 14">
                  <a:extLst>
                    <a:ext uri="{FF2B5EF4-FFF2-40B4-BE49-F238E27FC236}">
                      <a16:creationId xmlns:a16="http://schemas.microsoft.com/office/drawing/2014/main" id="{96D2EEFA-6919-9EF0-A60D-95D13510071D}"/>
                    </a:ext>
                  </a:extLst>
                </p:cNvPr>
                <p:cNvSpPr txBox="1"/>
                <p:nvPr/>
              </p:nvSpPr>
              <p:spPr>
                <a:xfrm>
                  <a:off x="16905997" y="5243525"/>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henrike</a:t>
                  </a:r>
                  <a:endParaRPr lang="en-US" sz="2799" dirty="0">
                    <a:solidFill>
                      <a:srgbClr val="FFFFFF"/>
                    </a:solidFill>
                    <a:latin typeface="HK Grotesk Medium"/>
                  </a:endParaRPr>
                </a:p>
              </p:txBody>
            </p:sp>
            <p:sp>
              <p:nvSpPr>
                <p:cNvPr id="30" name="TextBox 15">
                  <a:extLst>
                    <a:ext uri="{FF2B5EF4-FFF2-40B4-BE49-F238E27FC236}">
                      <a16:creationId xmlns:a16="http://schemas.microsoft.com/office/drawing/2014/main" id="{B922DF8B-287F-DB21-B121-0DC47BC9335D}"/>
                    </a:ext>
                  </a:extLst>
                </p:cNvPr>
                <p:cNvSpPr txBox="1"/>
                <p:nvPr/>
              </p:nvSpPr>
              <p:spPr>
                <a:xfrm>
                  <a:off x="16981054" y="761858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sp>
              <p:nvSpPr>
                <p:cNvPr id="31" name="TextBox 18">
                  <a:extLst>
                    <a:ext uri="{FF2B5EF4-FFF2-40B4-BE49-F238E27FC236}">
                      <a16:creationId xmlns:a16="http://schemas.microsoft.com/office/drawing/2014/main" id="{7D2B0B74-FF24-C8CC-7E4D-CB3F8C1AFB3B}"/>
                    </a:ext>
                  </a:extLst>
                </p:cNvPr>
                <p:cNvSpPr txBox="1"/>
                <p:nvPr/>
              </p:nvSpPr>
              <p:spPr>
                <a:xfrm>
                  <a:off x="16278618" y="9803073"/>
                  <a:ext cx="2232343" cy="481330"/>
                </a:xfrm>
                <a:prstGeom prst="rect">
                  <a:avLst/>
                </a:prstGeom>
              </p:spPr>
              <p:txBody>
                <a:bodyPr lIns="0" tIns="0" rIns="0" bIns="0" rtlCol="0" anchor="t">
                  <a:spAutoFit/>
                </a:bodyPr>
                <a:lstStyle/>
                <a:p>
                  <a:pPr algn="ctr">
                    <a:lnSpc>
                      <a:spcPts val="3919"/>
                    </a:lnSpc>
                  </a:pPr>
                  <a:r>
                    <a:rPr lang="en-US" sz="2799">
                      <a:solidFill>
                        <a:srgbClr val="FFFFFF"/>
                      </a:solidFill>
                      <a:latin typeface="HK Grotesk Medium"/>
                    </a:rPr>
                    <a:t>Teaching</a:t>
                  </a:r>
                </a:p>
              </p:txBody>
            </p:sp>
            <p:sp>
              <p:nvSpPr>
                <p:cNvPr id="32" name="TextBox 19">
                  <a:extLst>
                    <a:ext uri="{FF2B5EF4-FFF2-40B4-BE49-F238E27FC236}">
                      <a16:creationId xmlns:a16="http://schemas.microsoft.com/office/drawing/2014/main" id="{3023C4DE-B38A-24A5-995B-7F48F93563B7}"/>
                    </a:ext>
                  </a:extLst>
                </p:cNvPr>
                <p:cNvSpPr txBox="1"/>
                <p:nvPr/>
              </p:nvSpPr>
              <p:spPr>
                <a:xfrm>
                  <a:off x="18605067" y="9803073"/>
                  <a:ext cx="2232343" cy="481330"/>
                </a:xfrm>
                <a:prstGeom prst="rect">
                  <a:avLst/>
                </a:prstGeom>
              </p:spPr>
              <p:txBody>
                <a:bodyPr lIns="0" tIns="0" rIns="0" bIns="0" rtlCol="0" anchor="t">
                  <a:spAutoFit/>
                </a:bodyPr>
                <a:lstStyle/>
                <a:p>
                  <a:pPr algn="ctr">
                    <a:lnSpc>
                      <a:spcPts val="3919"/>
                    </a:lnSpc>
                  </a:pPr>
                  <a:r>
                    <a:rPr lang="en-US" sz="2799">
                      <a:solidFill>
                        <a:srgbClr val="FFFFFF"/>
                      </a:solidFill>
                      <a:latin typeface="HK Grotesk Medium"/>
                    </a:rPr>
                    <a:t>Research</a:t>
                  </a:r>
                </a:p>
              </p:txBody>
            </p:sp>
            <p:sp>
              <p:nvSpPr>
                <p:cNvPr id="33" name="TextBox 20">
                  <a:extLst>
                    <a:ext uri="{FF2B5EF4-FFF2-40B4-BE49-F238E27FC236}">
                      <a16:creationId xmlns:a16="http://schemas.microsoft.com/office/drawing/2014/main" id="{8CAE4E32-2CCF-4124-9E0F-DEEFC79753E0}"/>
                    </a:ext>
                  </a:extLst>
                </p:cNvPr>
                <p:cNvSpPr txBox="1"/>
                <p:nvPr/>
              </p:nvSpPr>
              <p:spPr>
                <a:xfrm>
                  <a:off x="16986658" y="11116092"/>
                  <a:ext cx="2615043" cy="405765"/>
                </a:xfrm>
                <a:prstGeom prst="rect">
                  <a:avLst/>
                </a:prstGeom>
              </p:spPr>
              <p:txBody>
                <a:bodyPr lIns="0" tIns="0" rIns="0" bIns="0" rtlCol="0" anchor="t">
                  <a:spAutoFit/>
                </a:bodyPr>
                <a:lstStyle/>
                <a:p>
                  <a:pPr algn="ctr">
                    <a:lnSpc>
                      <a:spcPts val="3359"/>
                    </a:lnSpc>
                  </a:pPr>
                  <a:r>
                    <a:rPr lang="en-US" sz="2400">
                      <a:solidFill>
                        <a:srgbClr val="FFFFFF"/>
                      </a:solidFill>
                      <a:latin typeface="HK Grotesk Medium"/>
                    </a:rPr>
                    <a:t>my_data.csv</a:t>
                  </a:r>
                </a:p>
              </p:txBody>
            </p:sp>
            <p:grpSp>
              <p:nvGrpSpPr>
                <p:cNvPr id="34" name="Picture 22">
                  <a:extLst>
                    <a:ext uri="{FF2B5EF4-FFF2-40B4-BE49-F238E27FC236}">
                      <a16:creationId xmlns:a16="http://schemas.microsoft.com/office/drawing/2014/main" id="{C0E91332-FC4F-41AA-AF06-C0FD3BFB2DF6}"/>
                    </a:ext>
                  </a:extLst>
                </p:cNvPr>
                <p:cNvGrpSpPr/>
                <p:nvPr/>
              </p:nvGrpSpPr>
              <p:grpSpPr>
                <a:xfrm>
                  <a:off x="17317291" y="6622542"/>
                  <a:ext cx="1145935" cy="885154"/>
                  <a:chOff x="8683813" y="6194104"/>
                  <a:chExt cx="1145935" cy="885154"/>
                </a:xfrm>
                <a:solidFill>
                  <a:srgbClr val="FFFFFF"/>
                </a:solidFill>
              </p:grpSpPr>
              <p:sp>
                <p:nvSpPr>
                  <p:cNvPr id="62" name="Freeform: Shape 61">
                    <a:extLst>
                      <a:ext uri="{FF2B5EF4-FFF2-40B4-BE49-F238E27FC236}">
                        <a16:creationId xmlns:a16="http://schemas.microsoft.com/office/drawing/2014/main" id="{AF554EAF-1D82-9F0E-497A-23A14A9D63AD}"/>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3" name="Freeform: Shape 62">
                    <a:extLst>
                      <a:ext uri="{FF2B5EF4-FFF2-40B4-BE49-F238E27FC236}">
                        <a16:creationId xmlns:a16="http://schemas.microsoft.com/office/drawing/2014/main" id="{54127038-8189-D6B3-CF01-D17C5CA97CD1}"/>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40" name="Freeform: Shape 639">
                    <a:extLst>
                      <a:ext uri="{FF2B5EF4-FFF2-40B4-BE49-F238E27FC236}">
                        <a16:creationId xmlns:a16="http://schemas.microsoft.com/office/drawing/2014/main" id="{DD8F9ADF-665C-BDFB-5388-02ECBC9845F8}"/>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35" name="Picture 23">
                  <a:extLst>
                    <a:ext uri="{FF2B5EF4-FFF2-40B4-BE49-F238E27FC236}">
                      <a16:creationId xmlns:a16="http://schemas.microsoft.com/office/drawing/2014/main" id="{E1EB2B50-78DD-A71F-7B3E-2C2E1F9EB05B}"/>
                    </a:ext>
                  </a:extLst>
                </p:cNvPr>
                <p:cNvGrpSpPr/>
                <p:nvPr/>
              </p:nvGrpSpPr>
              <p:grpSpPr>
                <a:xfrm>
                  <a:off x="19893331" y="6529728"/>
                  <a:ext cx="1145935" cy="885154"/>
                  <a:chOff x="11259853" y="6101290"/>
                  <a:chExt cx="1145935" cy="885154"/>
                </a:xfrm>
                <a:solidFill>
                  <a:srgbClr val="FFFFFF"/>
                </a:solidFill>
              </p:grpSpPr>
              <p:sp>
                <p:nvSpPr>
                  <p:cNvPr id="59" name="Freeform: Shape 58">
                    <a:extLst>
                      <a:ext uri="{FF2B5EF4-FFF2-40B4-BE49-F238E27FC236}">
                        <a16:creationId xmlns:a16="http://schemas.microsoft.com/office/drawing/2014/main" id="{92B72D59-F641-B8A7-B759-32B2E913F665}"/>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0" name="Freeform: Shape 59">
                    <a:extLst>
                      <a:ext uri="{FF2B5EF4-FFF2-40B4-BE49-F238E27FC236}">
                        <a16:creationId xmlns:a16="http://schemas.microsoft.com/office/drawing/2014/main" id="{087FC31D-77C9-8E5A-114E-74074DEBABFF}"/>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1" name="Freeform: Shape 60">
                    <a:extLst>
                      <a:ext uri="{FF2B5EF4-FFF2-40B4-BE49-F238E27FC236}">
                        <a16:creationId xmlns:a16="http://schemas.microsoft.com/office/drawing/2014/main" id="{4E57E73A-D910-69C2-6060-648D26C2C020}"/>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36" name="Picture 24">
                  <a:extLst>
                    <a:ext uri="{FF2B5EF4-FFF2-40B4-BE49-F238E27FC236}">
                      <a16:creationId xmlns:a16="http://schemas.microsoft.com/office/drawing/2014/main" id="{C1A2B3ED-7B95-C9C9-C10E-FE8D566A4EDA}"/>
                    </a:ext>
                  </a:extLst>
                </p:cNvPr>
                <p:cNvGrpSpPr/>
                <p:nvPr/>
              </p:nvGrpSpPr>
              <p:grpSpPr>
                <a:xfrm>
                  <a:off x="16915008" y="8753617"/>
                  <a:ext cx="1145935" cy="885154"/>
                  <a:chOff x="8281530" y="8325179"/>
                  <a:chExt cx="1145935" cy="885154"/>
                </a:xfrm>
                <a:solidFill>
                  <a:srgbClr val="FFFFFF"/>
                </a:solidFill>
              </p:grpSpPr>
              <p:sp>
                <p:nvSpPr>
                  <p:cNvPr id="56" name="Freeform: Shape 55">
                    <a:extLst>
                      <a:ext uri="{FF2B5EF4-FFF2-40B4-BE49-F238E27FC236}">
                        <a16:creationId xmlns:a16="http://schemas.microsoft.com/office/drawing/2014/main" id="{A390BA43-0A73-578F-70F6-A388A47643A8}"/>
                      </a:ext>
                    </a:extLst>
                  </p:cNvPr>
                  <p:cNvSpPr/>
                  <p:nvPr/>
                </p:nvSpPr>
                <p:spPr>
                  <a:xfrm>
                    <a:off x="8281530" y="8325179"/>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7" name="Freeform: Shape 56">
                    <a:extLst>
                      <a:ext uri="{FF2B5EF4-FFF2-40B4-BE49-F238E27FC236}">
                        <a16:creationId xmlns:a16="http://schemas.microsoft.com/office/drawing/2014/main" id="{79DD9A38-3AA3-1F17-43AD-3C9B07040591}"/>
                      </a:ext>
                    </a:extLst>
                  </p:cNvPr>
                  <p:cNvSpPr/>
                  <p:nvPr/>
                </p:nvSpPr>
                <p:spPr>
                  <a:xfrm>
                    <a:off x="8429713" y="8398808"/>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8" name="Freeform: Shape 57">
                    <a:extLst>
                      <a:ext uri="{FF2B5EF4-FFF2-40B4-BE49-F238E27FC236}">
                        <a16:creationId xmlns:a16="http://schemas.microsoft.com/office/drawing/2014/main" id="{A9E44367-0BFF-1B60-CD26-6816FA6107BA}"/>
                      </a:ext>
                    </a:extLst>
                  </p:cNvPr>
                  <p:cNvSpPr/>
                  <p:nvPr/>
                </p:nvSpPr>
                <p:spPr>
                  <a:xfrm>
                    <a:off x="8355936" y="8398808"/>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37" name="Picture 25">
                  <a:extLst>
                    <a:ext uri="{FF2B5EF4-FFF2-40B4-BE49-F238E27FC236}">
                      <a16:creationId xmlns:a16="http://schemas.microsoft.com/office/drawing/2014/main" id="{905FF72C-0F16-306F-7E39-251FA7C71CD2}"/>
                    </a:ext>
                  </a:extLst>
                </p:cNvPr>
                <p:cNvGrpSpPr/>
                <p:nvPr/>
              </p:nvGrpSpPr>
              <p:grpSpPr>
                <a:xfrm>
                  <a:off x="19065913" y="8778291"/>
                  <a:ext cx="1145935" cy="885154"/>
                  <a:chOff x="10432435" y="8349853"/>
                  <a:chExt cx="1145935" cy="885154"/>
                </a:xfrm>
                <a:solidFill>
                  <a:srgbClr val="FFFFFF"/>
                </a:solidFill>
              </p:grpSpPr>
              <p:sp>
                <p:nvSpPr>
                  <p:cNvPr id="53" name="Freeform: Shape 52">
                    <a:extLst>
                      <a:ext uri="{FF2B5EF4-FFF2-40B4-BE49-F238E27FC236}">
                        <a16:creationId xmlns:a16="http://schemas.microsoft.com/office/drawing/2014/main" id="{6184CB14-EE22-023B-55F6-93AAD1D00654}"/>
                      </a:ext>
                    </a:extLst>
                  </p:cNvPr>
                  <p:cNvSpPr/>
                  <p:nvPr/>
                </p:nvSpPr>
                <p:spPr>
                  <a:xfrm>
                    <a:off x="10432435" y="8349853"/>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4" name="Freeform: Shape 53">
                    <a:extLst>
                      <a:ext uri="{FF2B5EF4-FFF2-40B4-BE49-F238E27FC236}">
                        <a16:creationId xmlns:a16="http://schemas.microsoft.com/office/drawing/2014/main" id="{837F9D32-262F-FA9A-E585-F792BB70313F}"/>
                      </a:ext>
                    </a:extLst>
                  </p:cNvPr>
                  <p:cNvSpPr/>
                  <p:nvPr/>
                </p:nvSpPr>
                <p:spPr>
                  <a:xfrm>
                    <a:off x="10580618" y="8423482"/>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5" name="Freeform: Shape 54">
                    <a:extLst>
                      <a:ext uri="{FF2B5EF4-FFF2-40B4-BE49-F238E27FC236}">
                        <a16:creationId xmlns:a16="http://schemas.microsoft.com/office/drawing/2014/main" id="{FD99EA44-497E-A5BF-C364-DAEFD8E105F7}"/>
                      </a:ext>
                    </a:extLst>
                  </p:cNvPr>
                  <p:cNvSpPr/>
                  <p:nvPr/>
                </p:nvSpPr>
                <p:spPr>
                  <a:xfrm>
                    <a:off x="10506841" y="8423482"/>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38" name="Picture 26">
                  <a:extLst>
                    <a:ext uri="{FF2B5EF4-FFF2-40B4-BE49-F238E27FC236}">
                      <a16:creationId xmlns:a16="http://schemas.microsoft.com/office/drawing/2014/main" id="{3AB19CA6-6B66-90BE-27F3-4C7EC0493217}"/>
                    </a:ext>
                  </a:extLst>
                </p:cNvPr>
                <p:cNvGrpSpPr/>
                <p:nvPr/>
              </p:nvGrpSpPr>
              <p:grpSpPr>
                <a:xfrm>
                  <a:off x="17410494" y="4323939"/>
                  <a:ext cx="1145935" cy="885154"/>
                  <a:chOff x="8777016" y="3895501"/>
                  <a:chExt cx="1145935" cy="885154"/>
                </a:xfrm>
                <a:solidFill>
                  <a:srgbClr val="FFFFFF"/>
                </a:solidFill>
              </p:grpSpPr>
              <p:sp>
                <p:nvSpPr>
                  <p:cNvPr id="50" name="Freeform: Shape 49">
                    <a:extLst>
                      <a:ext uri="{FF2B5EF4-FFF2-40B4-BE49-F238E27FC236}">
                        <a16:creationId xmlns:a16="http://schemas.microsoft.com/office/drawing/2014/main" id="{3A73BCBB-6701-E365-9EA4-C45EEF84C66D}"/>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1" name="Freeform: Shape 50">
                    <a:extLst>
                      <a:ext uri="{FF2B5EF4-FFF2-40B4-BE49-F238E27FC236}">
                        <a16:creationId xmlns:a16="http://schemas.microsoft.com/office/drawing/2014/main" id="{65EEA031-B328-9FF4-5D12-97FE6CAA0A63}"/>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2" name="Freeform: Shape 51">
                    <a:extLst>
                      <a:ext uri="{FF2B5EF4-FFF2-40B4-BE49-F238E27FC236}">
                        <a16:creationId xmlns:a16="http://schemas.microsoft.com/office/drawing/2014/main" id="{A6B5B8ED-8553-4094-D64C-7558A0C1560F}"/>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39" name="AutoShape 27">
                  <a:extLst>
                    <a:ext uri="{FF2B5EF4-FFF2-40B4-BE49-F238E27FC236}">
                      <a16:creationId xmlns:a16="http://schemas.microsoft.com/office/drawing/2014/main" id="{B8CD32EB-0747-9209-F163-914829FF0838}"/>
                    </a:ext>
                  </a:extLst>
                </p:cNvPr>
                <p:cNvSpPr/>
                <p:nvPr/>
              </p:nvSpPr>
              <p:spPr>
                <a:xfrm>
                  <a:off x="15524394" y="6204234"/>
                  <a:ext cx="4980925" cy="0"/>
                </a:xfrm>
                <a:prstGeom prst="line">
                  <a:avLst/>
                </a:prstGeom>
                <a:ln w="38100" cap="flat">
                  <a:solidFill>
                    <a:srgbClr val="FFFFFF"/>
                  </a:solidFill>
                  <a:prstDash val="solid"/>
                  <a:headEnd type="none" w="sm" len="sm"/>
                  <a:tailEnd type="none" w="sm" len="sm"/>
                </a:ln>
              </p:spPr>
            </p:sp>
            <p:sp>
              <p:nvSpPr>
                <p:cNvPr id="40" name="AutoShape 28">
                  <a:extLst>
                    <a:ext uri="{FF2B5EF4-FFF2-40B4-BE49-F238E27FC236}">
                      <a16:creationId xmlns:a16="http://schemas.microsoft.com/office/drawing/2014/main" id="{F259B667-2F80-F3BA-8C75-0461C0EBE23E}"/>
                    </a:ext>
                  </a:extLst>
                </p:cNvPr>
                <p:cNvSpPr/>
                <p:nvPr/>
              </p:nvSpPr>
              <p:spPr>
                <a:xfrm rot="16200000">
                  <a:off x="15333351" y="6433377"/>
                  <a:ext cx="420186" cy="0"/>
                </a:xfrm>
                <a:prstGeom prst="line">
                  <a:avLst/>
                </a:prstGeom>
                <a:ln w="38100" cap="flat">
                  <a:solidFill>
                    <a:srgbClr val="FFFFFF"/>
                  </a:solidFill>
                  <a:prstDash val="solid"/>
                  <a:headEnd type="none" w="sm" len="sm"/>
                  <a:tailEnd type="none" w="sm" len="sm"/>
                </a:ln>
              </p:spPr>
            </p:sp>
            <p:sp>
              <p:nvSpPr>
                <p:cNvPr id="41" name="AutoShape 30">
                  <a:extLst>
                    <a:ext uri="{FF2B5EF4-FFF2-40B4-BE49-F238E27FC236}">
                      <a16:creationId xmlns:a16="http://schemas.microsoft.com/office/drawing/2014/main" id="{99C6A885-A969-8819-165B-5B7C1E4E8902}"/>
                    </a:ext>
                  </a:extLst>
                </p:cNvPr>
                <p:cNvSpPr/>
                <p:nvPr/>
              </p:nvSpPr>
              <p:spPr>
                <a:xfrm rot="16200000">
                  <a:off x="20276176" y="6395277"/>
                  <a:ext cx="420186" cy="0"/>
                </a:xfrm>
                <a:prstGeom prst="line">
                  <a:avLst/>
                </a:prstGeom>
                <a:ln w="38100" cap="flat">
                  <a:solidFill>
                    <a:srgbClr val="FFFFFF"/>
                  </a:solidFill>
                  <a:prstDash val="solid"/>
                  <a:headEnd type="none" w="sm" len="sm"/>
                  <a:tailEnd type="none" w="sm" len="sm"/>
                </a:ln>
              </p:spPr>
            </p:sp>
            <p:sp>
              <p:nvSpPr>
                <p:cNvPr id="42" name="AutoShape 31">
                  <a:extLst>
                    <a:ext uri="{FF2B5EF4-FFF2-40B4-BE49-F238E27FC236}">
                      <a16:creationId xmlns:a16="http://schemas.microsoft.com/office/drawing/2014/main" id="{5CED6537-7011-7923-26E0-311B211470B8}"/>
                    </a:ext>
                  </a:extLst>
                </p:cNvPr>
                <p:cNvSpPr/>
                <p:nvPr/>
              </p:nvSpPr>
              <p:spPr>
                <a:xfrm rot="16200000">
                  <a:off x="17785400" y="8290954"/>
                  <a:ext cx="420186" cy="0"/>
                </a:xfrm>
                <a:prstGeom prst="line">
                  <a:avLst/>
                </a:prstGeom>
                <a:ln w="38100" cap="flat">
                  <a:solidFill>
                    <a:srgbClr val="FFFFFF"/>
                  </a:solidFill>
                  <a:prstDash val="solid"/>
                  <a:headEnd type="none" w="sm" len="sm"/>
                  <a:tailEnd type="none" w="sm" len="sm"/>
                </a:ln>
              </p:spPr>
            </p:sp>
            <p:sp>
              <p:nvSpPr>
                <p:cNvPr id="43" name="AutoShape 32">
                  <a:extLst>
                    <a:ext uri="{FF2B5EF4-FFF2-40B4-BE49-F238E27FC236}">
                      <a16:creationId xmlns:a16="http://schemas.microsoft.com/office/drawing/2014/main" id="{63077D61-03E4-1E60-9A9C-AFC21AA2C81D}"/>
                    </a:ext>
                  </a:extLst>
                </p:cNvPr>
                <p:cNvSpPr/>
                <p:nvPr/>
              </p:nvSpPr>
              <p:spPr>
                <a:xfrm>
                  <a:off x="17488896" y="8481997"/>
                  <a:ext cx="2150906" cy="0"/>
                </a:xfrm>
                <a:prstGeom prst="line">
                  <a:avLst/>
                </a:prstGeom>
                <a:ln w="38100" cap="flat">
                  <a:solidFill>
                    <a:srgbClr val="FFFFFF"/>
                  </a:solidFill>
                  <a:prstDash val="solid"/>
                  <a:headEnd type="none" w="sm" len="sm"/>
                  <a:tailEnd type="none" w="sm" len="sm"/>
                </a:ln>
              </p:spPr>
            </p:sp>
            <p:sp>
              <p:nvSpPr>
                <p:cNvPr id="44" name="AutoShape 35">
                  <a:extLst>
                    <a:ext uri="{FF2B5EF4-FFF2-40B4-BE49-F238E27FC236}">
                      <a16:creationId xmlns:a16="http://schemas.microsoft.com/office/drawing/2014/main" id="{320A4964-43C6-C911-AA37-E6D2DE0939AC}"/>
                    </a:ext>
                  </a:extLst>
                </p:cNvPr>
                <p:cNvSpPr/>
                <p:nvPr/>
              </p:nvSpPr>
              <p:spPr>
                <a:xfrm rot="16200000">
                  <a:off x="19530195" y="10475446"/>
                  <a:ext cx="420186" cy="0"/>
                </a:xfrm>
                <a:prstGeom prst="line">
                  <a:avLst/>
                </a:prstGeom>
                <a:ln w="38100" cap="flat">
                  <a:solidFill>
                    <a:srgbClr val="FFFFFF"/>
                  </a:solidFill>
                  <a:prstDash val="solid"/>
                  <a:headEnd type="none" w="sm" len="sm"/>
                  <a:tailEnd type="none" w="sm" len="sm"/>
                </a:ln>
              </p:spPr>
            </p:sp>
            <p:sp>
              <p:nvSpPr>
                <p:cNvPr id="45" name="AutoShape 36">
                  <a:extLst>
                    <a:ext uri="{FF2B5EF4-FFF2-40B4-BE49-F238E27FC236}">
                      <a16:creationId xmlns:a16="http://schemas.microsoft.com/office/drawing/2014/main" id="{CDFF82E8-C428-1C4B-0234-621146BAA282}"/>
                    </a:ext>
                  </a:extLst>
                </p:cNvPr>
                <p:cNvSpPr/>
                <p:nvPr/>
              </p:nvSpPr>
              <p:spPr>
                <a:xfrm rot="16200000">
                  <a:off x="15294938" y="8462947"/>
                  <a:ext cx="420186" cy="0"/>
                </a:xfrm>
                <a:prstGeom prst="line">
                  <a:avLst/>
                </a:prstGeom>
                <a:ln w="38100" cap="flat">
                  <a:solidFill>
                    <a:srgbClr val="FFFFFF"/>
                  </a:solidFill>
                  <a:prstDash val="solid"/>
                  <a:headEnd type="none" w="sm" len="sm"/>
                  <a:tailEnd type="none" w="sm" len="sm"/>
                </a:ln>
              </p:spPr>
            </p:sp>
            <p:sp>
              <p:nvSpPr>
                <p:cNvPr id="46" name="TextBox 38">
                  <a:extLst>
                    <a:ext uri="{FF2B5EF4-FFF2-40B4-BE49-F238E27FC236}">
                      <a16:creationId xmlns:a16="http://schemas.microsoft.com/office/drawing/2014/main" id="{119A9881-347B-208C-7D38-25016CC81701}"/>
                    </a:ext>
                  </a:extLst>
                </p:cNvPr>
                <p:cNvSpPr txBox="1"/>
                <p:nvPr/>
              </p:nvSpPr>
              <p:spPr>
                <a:xfrm>
                  <a:off x="14713658" y="9751418"/>
                  <a:ext cx="1740837" cy="408253"/>
                </a:xfrm>
                <a:prstGeom prst="rect">
                  <a:avLst/>
                </a:prstGeom>
              </p:spPr>
              <p:txBody>
                <a:bodyPr lIns="0" tIns="0" rIns="0" bIns="0" rtlCol="0" anchor="t">
                  <a:spAutoFit/>
                </a:bodyPr>
                <a:lstStyle/>
                <a:p>
                  <a:pPr algn="ctr">
                    <a:lnSpc>
                      <a:spcPts val="3359"/>
                    </a:lnSpc>
                  </a:pPr>
                  <a:r>
                    <a:rPr lang="en-US" sz="2400" dirty="0">
                      <a:solidFill>
                        <a:srgbClr val="FFFFFF"/>
                      </a:solidFill>
                      <a:latin typeface="HK Grotesk Medium"/>
                    </a:rPr>
                    <a:t>Exp1.csv</a:t>
                  </a:r>
                </a:p>
              </p:txBody>
            </p:sp>
            <p:sp>
              <p:nvSpPr>
                <p:cNvPr id="47" name="Picture 13">
                  <a:extLst>
                    <a:ext uri="{FF2B5EF4-FFF2-40B4-BE49-F238E27FC236}">
                      <a16:creationId xmlns:a16="http://schemas.microsoft.com/office/drawing/2014/main" id="{36929CEC-023A-F9CB-24E5-B8C5C6DED794}"/>
                    </a:ext>
                  </a:extLst>
                </p:cNvPr>
                <p:cNvSpPr/>
                <p:nvPr/>
              </p:nvSpPr>
              <p:spPr>
                <a:xfrm>
                  <a:off x="19415697" y="10736258"/>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48" name="Picture 37">
                  <a:extLst>
                    <a:ext uri="{FF2B5EF4-FFF2-40B4-BE49-F238E27FC236}">
                      <a16:creationId xmlns:a16="http://schemas.microsoft.com/office/drawing/2014/main" id="{E4B9293B-295B-C8EB-C9FB-85E22B591CEB}"/>
                    </a:ext>
                  </a:extLst>
                </p:cNvPr>
                <p:cNvSpPr/>
                <p:nvPr/>
              </p:nvSpPr>
              <p:spPr>
                <a:xfrm>
                  <a:off x="15180439" y="8747643"/>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49" name="AutoShape 39">
                  <a:extLst>
                    <a:ext uri="{FF2B5EF4-FFF2-40B4-BE49-F238E27FC236}">
                      <a16:creationId xmlns:a16="http://schemas.microsoft.com/office/drawing/2014/main" id="{6CB7D90C-64A4-C38B-DE94-086AE43C5496}"/>
                    </a:ext>
                  </a:extLst>
                </p:cNvPr>
                <p:cNvSpPr/>
                <p:nvPr/>
              </p:nvSpPr>
              <p:spPr>
                <a:xfrm rot="16200000">
                  <a:off x="17754689" y="6208795"/>
                  <a:ext cx="535587" cy="0"/>
                </a:xfrm>
                <a:prstGeom prst="line">
                  <a:avLst/>
                </a:prstGeom>
                <a:ln w="38100" cap="flat">
                  <a:solidFill>
                    <a:srgbClr val="FFFFFF"/>
                  </a:solidFill>
                  <a:prstDash val="solid"/>
                  <a:headEnd type="none" w="sm" len="sm"/>
                  <a:tailEnd type="none" w="sm" len="sm"/>
                </a:ln>
              </p:spPr>
            </p:sp>
            <p:grpSp>
              <p:nvGrpSpPr>
                <p:cNvPr id="641" name="Picture 12">
                  <a:extLst>
                    <a:ext uri="{FF2B5EF4-FFF2-40B4-BE49-F238E27FC236}">
                      <a16:creationId xmlns:a16="http://schemas.microsoft.com/office/drawing/2014/main" id="{1DEC8485-A123-7641-3559-FFB921147069}"/>
                    </a:ext>
                  </a:extLst>
                </p:cNvPr>
                <p:cNvGrpSpPr/>
                <p:nvPr/>
              </p:nvGrpSpPr>
              <p:grpSpPr>
                <a:xfrm>
                  <a:off x="15031519" y="6617443"/>
                  <a:ext cx="1145935" cy="885154"/>
                  <a:chOff x="6355127" y="6101290"/>
                  <a:chExt cx="1145935" cy="885154"/>
                </a:xfrm>
                <a:solidFill>
                  <a:srgbClr val="FFFFFF"/>
                </a:solidFill>
              </p:grpSpPr>
              <p:sp>
                <p:nvSpPr>
                  <p:cNvPr id="642" name="Freeform: Shape 641">
                    <a:extLst>
                      <a:ext uri="{FF2B5EF4-FFF2-40B4-BE49-F238E27FC236}">
                        <a16:creationId xmlns:a16="http://schemas.microsoft.com/office/drawing/2014/main" id="{6BDD42FB-68F8-CDE4-C5EC-791F3844859C}"/>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43" name="Freeform: Shape 642">
                    <a:extLst>
                      <a:ext uri="{FF2B5EF4-FFF2-40B4-BE49-F238E27FC236}">
                        <a16:creationId xmlns:a16="http://schemas.microsoft.com/office/drawing/2014/main" id="{4B5ED41D-EB2A-BDD3-25C3-F1CAB30CF561}"/>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44" name="Freeform: Shape 643">
                    <a:extLst>
                      <a:ext uri="{FF2B5EF4-FFF2-40B4-BE49-F238E27FC236}">
                        <a16:creationId xmlns:a16="http://schemas.microsoft.com/office/drawing/2014/main" id="{FC440CDE-ED36-B383-BB29-06B13F655950}"/>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60" name="TextBox 17">
                  <a:extLst>
                    <a:ext uri="{FF2B5EF4-FFF2-40B4-BE49-F238E27FC236}">
                      <a16:creationId xmlns:a16="http://schemas.microsoft.com/office/drawing/2014/main" id="{A8AEEADE-059E-0B7A-8DF4-2986AFDCA4A5}"/>
                    </a:ext>
                  </a:extLst>
                </p:cNvPr>
                <p:cNvSpPr txBox="1"/>
                <p:nvPr/>
              </p:nvSpPr>
              <p:spPr>
                <a:xfrm>
                  <a:off x="19306545" y="762317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
              <p:nvSpPr>
                <p:cNvPr id="662" name="AutoShape 39">
                  <a:extLst>
                    <a:ext uri="{FF2B5EF4-FFF2-40B4-BE49-F238E27FC236}">
                      <a16:creationId xmlns:a16="http://schemas.microsoft.com/office/drawing/2014/main" id="{19EED94A-0220-CAED-3751-7EBB3D3AC451}"/>
                    </a:ext>
                  </a:extLst>
                </p:cNvPr>
                <p:cNvSpPr/>
                <p:nvPr/>
              </p:nvSpPr>
              <p:spPr>
                <a:xfrm rot="-5400000">
                  <a:off x="17706005" y="4056145"/>
                  <a:ext cx="535587" cy="0"/>
                </a:xfrm>
                <a:prstGeom prst="line">
                  <a:avLst/>
                </a:prstGeom>
                <a:ln w="38100" cap="flat">
                  <a:solidFill>
                    <a:srgbClr val="FFFFFF"/>
                  </a:solidFill>
                  <a:prstDash val="sysDash"/>
                  <a:headEnd type="none" w="sm" len="sm"/>
                  <a:tailEnd type="none" w="sm" len="sm"/>
                </a:ln>
              </p:spPr>
            </p:sp>
          </p:grpSp>
          <p:sp>
            <p:nvSpPr>
              <p:cNvPr id="672" name="AutoShape 39">
                <a:extLst>
                  <a:ext uri="{FF2B5EF4-FFF2-40B4-BE49-F238E27FC236}">
                    <a16:creationId xmlns:a16="http://schemas.microsoft.com/office/drawing/2014/main" id="{66D6A051-DBA1-B376-760D-898EBC59628A}"/>
                  </a:ext>
                </a:extLst>
              </p:cNvPr>
              <p:cNvSpPr/>
              <p:nvPr/>
            </p:nvSpPr>
            <p:spPr>
              <a:xfrm rot="-5400000">
                <a:off x="17341661" y="8614924"/>
                <a:ext cx="301326" cy="1"/>
              </a:xfrm>
              <a:prstGeom prst="line">
                <a:avLst/>
              </a:prstGeom>
              <a:ln w="38100" cap="flat">
                <a:solidFill>
                  <a:srgbClr val="FFFFFF"/>
                </a:solidFill>
                <a:prstDash val="solid"/>
                <a:headEnd type="none" w="sm" len="sm"/>
                <a:tailEnd type="none" w="sm" len="sm"/>
              </a:ln>
            </p:spPr>
          </p:sp>
          <p:sp>
            <p:nvSpPr>
              <p:cNvPr id="673" name="AutoShape 39">
                <a:extLst>
                  <a:ext uri="{FF2B5EF4-FFF2-40B4-BE49-F238E27FC236}">
                    <a16:creationId xmlns:a16="http://schemas.microsoft.com/office/drawing/2014/main" id="{865BA366-0AA6-E3CB-EB3F-F52CB7BE0FD0}"/>
                  </a:ext>
                </a:extLst>
              </p:cNvPr>
              <p:cNvSpPr/>
              <p:nvPr/>
            </p:nvSpPr>
            <p:spPr>
              <a:xfrm rot="-5400000">
                <a:off x="19480907" y="8614923"/>
                <a:ext cx="301326" cy="1"/>
              </a:xfrm>
              <a:prstGeom prst="line">
                <a:avLst/>
              </a:prstGeom>
              <a:ln w="38100" cap="flat">
                <a:solidFill>
                  <a:srgbClr val="FFFFFF"/>
                </a:solidFill>
                <a:prstDash val="solid"/>
                <a:headEnd type="none" w="sm" len="sm"/>
                <a:tailEnd type="none" w="sm" len="sm"/>
              </a:ln>
            </p:spPr>
          </p:sp>
        </p:gr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6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6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7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6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4" grpId="0" animBg="1"/>
      <p:bldP spid="24" grpId="0"/>
      <p:bldP spid="67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1"/>
          <p:cNvSpPr txBox="1"/>
          <p:nvPr/>
        </p:nvSpPr>
        <p:spPr>
          <a:xfrm>
            <a:off x="1225079" y="5656319"/>
            <a:ext cx="6812282" cy="18689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08719" tIns="108719" rIns="108719" bIns="108719">
            <a:spAutoFit/>
          </a:bodyPr>
          <a:lstStyle/>
          <a:p>
            <a:pPr algn="ctr">
              <a:lnSpc>
                <a:spcPts val="4200"/>
              </a:lnSpc>
              <a:spcBef>
                <a:spcPts val="600"/>
              </a:spcBef>
              <a:defRPr sz="2800" b="1" spc="296"/>
            </a:pPr>
            <a:r>
              <a:t>YEAH! </a:t>
            </a:r>
            <a:endParaRPr spc="-1">
              <a:solidFill>
                <a:srgbClr val="FFFFFF"/>
              </a:solidFill>
              <a:latin typeface="Arial"/>
              <a:ea typeface="Arial"/>
              <a:cs typeface="Arial"/>
              <a:sym typeface="Arial"/>
            </a:endParaRPr>
          </a:p>
          <a:p>
            <a:pPr algn="ctr">
              <a:lnSpc>
                <a:spcPts val="4200"/>
              </a:lnSpc>
              <a:spcBef>
                <a:spcPts val="600"/>
              </a:spcBef>
              <a:defRPr sz="2800" b="1" spc="296"/>
            </a:pPr>
            <a:r>
              <a:t>YOU HAVE A BASH SHELL &amp; TERMINAL ALREADY.</a:t>
            </a:r>
          </a:p>
        </p:txBody>
      </p:sp>
      <p:sp>
        <p:nvSpPr>
          <p:cNvPr id="654" name="Group 3"/>
          <p:cNvSpPr txBox="1"/>
          <p:nvPr/>
        </p:nvSpPr>
        <p:spPr>
          <a:xfrm>
            <a:off x="3172866" y="1093075"/>
            <a:ext cx="6170917"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defRPr>
            </a:lvl1pPr>
          </a:lstStyle>
          <a:p>
            <a:r>
              <a:rPr dirty="0"/>
              <a:t>THE </a:t>
            </a:r>
            <a:r>
              <a:rPr lang="en-US" dirty="0"/>
              <a:t>FILE</a:t>
            </a:r>
            <a:r>
              <a:rPr dirty="0"/>
              <a:t> TREE</a:t>
            </a:r>
          </a:p>
        </p:txBody>
      </p:sp>
      <p:sp>
        <p:nvSpPr>
          <p:cNvPr id="655" name="TextBox 90"/>
          <p:cNvSpPr txBox="1"/>
          <p:nvPr/>
        </p:nvSpPr>
        <p:spPr>
          <a:xfrm>
            <a:off x="1140727" y="3543580"/>
            <a:ext cx="10235194" cy="36009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r>
              <a:rPr lang="en-US" sz="4000" b="0" i="0" u="none" strike="noStrike" dirty="0">
                <a:solidFill>
                  <a:srgbClr val="F8F8F8"/>
                </a:solidFill>
                <a:effectLst/>
                <a:latin typeface="YACkoL24Adk 0"/>
              </a:rPr>
              <a:t>File systems are structured as hierarchical trees.</a:t>
            </a:r>
          </a:p>
          <a:p>
            <a:endParaRPr lang="en-US" sz="4000" dirty="0">
              <a:solidFill>
                <a:srgbClr val="F8F8F8"/>
              </a:solidFill>
              <a:effectLst/>
              <a:latin typeface="YACkoL24Adk 0"/>
            </a:endParaRPr>
          </a:p>
          <a:p>
            <a:r>
              <a:rPr lang="en-US" sz="4000" b="0" i="0" u="none" strike="noStrike" dirty="0">
                <a:solidFill>
                  <a:srgbClr val="F8F8F8"/>
                </a:solidFill>
                <a:effectLst/>
                <a:latin typeface="YACkoL24Adk 0"/>
              </a:rPr>
              <a:t>Every file and folder has an exact 'address' on the disk called a </a:t>
            </a:r>
            <a:r>
              <a:rPr lang="en-US" sz="4000" b="1" i="1" u="none" strike="noStrike" dirty="0">
                <a:solidFill>
                  <a:srgbClr val="F8F8F8"/>
                </a:solidFill>
                <a:effectLst/>
                <a:latin typeface="YACkoL24Adk 0"/>
              </a:rPr>
              <a:t>path</a:t>
            </a:r>
            <a:r>
              <a:rPr lang="en-US" sz="4000" b="0" i="0" u="none" strike="noStrike" dirty="0">
                <a:solidFill>
                  <a:srgbClr val="F8F8F8"/>
                </a:solidFill>
                <a:effectLst/>
                <a:latin typeface="YACkoL24Adk 0"/>
              </a:rPr>
              <a:t>.</a:t>
            </a:r>
            <a:endParaRPr lang="en-US" sz="4000" dirty="0">
              <a:solidFill>
                <a:srgbClr val="F8F8F8"/>
              </a:solidFill>
              <a:effectLst/>
              <a:latin typeface="YACkoL24Adk 0"/>
            </a:endParaRPr>
          </a:p>
          <a:p>
            <a:endParaRPr lang="en-US" sz="4000" dirty="0">
              <a:solidFill>
                <a:srgbClr val="F8F8F8"/>
              </a:solidFill>
              <a:effectLst/>
              <a:latin typeface="YACkoL24Adk 0"/>
            </a:endParaRPr>
          </a:p>
          <a:p>
            <a:pPr>
              <a:defRPr sz="2800" spc="300">
                <a:solidFill>
                  <a:srgbClr val="FFFFFF"/>
                </a:solidFill>
              </a:defRPr>
            </a:pPr>
            <a:endParaRPr lang="en-US" dirty="0"/>
          </a:p>
        </p:txBody>
      </p:sp>
      <p:sp>
        <p:nvSpPr>
          <p:cNvPr id="657" name="Line"/>
          <p:cNvSpPr/>
          <p:nvPr/>
        </p:nvSpPr>
        <p:spPr>
          <a:xfrm>
            <a:off x="1531361" y="2540000"/>
            <a:ext cx="9568261" cy="0"/>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694" name="Freeform 5">
            <a:extLst>
              <a:ext uri="{FF2B5EF4-FFF2-40B4-BE49-F238E27FC236}">
                <a16:creationId xmlns:a16="http://schemas.microsoft.com/office/drawing/2014/main" id="{1B59454C-C458-4A28-EE29-425C70230C11}"/>
              </a:ext>
            </a:extLst>
          </p:cNvPr>
          <p:cNvSpPr/>
          <p:nvPr/>
        </p:nvSpPr>
        <p:spPr>
          <a:xfrm>
            <a:off x="14130729" y="3217565"/>
            <a:ext cx="7860428" cy="9157189"/>
          </a:xfrm>
          <a:custGeom>
            <a:avLst/>
            <a:gdLst/>
            <a:ahLst/>
            <a:cxnLst/>
            <a:rect l="l" t="t" r="r" b="b"/>
            <a:pathLst>
              <a:path w="858867" h="1101759">
                <a:moveTo>
                  <a:pt x="121078" y="0"/>
                </a:moveTo>
                <a:lnTo>
                  <a:pt x="737789" y="0"/>
                </a:lnTo>
                <a:cubicBezTo>
                  <a:pt x="804659" y="0"/>
                  <a:pt x="858867" y="54209"/>
                  <a:pt x="858867" y="121078"/>
                </a:cubicBezTo>
                <a:lnTo>
                  <a:pt x="858867" y="980681"/>
                </a:lnTo>
                <a:cubicBezTo>
                  <a:pt x="858867" y="1012793"/>
                  <a:pt x="846111" y="1043590"/>
                  <a:pt x="823404" y="1066296"/>
                </a:cubicBezTo>
                <a:cubicBezTo>
                  <a:pt x="800698" y="1089003"/>
                  <a:pt x="769901" y="1101759"/>
                  <a:pt x="737789" y="1101759"/>
                </a:cubicBezTo>
                <a:lnTo>
                  <a:pt x="121078" y="1101759"/>
                </a:lnTo>
                <a:cubicBezTo>
                  <a:pt x="88966" y="1101759"/>
                  <a:pt x="58170" y="1089003"/>
                  <a:pt x="35463" y="1066296"/>
                </a:cubicBezTo>
                <a:cubicBezTo>
                  <a:pt x="12756" y="1043590"/>
                  <a:pt x="0" y="1012793"/>
                  <a:pt x="0" y="980681"/>
                </a:cubicBezTo>
                <a:lnTo>
                  <a:pt x="0" y="121078"/>
                </a:lnTo>
                <a:cubicBezTo>
                  <a:pt x="0" y="88966"/>
                  <a:pt x="12756" y="58170"/>
                  <a:pt x="35463" y="35463"/>
                </a:cubicBezTo>
                <a:cubicBezTo>
                  <a:pt x="58170" y="12756"/>
                  <a:pt x="88966" y="0"/>
                  <a:pt x="121078" y="0"/>
                </a:cubicBezTo>
                <a:close/>
              </a:path>
            </a:pathLst>
          </a:custGeom>
          <a:solidFill>
            <a:srgbClr val="000000">
              <a:alpha val="0"/>
            </a:srgbClr>
          </a:solidFill>
          <a:ln w="57150">
            <a:solidFill>
              <a:srgbClr val="F8F8F8"/>
            </a:solidFill>
          </a:ln>
        </p:spPr>
        <p:txBody>
          <a:bodyPr/>
          <a:lstStyle/>
          <a:p>
            <a:endParaRPr lang="en-GB" dirty="0"/>
          </a:p>
        </p:txBody>
      </p:sp>
      <p:sp>
        <p:nvSpPr>
          <p:cNvPr id="658" name="CustomShape 1"/>
          <p:cNvSpPr txBox="1">
            <a:spLocks noGrp="1"/>
          </p:cNvSpPr>
          <p:nvPr>
            <p:ph type="sldNum" sz="quarter" idx="2"/>
          </p:nvPr>
        </p:nvSpPr>
        <p:spPr>
          <a:xfrm>
            <a:off x="23556759"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16</a:t>
            </a:r>
            <a:endParaRPr dirty="0"/>
          </a:p>
        </p:txBody>
      </p:sp>
      <p:grpSp>
        <p:nvGrpSpPr>
          <p:cNvPr id="57" name="Group 56">
            <a:extLst>
              <a:ext uri="{FF2B5EF4-FFF2-40B4-BE49-F238E27FC236}">
                <a16:creationId xmlns:a16="http://schemas.microsoft.com/office/drawing/2014/main" id="{61F63C18-EC8C-BF76-4368-4FB1DA96AC15}"/>
              </a:ext>
            </a:extLst>
          </p:cNvPr>
          <p:cNvGrpSpPr/>
          <p:nvPr/>
        </p:nvGrpSpPr>
        <p:grpSpPr>
          <a:xfrm>
            <a:off x="14713658" y="3788351"/>
            <a:ext cx="6825230" cy="7863890"/>
            <a:chOff x="14713658" y="3788351"/>
            <a:chExt cx="6825230" cy="7863890"/>
          </a:xfrm>
        </p:grpSpPr>
        <p:grpSp>
          <p:nvGrpSpPr>
            <p:cNvPr id="58" name="Group 57">
              <a:extLst>
                <a:ext uri="{FF2B5EF4-FFF2-40B4-BE49-F238E27FC236}">
                  <a16:creationId xmlns:a16="http://schemas.microsoft.com/office/drawing/2014/main" id="{CFE0AFC0-C78D-B8CE-2BDD-98478A2D613E}"/>
                </a:ext>
              </a:extLst>
            </p:cNvPr>
            <p:cNvGrpSpPr/>
            <p:nvPr/>
          </p:nvGrpSpPr>
          <p:grpSpPr>
            <a:xfrm>
              <a:off x="14713658" y="3788351"/>
              <a:ext cx="6825230" cy="7863890"/>
              <a:chOff x="14713658" y="3788351"/>
              <a:chExt cx="6825230" cy="7863890"/>
            </a:xfrm>
          </p:grpSpPr>
          <p:sp>
            <p:nvSpPr>
              <p:cNvPr id="61" name="TextBox 14">
                <a:extLst>
                  <a:ext uri="{FF2B5EF4-FFF2-40B4-BE49-F238E27FC236}">
                    <a16:creationId xmlns:a16="http://schemas.microsoft.com/office/drawing/2014/main" id="{B67334D2-9173-0890-D973-4A92A7E95927}"/>
                  </a:ext>
                </a:extLst>
              </p:cNvPr>
              <p:cNvSpPr txBox="1"/>
              <p:nvPr/>
            </p:nvSpPr>
            <p:spPr>
              <a:xfrm>
                <a:off x="16905997" y="5243525"/>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henrike</a:t>
                </a:r>
                <a:endParaRPr lang="en-US" sz="2799" dirty="0">
                  <a:solidFill>
                    <a:srgbClr val="FFFFFF"/>
                  </a:solidFill>
                  <a:latin typeface="HK Grotesk Medium"/>
                </a:endParaRPr>
              </a:p>
            </p:txBody>
          </p:sp>
          <p:sp>
            <p:nvSpPr>
              <p:cNvPr id="62" name="TextBox 15">
                <a:extLst>
                  <a:ext uri="{FF2B5EF4-FFF2-40B4-BE49-F238E27FC236}">
                    <a16:creationId xmlns:a16="http://schemas.microsoft.com/office/drawing/2014/main" id="{75BC1083-0ACF-C9B6-C200-F8E6EAE1DE9C}"/>
                  </a:ext>
                </a:extLst>
              </p:cNvPr>
              <p:cNvSpPr txBox="1"/>
              <p:nvPr/>
            </p:nvSpPr>
            <p:spPr>
              <a:xfrm>
                <a:off x="16981054" y="761858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sp>
            <p:nvSpPr>
              <p:cNvPr id="63" name="TextBox 18">
                <a:extLst>
                  <a:ext uri="{FF2B5EF4-FFF2-40B4-BE49-F238E27FC236}">
                    <a16:creationId xmlns:a16="http://schemas.microsoft.com/office/drawing/2014/main" id="{26482D3C-CEC0-82D7-029F-EEB2129D9771}"/>
                  </a:ext>
                </a:extLst>
              </p:cNvPr>
              <p:cNvSpPr txBox="1"/>
              <p:nvPr/>
            </p:nvSpPr>
            <p:spPr>
              <a:xfrm>
                <a:off x="16278618" y="9803073"/>
                <a:ext cx="2232343" cy="481330"/>
              </a:xfrm>
              <a:prstGeom prst="rect">
                <a:avLst/>
              </a:prstGeom>
            </p:spPr>
            <p:txBody>
              <a:bodyPr lIns="0" tIns="0" rIns="0" bIns="0" rtlCol="0" anchor="t">
                <a:spAutoFit/>
              </a:bodyPr>
              <a:lstStyle/>
              <a:p>
                <a:pPr algn="ctr">
                  <a:lnSpc>
                    <a:spcPts val="3919"/>
                  </a:lnSpc>
                </a:pPr>
                <a:r>
                  <a:rPr lang="en-US" sz="2799">
                    <a:solidFill>
                      <a:srgbClr val="FFFFFF"/>
                    </a:solidFill>
                    <a:latin typeface="HK Grotesk Medium"/>
                  </a:rPr>
                  <a:t>Teaching</a:t>
                </a:r>
              </a:p>
            </p:txBody>
          </p:sp>
          <p:sp>
            <p:nvSpPr>
              <p:cNvPr id="640" name="TextBox 19">
                <a:extLst>
                  <a:ext uri="{FF2B5EF4-FFF2-40B4-BE49-F238E27FC236}">
                    <a16:creationId xmlns:a16="http://schemas.microsoft.com/office/drawing/2014/main" id="{6497130D-C230-AA6C-56F1-3190C1A08CEB}"/>
                  </a:ext>
                </a:extLst>
              </p:cNvPr>
              <p:cNvSpPr txBox="1"/>
              <p:nvPr/>
            </p:nvSpPr>
            <p:spPr>
              <a:xfrm>
                <a:off x="18605067" y="9803073"/>
                <a:ext cx="2232343" cy="481330"/>
              </a:xfrm>
              <a:prstGeom prst="rect">
                <a:avLst/>
              </a:prstGeom>
            </p:spPr>
            <p:txBody>
              <a:bodyPr lIns="0" tIns="0" rIns="0" bIns="0" rtlCol="0" anchor="t">
                <a:spAutoFit/>
              </a:bodyPr>
              <a:lstStyle/>
              <a:p>
                <a:pPr algn="ctr">
                  <a:lnSpc>
                    <a:spcPts val="3919"/>
                  </a:lnSpc>
                </a:pPr>
                <a:r>
                  <a:rPr lang="en-US" sz="2799">
                    <a:solidFill>
                      <a:srgbClr val="FFFFFF"/>
                    </a:solidFill>
                    <a:latin typeface="HK Grotesk Medium"/>
                  </a:rPr>
                  <a:t>Research</a:t>
                </a:r>
              </a:p>
            </p:txBody>
          </p:sp>
          <p:sp>
            <p:nvSpPr>
              <p:cNvPr id="641" name="TextBox 20">
                <a:extLst>
                  <a:ext uri="{FF2B5EF4-FFF2-40B4-BE49-F238E27FC236}">
                    <a16:creationId xmlns:a16="http://schemas.microsoft.com/office/drawing/2014/main" id="{ABB8EEEB-A800-C52B-BE40-F34C86CCF5AB}"/>
                  </a:ext>
                </a:extLst>
              </p:cNvPr>
              <p:cNvSpPr txBox="1"/>
              <p:nvPr/>
            </p:nvSpPr>
            <p:spPr>
              <a:xfrm>
                <a:off x="16986658" y="11116092"/>
                <a:ext cx="2615043" cy="405765"/>
              </a:xfrm>
              <a:prstGeom prst="rect">
                <a:avLst/>
              </a:prstGeom>
            </p:spPr>
            <p:txBody>
              <a:bodyPr lIns="0" tIns="0" rIns="0" bIns="0" rtlCol="0" anchor="t">
                <a:spAutoFit/>
              </a:bodyPr>
              <a:lstStyle/>
              <a:p>
                <a:pPr algn="ctr">
                  <a:lnSpc>
                    <a:spcPts val="3359"/>
                  </a:lnSpc>
                </a:pPr>
                <a:r>
                  <a:rPr lang="en-US" sz="2400">
                    <a:solidFill>
                      <a:srgbClr val="FFFFFF"/>
                    </a:solidFill>
                    <a:latin typeface="HK Grotesk Medium"/>
                  </a:rPr>
                  <a:t>my_data.csv</a:t>
                </a:r>
              </a:p>
            </p:txBody>
          </p:sp>
          <p:grpSp>
            <p:nvGrpSpPr>
              <p:cNvPr id="642" name="Picture 22">
                <a:extLst>
                  <a:ext uri="{FF2B5EF4-FFF2-40B4-BE49-F238E27FC236}">
                    <a16:creationId xmlns:a16="http://schemas.microsoft.com/office/drawing/2014/main" id="{A226E16E-1526-89FE-92D3-A3FD7CF389D0}"/>
                  </a:ext>
                </a:extLst>
              </p:cNvPr>
              <p:cNvGrpSpPr/>
              <p:nvPr/>
            </p:nvGrpSpPr>
            <p:grpSpPr>
              <a:xfrm>
                <a:off x="17317291" y="6622542"/>
                <a:ext cx="1145935" cy="885154"/>
                <a:chOff x="8683813" y="6194104"/>
                <a:chExt cx="1145935" cy="885154"/>
              </a:xfrm>
              <a:solidFill>
                <a:srgbClr val="FFFFFF"/>
              </a:solidFill>
            </p:grpSpPr>
            <p:sp>
              <p:nvSpPr>
                <p:cNvPr id="689" name="Freeform: Shape 688">
                  <a:extLst>
                    <a:ext uri="{FF2B5EF4-FFF2-40B4-BE49-F238E27FC236}">
                      <a16:creationId xmlns:a16="http://schemas.microsoft.com/office/drawing/2014/main" id="{F3244745-4583-0072-3147-43173A36A812}"/>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90" name="Freeform: Shape 689">
                  <a:extLst>
                    <a:ext uri="{FF2B5EF4-FFF2-40B4-BE49-F238E27FC236}">
                      <a16:creationId xmlns:a16="http://schemas.microsoft.com/office/drawing/2014/main" id="{05876800-6804-8DD3-4F29-975A91455378}"/>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91" name="Freeform: Shape 690">
                  <a:extLst>
                    <a:ext uri="{FF2B5EF4-FFF2-40B4-BE49-F238E27FC236}">
                      <a16:creationId xmlns:a16="http://schemas.microsoft.com/office/drawing/2014/main" id="{D012069B-E4F0-6478-4CFC-3335A85FC2C2}"/>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643" name="Picture 23">
                <a:extLst>
                  <a:ext uri="{FF2B5EF4-FFF2-40B4-BE49-F238E27FC236}">
                    <a16:creationId xmlns:a16="http://schemas.microsoft.com/office/drawing/2014/main" id="{37ABBAE4-82A5-455E-5A63-BDF95AFD1EB0}"/>
                  </a:ext>
                </a:extLst>
              </p:cNvPr>
              <p:cNvGrpSpPr/>
              <p:nvPr/>
            </p:nvGrpSpPr>
            <p:grpSpPr>
              <a:xfrm>
                <a:off x="19893331" y="6529728"/>
                <a:ext cx="1145935" cy="885154"/>
                <a:chOff x="11259853" y="6101290"/>
                <a:chExt cx="1145935" cy="885154"/>
              </a:xfrm>
              <a:solidFill>
                <a:srgbClr val="FFFFFF"/>
              </a:solidFill>
            </p:grpSpPr>
            <p:sp>
              <p:nvSpPr>
                <p:cNvPr id="686" name="Freeform: Shape 685">
                  <a:extLst>
                    <a:ext uri="{FF2B5EF4-FFF2-40B4-BE49-F238E27FC236}">
                      <a16:creationId xmlns:a16="http://schemas.microsoft.com/office/drawing/2014/main" id="{A596B730-0ED4-A24F-27C2-4F85CE658191}"/>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87" name="Freeform: Shape 686">
                  <a:extLst>
                    <a:ext uri="{FF2B5EF4-FFF2-40B4-BE49-F238E27FC236}">
                      <a16:creationId xmlns:a16="http://schemas.microsoft.com/office/drawing/2014/main" id="{F5AA81DE-B0AA-B938-3120-C310B8239D7C}"/>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88" name="Freeform: Shape 687">
                  <a:extLst>
                    <a:ext uri="{FF2B5EF4-FFF2-40B4-BE49-F238E27FC236}">
                      <a16:creationId xmlns:a16="http://schemas.microsoft.com/office/drawing/2014/main" id="{B8CDD7AF-AE4F-93FA-F35B-32DE466DDEE2}"/>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644" name="Picture 24">
                <a:extLst>
                  <a:ext uri="{FF2B5EF4-FFF2-40B4-BE49-F238E27FC236}">
                    <a16:creationId xmlns:a16="http://schemas.microsoft.com/office/drawing/2014/main" id="{AFE068D5-3D3E-1324-D24D-2A02679D66C4}"/>
                  </a:ext>
                </a:extLst>
              </p:cNvPr>
              <p:cNvGrpSpPr/>
              <p:nvPr/>
            </p:nvGrpSpPr>
            <p:grpSpPr>
              <a:xfrm>
                <a:off x="16915008" y="8753617"/>
                <a:ext cx="1145935" cy="885154"/>
                <a:chOff x="8281530" y="8325179"/>
                <a:chExt cx="1145935" cy="885154"/>
              </a:xfrm>
              <a:solidFill>
                <a:srgbClr val="FFFFFF"/>
              </a:solidFill>
            </p:grpSpPr>
            <p:sp>
              <p:nvSpPr>
                <p:cNvPr id="683" name="Freeform: Shape 682">
                  <a:extLst>
                    <a:ext uri="{FF2B5EF4-FFF2-40B4-BE49-F238E27FC236}">
                      <a16:creationId xmlns:a16="http://schemas.microsoft.com/office/drawing/2014/main" id="{B918E198-252A-927B-FD70-277955D8A863}"/>
                    </a:ext>
                  </a:extLst>
                </p:cNvPr>
                <p:cNvSpPr/>
                <p:nvPr/>
              </p:nvSpPr>
              <p:spPr>
                <a:xfrm>
                  <a:off x="8281530" y="8325179"/>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84" name="Freeform: Shape 683">
                  <a:extLst>
                    <a:ext uri="{FF2B5EF4-FFF2-40B4-BE49-F238E27FC236}">
                      <a16:creationId xmlns:a16="http://schemas.microsoft.com/office/drawing/2014/main" id="{07598F23-525C-5CA3-8A02-DA57CA7AB6E2}"/>
                    </a:ext>
                  </a:extLst>
                </p:cNvPr>
                <p:cNvSpPr/>
                <p:nvPr/>
              </p:nvSpPr>
              <p:spPr>
                <a:xfrm>
                  <a:off x="8429713" y="8398808"/>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85" name="Freeform: Shape 684">
                  <a:extLst>
                    <a:ext uri="{FF2B5EF4-FFF2-40B4-BE49-F238E27FC236}">
                      <a16:creationId xmlns:a16="http://schemas.microsoft.com/office/drawing/2014/main" id="{F692F694-96E2-D443-82AC-7C63EE66B686}"/>
                    </a:ext>
                  </a:extLst>
                </p:cNvPr>
                <p:cNvSpPr/>
                <p:nvPr/>
              </p:nvSpPr>
              <p:spPr>
                <a:xfrm>
                  <a:off x="8355936" y="8398808"/>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656" name="Picture 25">
                <a:extLst>
                  <a:ext uri="{FF2B5EF4-FFF2-40B4-BE49-F238E27FC236}">
                    <a16:creationId xmlns:a16="http://schemas.microsoft.com/office/drawing/2014/main" id="{579FF4B5-3364-8196-8079-5A0E65780606}"/>
                  </a:ext>
                </a:extLst>
              </p:cNvPr>
              <p:cNvGrpSpPr/>
              <p:nvPr/>
            </p:nvGrpSpPr>
            <p:grpSpPr>
              <a:xfrm>
                <a:off x="19065913" y="8778291"/>
                <a:ext cx="1145935" cy="885154"/>
                <a:chOff x="10432435" y="8349853"/>
                <a:chExt cx="1145935" cy="885154"/>
              </a:xfrm>
              <a:solidFill>
                <a:srgbClr val="FFFFFF"/>
              </a:solidFill>
            </p:grpSpPr>
            <p:sp>
              <p:nvSpPr>
                <p:cNvPr id="680" name="Freeform: Shape 679">
                  <a:extLst>
                    <a:ext uri="{FF2B5EF4-FFF2-40B4-BE49-F238E27FC236}">
                      <a16:creationId xmlns:a16="http://schemas.microsoft.com/office/drawing/2014/main" id="{0A16528C-3F3E-4F29-850D-8734821B0255}"/>
                    </a:ext>
                  </a:extLst>
                </p:cNvPr>
                <p:cNvSpPr/>
                <p:nvPr/>
              </p:nvSpPr>
              <p:spPr>
                <a:xfrm>
                  <a:off x="10432435" y="8349853"/>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81" name="Freeform: Shape 680">
                  <a:extLst>
                    <a:ext uri="{FF2B5EF4-FFF2-40B4-BE49-F238E27FC236}">
                      <a16:creationId xmlns:a16="http://schemas.microsoft.com/office/drawing/2014/main" id="{0C22384E-9B6E-C306-BE30-9B94F296F8F4}"/>
                    </a:ext>
                  </a:extLst>
                </p:cNvPr>
                <p:cNvSpPr/>
                <p:nvPr/>
              </p:nvSpPr>
              <p:spPr>
                <a:xfrm>
                  <a:off x="10580618" y="8423482"/>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82" name="Freeform: Shape 681">
                  <a:extLst>
                    <a:ext uri="{FF2B5EF4-FFF2-40B4-BE49-F238E27FC236}">
                      <a16:creationId xmlns:a16="http://schemas.microsoft.com/office/drawing/2014/main" id="{94018D89-7303-2B62-1D23-ABB7B83B21F5}"/>
                    </a:ext>
                  </a:extLst>
                </p:cNvPr>
                <p:cNvSpPr/>
                <p:nvPr/>
              </p:nvSpPr>
              <p:spPr>
                <a:xfrm>
                  <a:off x="10506841" y="8423482"/>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659" name="Picture 26">
                <a:extLst>
                  <a:ext uri="{FF2B5EF4-FFF2-40B4-BE49-F238E27FC236}">
                    <a16:creationId xmlns:a16="http://schemas.microsoft.com/office/drawing/2014/main" id="{D4334996-DDCE-DD58-E0B9-6A56BF3236DA}"/>
                  </a:ext>
                </a:extLst>
              </p:cNvPr>
              <p:cNvGrpSpPr/>
              <p:nvPr/>
            </p:nvGrpSpPr>
            <p:grpSpPr>
              <a:xfrm>
                <a:off x="17410494" y="4323939"/>
                <a:ext cx="1145935" cy="885154"/>
                <a:chOff x="8777016" y="3895501"/>
                <a:chExt cx="1145935" cy="885154"/>
              </a:xfrm>
              <a:solidFill>
                <a:srgbClr val="FFFFFF"/>
              </a:solidFill>
            </p:grpSpPr>
            <p:sp>
              <p:nvSpPr>
                <p:cNvPr id="677" name="Freeform: Shape 676">
                  <a:extLst>
                    <a:ext uri="{FF2B5EF4-FFF2-40B4-BE49-F238E27FC236}">
                      <a16:creationId xmlns:a16="http://schemas.microsoft.com/office/drawing/2014/main" id="{53FE9ECD-5306-7C7B-7730-B123B153D7FC}"/>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78" name="Freeform: Shape 677">
                  <a:extLst>
                    <a:ext uri="{FF2B5EF4-FFF2-40B4-BE49-F238E27FC236}">
                      <a16:creationId xmlns:a16="http://schemas.microsoft.com/office/drawing/2014/main" id="{2297B8E7-BF54-D9B7-D62D-E2F305B904CB}"/>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79" name="Freeform: Shape 678">
                  <a:extLst>
                    <a:ext uri="{FF2B5EF4-FFF2-40B4-BE49-F238E27FC236}">
                      <a16:creationId xmlns:a16="http://schemas.microsoft.com/office/drawing/2014/main" id="{92A5276B-172A-705E-9BC4-633AA04DD7DE}"/>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60" name="AutoShape 27">
                <a:extLst>
                  <a:ext uri="{FF2B5EF4-FFF2-40B4-BE49-F238E27FC236}">
                    <a16:creationId xmlns:a16="http://schemas.microsoft.com/office/drawing/2014/main" id="{7B1B480C-0FF7-F68D-BA59-DCAFA0D8BEDD}"/>
                  </a:ext>
                </a:extLst>
              </p:cNvPr>
              <p:cNvSpPr/>
              <p:nvPr/>
            </p:nvSpPr>
            <p:spPr>
              <a:xfrm>
                <a:off x="15524394" y="6204234"/>
                <a:ext cx="4980925" cy="0"/>
              </a:xfrm>
              <a:prstGeom prst="line">
                <a:avLst/>
              </a:prstGeom>
              <a:ln w="38100" cap="flat">
                <a:solidFill>
                  <a:srgbClr val="FFFFFF"/>
                </a:solidFill>
                <a:prstDash val="solid"/>
                <a:headEnd type="none" w="sm" len="sm"/>
                <a:tailEnd type="none" w="sm" len="sm"/>
              </a:ln>
            </p:spPr>
          </p:sp>
          <p:sp>
            <p:nvSpPr>
              <p:cNvPr id="661" name="AutoShape 28">
                <a:extLst>
                  <a:ext uri="{FF2B5EF4-FFF2-40B4-BE49-F238E27FC236}">
                    <a16:creationId xmlns:a16="http://schemas.microsoft.com/office/drawing/2014/main" id="{CB0BEF11-C04A-DEE4-03B3-E62EF49EA76F}"/>
                  </a:ext>
                </a:extLst>
              </p:cNvPr>
              <p:cNvSpPr/>
              <p:nvPr/>
            </p:nvSpPr>
            <p:spPr>
              <a:xfrm rot="16200000">
                <a:off x="15333351" y="6433377"/>
                <a:ext cx="420186" cy="0"/>
              </a:xfrm>
              <a:prstGeom prst="line">
                <a:avLst/>
              </a:prstGeom>
              <a:ln w="38100" cap="flat">
                <a:solidFill>
                  <a:srgbClr val="FFFFFF"/>
                </a:solidFill>
                <a:prstDash val="solid"/>
                <a:headEnd type="none" w="sm" len="sm"/>
                <a:tailEnd type="none" w="sm" len="sm"/>
              </a:ln>
            </p:spPr>
          </p:sp>
          <p:sp>
            <p:nvSpPr>
              <p:cNvPr id="662" name="AutoShape 30">
                <a:extLst>
                  <a:ext uri="{FF2B5EF4-FFF2-40B4-BE49-F238E27FC236}">
                    <a16:creationId xmlns:a16="http://schemas.microsoft.com/office/drawing/2014/main" id="{5B0F4754-5D41-9114-D38E-093A3755D747}"/>
                  </a:ext>
                </a:extLst>
              </p:cNvPr>
              <p:cNvSpPr/>
              <p:nvPr/>
            </p:nvSpPr>
            <p:spPr>
              <a:xfrm rot="16200000">
                <a:off x="20276176" y="6395277"/>
                <a:ext cx="420186" cy="0"/>
              </a:xfrm>
              <a:prstGeom prst="line">
                <a:avLst/>
              </a:prstGeom>
              <a:ln w="38100" cap="flat">
                <a:solidFill>
                  <a:srgbClr val="FFFFFF"/>
                </a:solidFill>
                <a:prstDash val="solid"/>
                <a:headEnd type="none" w="sm" len="sm"/>
                <a:tailEnd type="none" w="sm" len="sm"/>
              </a:ln>
            </p:spPr>
          </p:sp>
          <p:sp>
            <p:nvSpPr>
              <p:cNvPr id="663" name="AutoShape 31">
                <a:extLst>
                  <a:ext uri="{FF2B5EF4-FFF2-40B4-BE49-F238E27FC236}">
                    <a16:creationId xmlns:a16="http://schemas.microsoft.com/office/drawing/2014/main" id="{DB201F3F-21A1-274F-F683-BA377B63D77E}"/>
                  </a:ext>
                </a:extLst>
              </p:cNvPr>
              <p:cNvSpPr/>
              <p:nvPr/>
            </p:nvSpPr>
            <p:spPr>
              <a:xfrm rot="16200000">
                <a:off x="17785400" y="8290954"/>
                <a:ext cx="420186" cy="0"/>
              </a:xfrm>
              <a:prstGeom prst="line">
                <a:avLst/>
              </a:prstGeom>
              <a:ln w="38100" cap="flat">
                <a:solidFill>
                  <a:srgbClr val="FFFFFF"/>
                </a:solidFill>
                <a:prstDash val="solid"/>
                <a:headEnd type="none" w="sm" len="sm"/>
                <a:tailEnd type="none" w="sm" len="sm"/>
              </a:ln>
            </p:spPr>
          </p:sp>
          <p:sp>
            <p:nvSpPr>
              <p:cNvPr id="664" name="AutoShape 32">
                <a:extLst>
                  <a:ext uri="{FF2B5EF4-FFF2-40B4-BE49-F238E27FC236}">
                    <a16:creationId xmlns:a16="http://schemas.microsoft.com/office/drawing/2014/main" id="{6087F6BC-75E5-95BC-5384-55A8DC6849CB}"/>
                  </a:ext>
                </a:extLst>
              </p:cNvPr>
              <p:cNvSpPr/>
              <p:nvPr/>
            </p:nvSpPr>
            <p:spPr>
              <a:xfrm>
                <a:off x="17488896" y="8481997"/>
                <a:ext cx="2150906" cy="0"/>
              </a:xfrm>
              <a:prstGeom prst="line">
                <a:avLst/>
              </a:prstGeom>
              <a:ln w="38100" cap="flat">
                <a:solidFill>
                  <a:srgbClr val="FFFFFF"/>
                </a:solidFill>
                <a:prstDash val="solid"/>
                <a:headEnd type="none" w="sm" len="sm"/>
                <a:tailEnd type="none" w="sm" len="sm"/>
              </a:ln>
            </p:spPr>
          </p:sp>
          <p:sp>
            <p:nvSpPr>
              <p:cNvPr id="665" name="AutoShape 35">
                <a:extLst>
                  <a:ext uri="{FF2B5EF4-FFF2-40B4-BE49-F238E27FC236}">
                    <a16:creationId xmlns:a16="http://schemas.microsoft.com/office/drawing/2014/main" id="{EEFE8387-3D4B-8970-2EF7-BA080B4D085E}"/>
                  </a:ext>
                </a:extLst>
              </p:cNvPr>
              <p:cNvSpPr/>
              <p:nvPr/>
            </p:nvSpPr>
            <p:spPr>
              <a:xfrm rot="16200000">
                <a:off x="19530195" y="10475446"/>
                <a:ext cx="420186" cy="0"/>
              </a:xfrm>
              <a:prstGeom prst="line">
                <a:avLst/>
              </a:prstGeom>
              <a:ln w="38100" cap="flat">
                <a:solidFill>
                  <a:srgbClr val="FFFFFF"/>
                </a:solidFill>
                <a:prstDash val="solid"/>
                <a:headEnd type="none" w="sm" len="sm"/>
                <a:tailEnd type="none" w="sm" len="sm"/>
              </a:ln>
            </p:spPr>
          </p:sp>
          <p:sp>
            <p:nvSpPr>
              <p:cNvPr id="666" name="AutoShape 36">
                <a:extLst>
                  <a:ext uri="{FF2B5EF4-FFF2-40B4-BE49-F238E27FC236}">
                    <a16:creationId xmlns:a16="http://schemas.microsoft.com/office/drawing/2014/main" id="{955984A6-8BB3-5C5B-CCA6-4C3A71F3ECB8}"/>
                  </a:ext>
                </a:extLst>
              </p:cNvPr>
              <p:cNvSpPr/>
              <p:nvPr/>
            </p:nvSpPr>
            <p:spPr>
              <a:xfrm rot="16200000">
                <a:off x="15294938" y="8462947"/>
                <a:ext cx="420186" cy="0"/>
              </a:xfrm>
              <a:prstGeom prst="line">
                <a:avLst/>
              </a:prstGeom>
              <a:ln w="38100" cap="flat">
                <a:solidFill>
                  <a:srgbClr val="FFFFFF"/>
                </a:solidFill>
                <a:prstDash val="solid"/>
                <a:headEnd type="none" w="sm" len="sm"/>
                <a:tailEnd type="none" w="sm" len="sm"/>
              </a:ln>
            </p:spPr>
          </p:sp>
          <p:sp>
            <p:nvSpPr>
              <p:cNvPr id="667" name="TextBox 38">
                <a:extLst>
                  <a:ext uri="{FF2B5EF4-FFF2-40B4-BE49-F238E27FC236}">
                    <a16:creationId xmlns:a16="http://schemas.microsoft.com/office/drawing/2014/main" id="{425B07FA-0F1D-3C8D-27F3-8A9EEB661DEA}"/>
                  </a:ext>
                </a:extLst>
              </p:cNvPr>
              <p:cNvSpPr txBox="1"/>
              <p:nvPr/>
            </p:nvSpPr>
            <p:spPr>
              <a:xfrm>
                <a:off x="14713658" y="9751418"/>
                <a:ext cx="1740837" cy="408253"/>
              </a:xfrm>
              <a:prstGeom prst="rect">
                <a:avLst/>
              </a:prstGeom>
            </p:spPr>
            <p:txBody>
              <a:bodyPr lIns="0" tIns="0" rIns="0" bIns="0" rtlCol="0" anchor="t">
                <a:spAutoFit/>
              </a:bodyPr>
              <a:lstStyle/>
              <a:p>
                <a:pPr algn="ctr">
                  <a:lnSpc>
                    <a:spcPts val="3359"/>
                  </a:lnSpc>
                </a:pPr>
                <a:r>
                  <a:rPr lang="en-US" sz="2400" dirty="0">
                    <a:solidFill>
                      <a:srgbClr val="FFFFFF"/>
                    </a:solidFill>
                    <a:latin typeface="HK Grotesk Medium"/>
                  </a:rPr>
                  <a:t>Exp1.csv</a:t>
                </a:r>
              </a:p>
            </p:txBody>
          </p:sp>
          <p:sp>
            <p:nvSpPr>
              <p:cNvPr id="668" name="Picture 13">
                <a:extLst>
                  <a:ext uri="{FF2B5EF4-FFF2-40B4-BE49-F238E27FC236}">
                    <a16:creationId xmlns:a16="http://schemas.microsoft.com/office/drawing/2014/main" id="{E964A3E8-15C9-3400-CC94-D9ACCD06B5A8}"/>
                  </a:ext>
                </a:extLst>
              </p:cNvPr>
              <p:cNvSpPr/>
              <p:nvPr/>
            </p:nvSpPr>
            <p:spPr>
              <a:xfrm>
                <a:off x="19415697" y="10736258"/>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669" name="Picture 37">
                <a:extLst>
                  <a:ext uri="{FF2B5EF4-FFF2-40B4-BE49-F238E27FC236}">
                    <a16:creationId xmlns:a16="http://schemas.microsoft.com/office/drawing/2014/main" id="{5C811D70-FB5E-AC81-554F-6570C2D386A0}"/>
                  </a:ext>
                </a:extLst>
              </p:cNvPr>
              <p:cNvSpPr/>
              <p:nvPr/>
            </p:nvSpPr>
            <p:spPr>
              <a:xfrm>
                <a:off x="15180439" y="8747643"/>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670" name="AutoShape 39">
                <a:extLst>
                  <a:ext uri="{FF2B5EF4-FFF2-40B4-BE49-F238E27FC236}">
                    <a16:creationId xmlns:a16="http://schemas.microsoft.com/office/drawing/2014/main" id="{4A3C1D85-4B86-4104-6EF6-A2F77D36B4EB}"/>
                  </a:ext>
                </a:extLst>
              </p:cNvPr>
              <p:cNvSpPr/>
              <p:nvPr/>
            </p:nvSpPr>
            <p:spPr>
              <a:xfrm rot="16200000">
                <a:off x="17754689" y="6208795"/>
                <a:ext cx="535587" cy="0"/>
              </a:xfrm>
              <a:prstGeom prst="line">
                <a:avLst/>
              </a:prstGeom>
              <a:ln w="38100" cap="flat">
                <a:solidFill>
                  <a:srgbClr val="FFFFFF"/>
                </a:solidFill>
                <a:prstDash val="solid"/>
                <a:headEnd type="none" w="sm" len="sm"/>
                <a:tailEnd type="none" w="sm" len="sm"/>
              </a:ln>
            </p:spPr>
          </p:sp>
          <p:grpSp>
            <p:nvGrpSpPr>
              <p:cNvPr id="671" name="Picture 12">
                <a:extLst>
                  <a:ext uri="{FF2B5EF4-FFF2-40B4-BE49-F238E27FC236}">
                    <a16:creationId xmlns:a16="http://schemas.microsoft.com/office/drawing/2014/main" id="{2586A206-527F-24BE-3019-67EBFB02E85D}"/>
                  </a:ext>
                </a:extLst>
              </p:cNvPr>
              <p:cNvGrpSpPr/>
              <p:nvPr/>
            </p:nvGrpSpPr>
            <p:grpSpPr>
              <a:xfrm>
                <a:off x="15031519" y="6617443"/>
                <a:ext cx="1145935" cy="885154"/>
                <a:chOff x="6355127" y="6101290"/>
                <a:chExt cx="1145935" cy="885154"/>
              </a:xfrm>
              <a:solidFill>
                <a:srgbClr val="FFFFFF"/>
              </a:solidFill>
            </p:grpSpPr>
            <p:sp>
              <p:nvSpPr>
                <p:cNvPr id="674" name="Freeform: Shape 673">
                  <a:extLst>
                    <a:ext uri="{FF2B5EF4-FFF2-40B4-BE49-F238E27FC236}">
                      <a16:creationId xmlns:a16="http://schemas.microsoft.com/office/drawing/2014/main" id="{6BAEF33A-EC80-EDA6-BC36-9AB2F5EC633B}"/>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75" name="Freeform: Shape 674">
                  <a:extLst>
                    <a:ext uri="{FF2B5EF4-FFF2-40B4-BE49-F238E27FC236}">
                      <a16:creationId xmlns:a16="http://schemas.microsoft.com/office/drawing/2014/main" id="{20BDC1BC-D43F-55E8-95D3-040E177B575B}"/>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76" name="Freeform: Shape 675">
                  <a:extLst>
                    <a:ext uri="{FF2B5EF4-FFF2-40B4-BE49-F238E27FC236}">
                      <a16:creationId xmlns:a16="http://schemas.microsoft.com/office/drawing/2014/main" id="{3348AF5C-6907-59E1-2FA1-9B74594F9885}"/>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72" name="TextBox 17">
                <a:extLst>
                  <a:ext uri="{FF2B5EF4-FFF2-40B4-BE49-F238E27FC236}">
                    <a16:creationId xmlns:a16="http://schemas.microsoft.com/office/drawing/2014/main" id="{598F3985-CC17-63BD-F579-49EA27430D81}"/>
                  </a:ext>
                </a:extLst>
              </p:cNvPr>
              <p:cNvSpPr txBox="1"/>
              <p:nvPr/>
            </p:nvSpPr>
            <p:spPr>
              <a:xfrm>
                <a:off x="19306545" y="762317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
            <p:nvSpPr>
              <p:cNvPr id="673" name="AutoShape 39">
                <a:extLst>
                  <a:ext uri="{FF2B5EF4-FFF2-40B4-BE49-F238E27FC236}">
                    <a16:creationId xmlns:a16="http://schemas.microsoft.com/office/drawing/2014/main" id="{9E72BA82-E456-7EB5-C763-D02C8A9F94B5}"/>
                  </a:ext>
                </a:extLst>
              </p:cNvPr>
              <p:cNvSpPr/>
              <p:nvPr/>
            </p:nvSpPr>
            <p:spPr>
              <a:xfrm rot="-5400000">
                <a:off x="17706005" y="4056145"/>
                <a:ext cx="535587" cy="0"/>
              </a:xfrm>
              <a:prstGeom prst="line">
                <a:avLst/>
              </a:prstGeom>
              <a:ln w="38100" cap="flat">
                <a:solidFill>
                  <a:srgbClr val="FFFFFF"/>
                </a:solidFill>
                <a:prstDash val="sysDash"/>
                <a:headEnd type="none" w="sm" len="sm"/>
                <a:tailEnd type="none" w="sm" len="sm"/>
              </a:ln>
            </p:spPr>
          </p:sp>
        </p:grpSp>
        <p:sp>
          <p:nvSpPr>
            <p:cNvPr id="59" name="AutoShape 39">
              <a:extLst>
                <a:ext uri="{FF2B5EF4-FFF2-40B4-BE49-F238E27FC236}">
                  <a16:creationId xmlns:a16="http://schemas.microsoft.com/office/drawing/2014/main" id="{7D428846-E775-1E0A-F374-0B748209A641}"/>
                </a:ext>
              </a:extLst>
            </p:cNvPr>
            <p:cNvSpPr/>
            <p:nvPr/>
          </p:nvSpPr>
          <p:spPr>
            <a:xfrm rot="-5400000">
              <a:off x="17341661" y="8614924"/>
              <a:ext cx="301326" cy="1"/>
            </a:xfrm>
            <a:prstGeom prst="line">
              <a:avLst/>
            </a:prstGeom>
            <a:ln w="38100" cap="flat">
              <a:solidFill>
                <a:srgbClr val="FFFFFF"/>
              </a:solidFill>
              <a:prstDash val="solid"/>
              <a:headEnd type="none" w="sm" len="sm"/>
              <a:tailEnd type="none" w="sm" len="sm"/>
            </a:ln>
          </p:spPr>
        </p:sp>
        <p:sp>
          <p:nvSpPr>
            <p:cNvPr id="60" name="AutoShape 39">
              <a:extLst>
                <a:ext uri="{FF2B5EF4-FFF2-40B4-BE49-F238E27FC236}">
                  <a16:creationId xmlns:a16="http://schemas.microsoft.com/office/drawing/2014/main" id="{4DD00277-4A07-D282-491E-268476AE37A8}"/>
                </a:ext>
              </a:extLst>
            </p:cNvPr>
            <p:cNvSpPr/>
            <p:nvPr/>
          </p:nvSpPr>
          <p:spPr>
            <a:xfrm rot="-5400000">
              <a:off x="19480907" y="8614923"/>
              <a:ext cx="301326" cy="1"/>
            </a:xfrm>
            <a:prstGeom prst="line">
              <a:avLst/>
            </a:prstGeom>
            <a:ln w="38100" cap="flat">
              <a:solidFill>
                <a:srgbClr val="FFFFFF"/>
              </a:solidFill>
              <a:prstDash val="solid"/>
              <a:headEnd type="none" w="sm" len="sm"/>
              <a:tailEnd type="none" w="sm" len="sm"/>
            </a:ln>
          </p:spPr>
        </p:sp>
      </p:grpSp>
      <p:sp>
        <p:nvSpPr>
          <p:cNvPr id="692" name="TextBox 29">
            <a:extLst>
              <a:ext uri="{FF2B5EF4-FFF2-40B4-BE49-F238E27FC236}">
                <a16:creationId xmlns:a16="http://schemas.microsoft.com/office/drawing/2014/main" id="{C3862B92-AA58-4391-5C97-5C0DCEAFF7E5}"/>
              </a:ext>
            </a:extLst>
          </p:cNvPr>
          <p:cNvSpPr txBox="1"/>
          <p:nvPr/>
        </p:nvSpPr>
        <p:spPr>
          <a:xfrm>
            <a:off x="16915008" y="12674543"/>
            <a:ext cx="2501738" cy="560919"/>
          </a:xfrm>
          <a:prstGeom prst="rect">
            <a:avLst/>
          </a:prstGeom>
        </p:spPr>
        <p:txBody>
          <a:bodyPr wrap="square" lIns="0" tIns="0" rIns="0" bIns="0" rtlCol="0" anchor="t">
            <a:spAutoFit/>
          </a:bodyPr>
          <a:lstStyle/>
          <a:p>
            <a:pPr algn="ctr">
              <a:lnSpc>
                <a:spcPts val="4759"/>
              </a:lnSpc>
            </a:pPr>
            <a:r>
              <a:rPr lang="en-US" sz="3399" dirty="0">
                <a:solidFill>
                  <a:srgbClr val="F8F8F8"/>
                </a:solidFill>
                <a:latin typeface="HK Grotesk Medium"/>
              </a:rPr>
              <a:t>File tree</a:t>
            </a:r>
          </a:p>
        </p:txBody>
      </p:sp>
      <p:sp>
        <p:nvSpPr>
          <p:cNvPr id="693" name="TextBox 16">
            <a:extLst>
              <a:ext uri="{FF2B5EF4-FFF2-40B4-BE49-F238E27FC236}">
                <a16:creationId xmlns:a16="http://schemas.microsoft.com/office/drawing/2014/main" id="{AD695999-B842-76E3-1BE3-7FA4DDD60F8C}"/>
              </a:ext>
            </a:extLst>
          </p:cNvPr>
          <p:cNvSpPr txBox="1"/>
          <p:nvPr/>
        </p:nvSpPr>
        <p:spPr>
          <a:xfrm>
            <a:off x="14517919" y="763371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Data</a:t>
            </a:r>
          </a:p>
        </p:txBody>
      </p:sp>
    </p:spTree>
    <p:extLst>
      <p:ext uri="{BB962C8B-B14F-4D97-AF65-F5344CB8AC3E}">
        <p14:creationId xmlns:p14="http://schemas.microsoft.com/office/powerpoint/2010/main" val="287121921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 name="CustomShape 3"/>
          <p:cNvSpPr/>
          <p:nvPr/>
        </p:nvSpPr>
        <p:spPr>
          <a:xfrm>
            <a:off x="4989945" y="8434440"/>
            <a:ext cx="991815" cy="1222201"/>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63D48"/>
          </a:solidFill>
          <a:ln w="12700">
            <a:miter lim="400000"/>
          </a:ln>
        </p:spPr>
        <p:txBody>
          <a:bodyPr lIns="45718" tIns="45718" rIns="45718" bIns="45718"/>
          <a:lstStyle/>
          <a:p>
            <a:pPr>
              <a:defRPr>
                <a:solidFill>
                  <a:srgbClr val="FFFFFF"/>
                </a:solidFill>
              </a:defRPr>
            </a:pPr>
            <a:endParaRPr/>
          </a:p>
        </p:txBody>
      </p:sp>
      <p:grpSp>
        <p:nvGrpSpPr>
          <p:cNvPr id="652" name="Group 4"/>
          <p:cNvGrpSpPr/>
          <p:nvPr/>
        </p:nvGrpSpPr>
        <p:grpSpPr>
          <a:xfrm>
            <a:off x="6229942" y="8418025"/>
            <a:ext cx="1414765" cy="1393664"/>
            <a:chOff x="0" y="0"/>
            <a:chExt cx="1414764" cy="1393662"/>
          </a:xfrm>
        </p:grpSpPr>
        <p:sp>
          <p:nvSpPr>
            <p:cNvPr id="646" name="CustomShape 5"/>
            <p:cNvSpPr/>
            <p:nvPr/>
          </p:nvSpPr>
          <p:spPr>
            <a:xfrm rot="2220000">
              <a:off x="706897" y="977254"/>
              <a:ext cx="322561" cy="324001"/>
            </a:xfrm>
            <a:prstGeom prst="ellipse">
              <a:avLst/>
            </a:pr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47" name="CustomShape 6"/>
            <p:cNvSpPr/>
            <p:nvPr/>
          </p:nvSpPr>
          <p:spPr>
            <a:xfrm rot="2220000">
              <a:off x="65017" y="504574"/>
              <a:ext cx="322561" cy="324001"/>
            </a:xfrm>
            <a:prstGeom prst="ellipse">
              <a:avLst/>
            </a:pr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48" name="CustomShape 7"/>
            <p:cNvSpPr/>
            <p:nvPr/>
          </p:nvSpPr>
          <p:spPr>
            <a:xfrm rot="2220000">
              <a:off x="801937" y="194614"/>
              <a:ext cx="322561" cy="324001"/>
            </a:xfrm>
            <a:prstGeom prst="ellipse">
              <a:avLst/>
            </a:pr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49" name="CustomShape 8"/>
            <p:cNvSpPr/>
            <p:nvPr/>
          </p:nvSpPr>
          <p:spPr>
            <a:xfrm rot="2220000">
              <a:off x="894458" y="466052"/>
              <a:ext cx="376555" cy="603721"/>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50" name="CustomShape 9"/>
            <p:cNvSpPr/>
            <p:nvPr/>
          </p:nvSpPr>
          <p:spPr>
            <a:xfrm rot="9420000">
              <a:off x="262663" y="740372"/>
              <a:ext cx="376555" cy="603722"/>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651" name="CustomShape 10"/>
            <p:cNvSpPr/>
            <p:nvPr/>
          </p:nvSpPr>
          <p:spPr>
            <a:xfrm rot="2220000" flipH="1">
              <a:off x="347263" y="52415"/>
              <a:ext cx="376195" cy="603721"/>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653" name="CustomShape 11"/>
          <p:cNvSpPr txBox="1"/>
          <p:nvPr/>
        </p:nvSpPr>
        <p:spPr>
          <a:xfrm>
            <a:off x="1225079" y="5656319"/>
            <a:ext cx="6812282" cy="18689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08719" tIns="108719" rIns="108719" bIns="108719">
            <a:spAutoFit/>
          </a:bodyPr>
          <a:lstStyle/>
          <a:p>
            <a:pPr algn="ctr">
              <a:lnSpc>
                <a:spcPts val="4200"/>
              </a:lnSpc>
              <a:spcBef>
                <a:spcPts val="600"/>
              </a:spcBef>
              <a:defRPr sz="2800" b="1" spc="296"/>
            </a:pPr>
            <a:r>
              <a:t>YEAH! </a:t>
            </a:r>
            <a:endParaRPr spc="-1">
              <a:solidFill>
                <a:srgbClr val="FFFFFF"/>
              </a:solidFill>
              <a:latin typeface="Arial"/>
              <a:ea typeface="Arial"/>
              <a:cs typeface="Arial"/>
              <a:sym typeface="Arial"/>
            </a:endParaRPr>
          </a:p>
          <a:p>
            <a:pPr algn="ctr">
              <a:lnSpc>
                <a:spcPts val="4200"/>
              </a:lnSpc>
              <a:spcBef>
                <a:spcPts val="600"/>
              </a:spcBef>
              <a:defRPr sz="2800" b="1" spc="296"/>
            </a:pPr>
            <a:r>
              <a:t>YOU HAVE A BASH SHELL &amp; TERMINAL ALREADY.</a:t>
            </a:r>
          </a:p>
        </p:txBody>
      </p:sp>
      <p:sp>
        <p:nvSpPr>
          <p:cNvPr id="654" name="Group 3"/>
          <p:cNvSpPr txBox="1"/>
          <p:nvPr/>
        </p:nvSpPr>
        <p:spPr>
          <a:xfrm>
            <a:off x="3172866" y="1093075"/>
            <a:ext cx="6170917"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defRPr>
            </a:lvl1pPr>
          </a:lstStyle>
          <a:p>
            <a:r>
              <a:rPr dirty="0"/>
              <a:t>THE </a:t>
            </a:r>
            <a:r>
              <a:rPr lang="en-US" dirty="0"/>
              <a:t>FILE</a:t>
            </a:r>
            <a:r>
              <a:rPr dirty="0"/>
              <a:t> TREE</a:t>
            </a:r>
          </a:p>
        </p:txBody>
      </p:sp>
      <p:pic>
        <p:nvPicPr>
          <p:cNvPr id="656" name="Group" descr="Group"/>
          <p:cNvPicPr>
            <a:picLocks noChangeAspect="1"/>
          </p:cNvPicPr>
          <p:nvPr/>
        </p:nvPicPr>
        <p:blipFill>
          <a:blip r:embed="rId3"/>
          <a:srcRect l="11031" t="602" r="11593" b="874"/>
          <a:stretch>
            <a:fillRect/>
          </a:stretch>
        </p:blipFill>
        <p:spPr>
          <a:xfrm>
            <a:off x="13748188" y="3279572"/>
            <a:ext cx="8655845" cy="8394304"/>
          </a:xfrm>
          <a:custGeom>
            <a:avLst/>
            <a:gdLst/>
            <a:ahLst/>
            <a:cxnLst>
              <a:cxn ang="0">
                <a:pos x="wd2" y="hd2"/>
              </a:cxn>
              <a:cxn ang="5400000">
                <a:pos x="wd2" y="hd2"/>
              </a:cxn>
              <a:cxn ang="10800000">
                <a:pos x="wd2" y="hd2"/>
              </a:cxn>
              <a:cxn ang="16200000">
                <a:pos x="wd2" y="hd2"/>
              </a:cxn>
            </a:cxnLst>
            <a:rect l="0" t="0" r="r" b="b"/>
            <a:pathLst>
              <a:path w="21600" h="21599" extrusionOk="0">
                <a:moveTo>
                  <a:pt x="2019" y="0"/>
                </a:moveTo>
                <a:cubicBezTo>
                  <a:pt x="1427" y="0"/>
                  <a:pt x="1071" y="0"/>
                  <a:pt x="834" y="102"/>
                </a:cubicBezTo>
                <a:cubicBezTo>
                  <a:pt x="492" y="230"/>
                  <a:pt x="223" y="507"/>
                  <a:pt x="99" y="860"/>
                </a:cubicBezTo>
                <a:cubicBezTo>
                  <a:pt x="0" y="1104"/>
                  <a:pt x="0" y="1471"/>
                  <a:pt x="0" y="2082"/>
                </a:cubicBezTo>
                <a:lnTo>
                  <a:pt x="0" y="19517"/>
                </a:lnTo>
                <a:cubicBezTo>
                  <a:pt x="0" y="20128"/>
                  <a:pt x="0" y="20495"/>
                  <a:pt x="99" y="20739"/>
                </a:cubicBezTo>
                <a:cubicBezTo>
                  <a:pt x="223" y="21092"/>
                  <a:pt x="492" y="21370"/>
                  <a:pt x="834" y="21498"/>
                </a:cubicBezTo>
                <a:cubicBezTo>
                  <a:pt x="1071" y="21600"/>
                  <a:pt x="1427" y="21599"/>
                  <a:pt x="2019" y="21599"/>
                </a:cubicBezTo>
                <a:lnTo>
                  <a:pt x="19581" y="21599"/>
                </a:lnTo>
                <a:cubicBezTo>
                  <a:pt x="20173" y="21599"/>
                  <a:pt x="20529" y="21600"/>
                  <a:pt x="20766" y="21498"/>
                </a:cubicBezTo>
                <a:cubicBezTo>
                  <a:pt x="21108" y="21370"/>
                  <a:pt x="21377" y="21092"/>
                  <a:pt x="21501" y="20739"/>
                </a:cubicBezTo>
                <a:cubicBezTo>
                  <a:pt x="21600" y="20495"/>
                  <a:pt x="21600" y="20128"/>
                  <a:pt x="21600" y="19517"/>
                </a:cubicBezTo>
                <a:lnTo>
                  <a:pt x="21600" y="2082"/>
                </a:lnTo>
                <a:cubicBezTo>
                  <a:pt x="21600" y="1471"/>
                  <a:pt x="21600" y="1104"/>
                  <a:pt x="21501" y="860"/>
                </a:cubicBezTo>
                <a:cubicBezTo>
                  <a:pt x="21377" y="507"/>
                  <a:pt x="21108" y="230"/>
                  <a:pt x="20766" y="102"/>
                </a:cubicBezTo>
                <a:cubicBezTo>
                  <a:pt x="20529" y="0"/>
                  <a:pt x="20173" y="0"/>
                  <a:pt x="19581" y="0"/>
                </a:cubicBezTo>
                <a:lnTo>
                  <a:pt x="2019" y="0"/>
                </a:lnTo>
                <a:close/>
              </a:path>
            </a:pathLst>
          </a:custGeom>
          <a:ln w="127000">
            <a:solidFill>
              <a:srgbClr val="FFC899"/>
            </a:solidFill>
          </a:ln>
        </p:spPr>
      </p:pic>
      <p:sp>
        <p:nvSpPr>
          <p:cNvPr id="657" name="Line"/>
          <p:cNvSpPr/>
          <p:nvPr/>
        </p:nvSpPr>
        <p:spPr>
          <a:xfrm>
            <a:off x="1531361" y="2540000"/>
            <a:ext cx="9568261" cy="0"/>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658"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17</a:t>
            </a:r>
            <a:endParaRPr dirty="0"/>
          </a:p>
        </p:txBody>
      </p:sp>
      <p:sp>
        <p:nvSpPr>
          <p:cNvPr id="2" name="TextBox 90">
            <a:extLst>
              <a:ext uri="{FF2B5EF4-FFF2-40B4-BE49-F238E27FC236}">
                <a16:creationId xmlns:a16="http://schemas.microsoft.com/office/drawing/2014/main" id="{E74F641E-A773-C220-D9A2-E71B2D3C6BE1}"/>
              </a:ext>
            </a:extLst>
          </p:cNvPr>
          <p:cNvSpPr txBox="1"/>
          <p:nvPr/>
        </p:nvSpPr>
        <p:spPr>
          <a:xfrm>
            <a:off x="1734323" y="3591104"/>
            <a:ext cx="10235194" cy="91409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r>
              <a:rPr lang="en-US" sz="4000" dirty="0">
                <a:solidFill>
                  <a:srgbClr val="F8F8F8"/>
                </a:solidFill>
                <a:effectLst/>
                <a:latin typeface="YACkoL24Adk 0"/>
              </a:rPr>
              <a:t>You can think of the file tree like the floor plan of a house: </a:t>
            </a:r>
          </a:p>
          <a:p>
            <a:endParaRPr lang="en-US" sz="4000" dirty="0">
              <a:solidFill>
                <a:srgbClr val="F8F8F8"/>
              </a:solidFill>
              <a:latin typeface="YACkoL24Adk 0"/>
            </a:endParaRPr>
          </a:p>
          <a:p>
            <a:pPr marL="571500" indent="-571500">
              <a:buFont typeface="Arial" panose="020B0604020202020204" pitchFamily="34" charset="0"/>
              <a:buChar char="•"/>
            </a:pPr>
            <a:r>
              <a:rPr lang="en-US" sz="4000" dirty="0">
                <a:solidFill>
                  <a:srgbClr val="F8F8F8"/>
                </a:solidFill>
                <a:effectLst/>
                <a:latin typeface="YACkoL24Adk 0"/>
              </a:rPr>
              <a:t>Rooms and items are in specific places. The bed i.e. is in the bedroom.</a:t>
            </a:r>
          </a:p>
          <a:p>
            <a:pPr marL="571500" indent="-571500">
              <a:buFont typeface="Arial" panose="020B0604020202020204" pitchFamily="34" charset="0"/>
              <a:buChar char="•"/>
            </a:pPr>
            <a:endParaRPr lang="en-US" sz="4000" dirty="0">
              <a:solidFill>
                <a:srgbClr val="F8F8F8"/>
              </a:solidFill>
              <a:effectLst/>
              <a:latin typeface="YACkoL24Adk 0"/>
            </a:endParaRPr>
          </a:p>
          <a:p>
            <a:pPr marL="571500" indent="-571500">
              <a:buFont typeface="Arial" panose="020B0604020202020204" pitchFamily="34" charset="0"/>
              <a:buChar char="•"/>
            </a:pPr>
            <a:r>
              <a:rPr lang="en-US" sz="4000" dirty="0">
                <a:solidFill>
                  <a:srgbClr val="F8F8F8"/>
                </a:solidFill>
                <a:latin typeface="YACkoL24Adk 0"/>
              </a:rPr>
              <a:t>You are always in a specific room. You cannot be in two different rooms at the same time.</a:t>
            </a:r>
            <a:r>
              <a:rPr lang="en-US" sz="4000" dirty="0">
                <a:solidFill>
                  <a:srgbClr val="F8F8F8"/>
                </a:solidFill>
                <a:effectLst/>
                <a:latin typeface="YACkoL24Adk 0"/>
              </a:rPr>
              <a:t> </a:t>
            </a:r>
          </a:p>
          <a:p>
            <a:pPr marL="571500" indent="-571500">
              <a:buFont typeface="Arial" panose="020B0604020202020204" pitchFamily="34" charset="0"/>
              <a:buChar char="•"/>
            </a:pPr>
            <a:endParaRPr lang="en-US" sz="4000" dirty="0">
              <a:solidFill>
                <a:srgbClr val="F8F8F8"/>
              </a:solidFill>
              <a:latin typeface="YACkoL24Adk 0"/>
            </a:endParaRPr>
          </a:p>
          <a:p>
            <a:pPr marL="571500" indent="-571500">
              <a:buFont typeface="Arial" panose="020B0604020202020204" pitchFamily="34" charset="0"/>
              <a:buChar char="•"/>
            </a:pPr>
            <a:r>
              <a:rPr lang="en-US" sz="4000" dirty="0">
                <a:solidFill>
                  <a:srgbClr val="F8F8F8"/>
                </a:solidFill>
                <a:effectLst/>
                <a:latin typeface="YACkoL24Adk 0"/>
              </a:rPr>
              <a:t>In order to interact with items, you need to know where in your house it is.</a:t>
            </a:r>
          </a:p>
          <a:p>
            <a:pPr marL="571500" indent="-571500">
              <a:buFont typeface="Arial" panose="020B0604020202020204" pitchFamily="34" charset="0"/>
              <a:buChar char="•"/>
            </a:pPr>
            <a:endParaRPr lang="en-US" sz="4000" dirty="0">
              <a:solidFill>
                <a:srgbClr val="F8F8F8"/>
              </a:solidFill>
              <a:latin typeface="YACkoL24Adk 0"/>
            </a:endParaRPr>
          </a:p>
          <a:p>
            <a:pPr marL="571500" indent="-571500">
              <a:buFont typeface="Arial" panose="020B0604020202020204" pitchFamily="34" charset="0"/>
              <a:buChar char="•"/>
            </a:pPr>
            <a:r>
              <a:rPr lang="en-US" sz="4000" dirty="0">
                <a:solidFill>
                  <a:srgbClr val="F8F8F8"/>
                </a:solidFill>
                <a:effectLst/>
                <a:latin typeface="YACkoL24Adk 0"/>
              </a:rPr>
              <a:t>Items can be moved from one room to another.</a:t>
            </a:r>
          </a:p>
          <a:p>
            <a:pPr>
              <a:defRPr sz="2800" spc="300">
                <a:solidFill>
                  <a:srgbClr val="FFFFFF"/>
                </a:solidFill>
              </a:defRPr>
            </a:pPr>
            <a:endParaRPr lang="en-US" dirty="0"/>
          </a:p>
        </p:txBody>
      </p:sp>
    </p:spTree>
    <p:extLst>
      <p:ext uri="{BB962C8B-B14F-4D97-AF65-F5344CB8AC3E}">
        <p14:creationId xmlns:p14="http://schemas.microsoft.com/office/powerpoint/2010/main" val="416572858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0" name="Group 3"/>
          <p:cNvSpPr txBox="1"/>
          <p:nvPr/>
        </p:nvSpPr>
        <p:spPr>
          <a:xfrm>
            <a:off x="9100192" y="1016000"/>
            <a:ext cx="6170917"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defTabSz="1828431">
              <a:defRPr sz="5400" spc="600">
                <a:solidFill>
                  <a:srgbClr val="FFFFFF"/>
                </a:solidFill>
              </a:defRPr>
            </a:lvl1pPr>
          </a:lstStyle>
          <a:p>
            <a:r>
              <a:rPr dirty="0"/>
              <a:t>THE </a:t>
            </a:r>
            <a:r>
              <a:rPr lang="en-US" dirty="0"/>
              <a:t>FILE</a:t>
            </a:r>
            <a:r>
              <a:rPr dirty="0"/>
              <a:t> TREE</a:t>
            </a:r>
          </a:p>
        </p:txBody>
      </p:sp>
      <p:sp>
        <p:nvSpPr>
          <p:cNvPr id="661" name="CustomShape 13"/>
          <p:cNvSpPr txBox="1"/>
          <p:nvPr/>
        </p:nvSpPr>
        <p:spPr>
          <a:xfrm>
            <a:off x="2907552" y="2755233"/>
            <a:ext cx="8047802" cy="1131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defTabSz="914400">
              <a:lnSpc>
                <a:spcPts val="4200"/>
              </a:lnSpc>
              <a:defRPr sz="2800" spc="296">
                <a:solidFill>
                  <a:srgbClr val="FFFFFF"/>
                </a:solidFill>
              </a:defRPr>
            </a:lvl1pPr>
          </a:lstStyle>
          <a:p>
            <a:r>
              <a:rPr sz="3200" dirty="0">
                <a:latin typeface="YACkoL24Adk 0"/>
              </a:rPr>
              <a:t>A loose translation of the floor plan into a directory tree:</a:t>
            </a:r>
          </a:p>
        </p:txBody>
      </p:sp>
      <p:sp>
        <p:nvSpPr>
          <p:cNvPr id="662" name="CustomShape 13"/>
          <p:cNvSpPr txBox="1"/>
          <p:nvPr/>
        </p:nvSpPr>
        <p:spPr>
          <a:xfrm>
            <a:off x="14133396" y="2755231"/>
            <a:ext cx="7965118" cy="1131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defTabSz="914400">
              <a:lnSpc>
                <a:spcPts val="4200"/>
              </a:lnSpc>
              <a:defRPr sz="2800" spc="296">
                <a:solidFill>
                  <a:srgbClr val="FFFFFF"/>
                </a:solidFill>
              </a:defRPr>
            </a:pPr>
            <a:r>
              <a:rPr sz="3200" dirty="0">
                <a:latin typeface="YACkoL24Adk 0"/>
              </a:rPr>
              <a:t>The </a:t>
            </a:r>
            <a:r>
              <a:rPr sz="3200" b="1" dirty="0">
                <a:latin typeface="YACkoL24Adk 0"/>
              </a:rPr>
              <a:t>directory tree</a:t>
            </a:r>
            <a:r>
              <a:rPr sz="3200" dirty="0">
                <a:latin typeface="YACkoL24Adk 0"/>
              </a:rPr>
              <a:t> is hierarchical and starts at the ‘root’ = ‘/’</a:t>
            </a:r>
          </a:p>
        </p:txBody>
      </p:sp>
      <p:sp>
        <p:nvSpPr>
          <p:cNvPr id="664" name="CustomShape 3"/>
          <p:cNvSpPr/>
          <p:nvPr/>
        </p:nvSpPr>
        <p:spPr>
          <a:xfrm>
            <a:off x="15382670" y="8596182"/>
            <a:ext cx="941052" cy="1159628"/>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63D48"/>
          </a:solidFill>
          <a:ln w="12700">
            <a:miter lim="400000"/>
          </a:ln>
        </p:spPr>
        <p:txBody>
          <a:bodyPr lIns="45718" tIns="45718" rIns="45718" bIns="45718"/>
          <a:lstStyle/>
          <a:p>
            <a:pPr defTabSz="1828431">
              <a:defRPr>
                <a:solidFill>
                  <a:srgbClr val="FFFFFF"/>
                </a:solidFill>
              </a:defRPr>
            </a:pPr>
            <a:endParaRPr/>
          </a:p>
        </p:txBody>
      </p:sp>
      <p:grpSp>
        <p:nvGrpSpPr>
          <p:cNvPr id="671" name="Group 4"/>
          <p:cNvGrpSpPr/>
          <p:nvPr/>
        </p:nvGrpSpPr>
        <p:grpSpPr>
          <a:xfrm>
            <a:off x="16559196" y="8580611"/>
            <a:ext cx="1342330" cy="1322307"/>
            <a:chOff x="0" y="2"/>
            <a:chExt cx="1342329" cy="1322305"/>
          </a:xfrm>
        </p:grpSpPr>
        <p:sp>
          <p:nvSpPr>
            <p:cNvPr id="665" name="CustomShape 5"/>
            <p:cNvSpPr/>
            <p:nvPr/>
          </p:nvSpPr>
          <p:spPr>
            <a:xfrm rot="2220000">
              <a:off x="670706" y="927220"/>
              <a:ext cx="306047" cy="307415"/>
            </a:xfrm>
            <a:prstGeom prst="ellipse">
              <a:avLst/>
            </a:pr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666" name="CustomShape 6"/>
            <p:cNvSpPr/>
            <p:nvPr/>
          </p:nvSpPr>
          <p:spPr>
            <a:xfrm rot="2220000">
              <a:off x="61688" y="478740"/>
              <a:ext cx="306047" cy="307415"/>
            </a:xfrm>
            <a:prstGeom prst="ellipse">
              <a:avLst/>
            </a:pr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667" name="CustomShape 7"/>
            <p:cNvSpPr/>
            <p:nvPr/>
          </p:nvSpPr>
          <p:spPr>
            <a:xfrm rot="2220000">
              <a:off x="760880" y="184649"/>
              <a:ext cx="306047" cy="307415"/>
            </a:xfrm>
            <a:prstGeom prst="ellipse">
              <a:avLst/>
            </a:pr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668" name="CustomShape 8"/>
            <p:cNvSpPr/>
            <p:nvPr/>
          </p:nvSpPr>
          <p:spPr>
            <a:xfrm rot="2220000">
              <a:off x="848664" y="442189"/>
              <a:ext cx="357272" cy="572814"/>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669" name="CustomShape 9"/>
            <p:cNvSpPr/>
            <p:nvPr/>
          </p:nvSpPr>
          <p:spPr>
            <a:xfrm rot="9420000">
              <a:off x="249220" y="702466"/>
              <a:ext cx="357272" cy="572812"/>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670" name="CustomShape 10"/>
            <p:cNvSpPr/>
            <p:nvPr/>
          </p:nvSpPr>
          <p:spPr>
            <a:xfrm rot="2220000" flipH="1">
              <a:off x="329488" y="49733"/>
              <a:ext cx="356930" cy="572813"/>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grpSp>
      <p:sp>
        <p:nvSpPr>
          <p:cNvPr id="673" name="CustomShape 17"/>
          <p:cNvSpPr/>
          <p:nvPr/>
        </p:nvSpPr>
        <p:spPr>
          <a:xfrm>
            <a:off x="19306545" y="11054076"/>
            <a:ext cx="1041485" cy="1513753"/>
          </a:xfrm>
          <a:prstGeom prst="ellipse">
            <a:avLst/>
          </a:prstGeom>
          <a:ln w="57240">
            <a:solidFill>
              <a:srgbClr val="C51809"/>
            </a:solidFill>
          </a:ln>
        </p:spPr>
        <p:txBody>
          <a:bodyPr lIns="45718" tIns="45718" rIns="45718" bIns="45718"/>
          <a:lstStyle/>
          <a:p>
            <a:pPr defTabSz="1828431">
              <a:defRPr>
                <a:solidFill>
                  <a:srgbClr val="FFFFFF"/>
                </a:solidFill>
              </a:defRPr>
            </a:pPr>
            <a:endParaRPr/>
          </a:p>
        </p:txBody>
      </p:sp>
      <p:sp>
        <p:nvSpPr>
          <p:cNvPr id="674" name="Line"/>
          <p:cNvSpPr/>
          <p:nvPr/>
        </p:nvSpPr>
        <p:spPr>
          <a:xfrm>
            <a:off x="1683760" y="2540000"/>
            <a:ext cx="21308580" cy="0"/>
          </a:xfrm>
          <a:prstGeom prst="line">
            <a:avLst/>
          </a:prstGeom>
          <a:ln w="38100">
            <a:solidFill>
              <a:srgbClr val="FFFFFF"/>
            </a:solidFill>
            <a:miter/>
          </a:ln>
        </p:spPr>
        <p:txBody>
          <a:bodyPr lIns="45718" tIns="45718" rIns="45718" bIns="45718"/>
          <a:lstStyle/>
          <a:p>
            <a:pPr defTabSz="1828431"/>
            <a:endParaRPr/>
          </a:p>
        </p:txBody>
      </p:sp>
      <p:grpSp>
        <p:nvGrpSpPr>
          <p:cNvPr id="677" name="Group"/>
          <p:cNvGrpSpPr/>
          <p:nvPr/>
        </p:nvGrpSpPr>
        <p:grpSpPr>
          <a:xfrm>
            <a:off x="2829787" y="5430829"/>
            <a:ext cx="7357270" cy="7135019"/>
            <a:chOff x="0" y="0"/>
            <a:chExt cx="7357268" cy="7135018"/>
          </a:xfrm>
        </p:grpSpPr>
        <p:pic>
          <p:nvPicPr>
            <p:cNvPr id="675" name="Group" descr="Group"/>
            <p:cNvPicPr>
              <a:picLocks noChangeAspect="1"/>
            </p:cNvPicPr>
            <p:nvPr/>
          </p:nvPicPr>
          <p:blipFill>
            <a:blip r:embed="rId3"/>
            <a:srcRect l="11031" t="602" r="11591" b="870"/>
            <a:stretch>
              <a:fillRect/>
            </a:stretch>
          </p:blipFill>
          <p:spPr>
            <a:xfrm>
              <a:off x="0" y="0"/>
              <a:ext cx="7357269" cy="7135019"/>
            </a:xfrm>
            <a:custGeom>
              <a:avLst/>
              <a:gdLst/>
              <a:ahLst/>
              <a:cxnLst>
                <a:cxn ang="0">
                  <a:pos x="wd2" y="hd2"/>
                </a:cxn>
                <a:cxn ang="5400000">
                  <a:pos x="wd2" y="hd2"/>
                </a:cxn>
                <a:cxn ang="10800000">
                  <a:pos x="wd2" y="hd2"/>
                </a:cxn>
                <a:cxn ang="16200000">
                  <a:pos x="wd2" y="hd2"/>
                </a:cxn>
              </a:cxnLst>
              <a:rect l="0" t="0" r="r" b="b"/>
              <a:pathLst>
                <a:path w="21600" h="21600" extrusionOk="0">
                  <a:moveTo>
                    <a:pt x="2019" y="0"/>
                  </a:moveTo>
                  <a:cubicBezTo>
                    <a:pt x="1427" y="0"/>
                    <a:pt x="1071" y="0"/>
                    <a:pt x="834" y="102"/>
                  </a:cubicBezTo>
                  <a:cubicBezTo>
                    <a:pt x="493" y="230"/>
                    <a:pt x="223" y="508"/>
                    <a:pt x="99" y="860"/>
                  </a:cubicBezTo>
                  <a:cubicBezTo>
                    <a:pt x="0" y="1105"/>
                    <a:pt x="0" y="1471"/>
                    <a:pt x="0" y="2082"/>
                  </a:cubicBezTo>
                  <a:lnTo>
                    <a:pt x="0" y="19518"/>
                  </a:lnTo>
                  <a:cubicBezTo>
                    <a:pt x="0" y="20129"/>
                    <a:pt x="0" y="20495"/>
                    <a:pt x="99" y="20740"/>
                  </a:cubicBezTo>
                  <a:cubicBezTo>
                    <a:pt x="223" y="21092"/>
                    <a:pt x="493" y="21370"/>
                    <a:pt x="834" y="21498"/>
                  </a:cubicBezTo>
                  <a:cubicBezTo>
                    <a:pt x="1071" y="21600"/>
                    <a:pt x="1427" y="21600"/>
                    <a:pt x="2019" y="21600"/>
                  </a:cubicBezTo>
                  <a:lnTo>
                    <a:pt x="19581" y="21600"/>
                  </a:lnTo>
                  <a:cubicBezTo>
                    <a:pt x="20173" y="21600"/>
                    <a:pt x="20529" y="21600"/>
                    <a:pt x="20766" y="21498"/>
                  </a:cubicBezTo>
                  <a:cubicBezTo>
                    <a:pt x="21107" y="21370"/>
                    <a:pt x="21377" y="21092"/>
                    <a:pt x="21501" y="20740"/>
                  </a:cubicBezTo>
                  <a:cubicBezTo>
                    <a:pt x="21600" y="20495"/>
                    <a:pt x="21600" y="20129"/>
                    <a:pt x="21600" y="19518"/>
                  </a:cubicBezTo>
                  <a:lnTo>
                    <a:pt x="21600" y="2082"/>
                  </a:lnTo>
                  <a:cubicBezTo>
                    <a:pt x="21600" y="1471"/>
                    <a:pt x="21600" y="1105"/>
                    <a:pt x="21501" y="860"/>
                  </a:cubicBezTo>
                  <a:cubicBezTo>
                    <a:pt x="21377" y="508"/>
                    <a:pt x="21107" y="230"/>
                    <a:pt x="20766" y="102"/>
                  </a:cubicBezTo>
                  <a:cubicBezTo>
                    <a:pt x="20529" y="0"/>
                    <a:pt x="20173" y="0"/>
                    <a:pt x="19581" y="0"/>
                  </a:cubicBezTo>
                  <a:lnTo>
                    <a:pt x="2019" y="0"/>
                  </a:lnTo>
                  <a:close/>
                </a:path>
              </a:pathLst>
            </a:custGeom>
            <a:ln w="127000" cap="flat">
              <a:solidFill>
                <a:srgbClr val="FFC899"/>
              </a:solidFill>
              <a:prstDash val="solid"/>
              <a:round/>
            </a:ln>
            <a:effectLst/>
          </p:spPr>
        </p:pic>
        <p:sp>
          <p:nvSpPr>
            <p:cNvPr id="676" name="CustomShape 17"/>
            <p:cNvSpPr/>
            <p:nvPr/>
          </p:nvSpPr>
          <p:spPr>
            <a:xfrm>
              <a:off x="5552355" y="4376627"/>
              <a:ext cx="1742041" cy="1496705"/>
            </a:xfrm>
            <a:prstGeom prst="ellipse">
              <a:avLst/>
            </a:prstGeom>
            <a:noFill/>
            <a:ln w="57240" cap="flat">
              <a:solidFill>
                <a:srgbClr val="C51809"/>
              </a:solidFill>
              <a:prstDash val="solid"/>
              <a:round/>
            </a:ln>
            <a:effectLst/>
          </p:spPr>
          <p:txBody>
            <a:bodyPr wrap="square" lIns="45718" tIns="45718" rIns="45718" bIns="45718" numCol="1" anchor="t">
              <a:noAutofit/>
            </a:bodyPr>
            <a:lstStyle/>
            <a:p>
              <a:pPr defTabSz="1828431">
                <a:defRPr>
                  <a:solidFill>
                    <a:srgbClr val="FFFFFF"/>
                  </a:solidFill>
                </a:defRPr>
              </a:pPr>
              <a:endParaRPr/>
            </a:p>
          </p:txBody>
        </p:sp>
      </p:grpSp>
      <p:sp>
        <p:nvSpPr>
          <p:cNvPr id="678" name="CustomShape 1"/>
          <p:cNvSpPr txBox="1">
            <a:spLocks noGrp="1"/>
          </p:cNvSpPr>
          <p:nvPr>
            <p:ph type="sldNum" sz="quarter" idx="2"/>
          </p:nvPr>
        </p:nvSpPr>
        <p:spPr>
          <a:xfrm>
            <a:off x="23556761"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defTabSz="1828431">
              <a:defRPr sz="2000" spc="-1"/>
            </a:lvl1pPr>
          </a:lstStyle>
          <a:p>
            <a:r>
              <a:rPr lang="en-US" dirty="0"/>
              <a:t>18</a:t>
            </a:r>
            <a:endParaRPr dirty="0"/>
          </a:p>
        </p:txBody>
      </p:sp>
      <p:sp>
        <p:nvSpPr>
          <p:cNvPr id="6" name="TextBox 14">
            <a:extLst>
              <a:ext uri="{FF2B5EF4-FFF2-40B4-BE49-F238E27FC236}">
                <a16:creationId xmlns:a16="http://schemas.microsoft.com/office/drawing/2014/main" id="{CFCD04BB-A52B-D088-ACBA-C243E278C1C4}"/>
              </a:ext>
            </a:extLst>
          </p:cNvPr>
          <p:cNvSpPr txBox="1"/>
          <p:nvPr/>
        </p:nvSpPr>
        <p:spPr>
          <a:xfrm>
            <a:off x="16905997" y="5243525"/>
            <a:ext cx="2232343" cy="456792"/>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a:t>
            </a:r>
          </a:p>
        </p:txBody>
      </p:sp>
      <p:sp>
        <p:nvSpPr>
          <p:cNvPr id="7" name="TextBox 15">
            <a:extLst>
              <a:ext uri="{FF2B5EF4-FFF2-40B4-BE49-F238E27FC236}">
                <a16:creationId xmlns:a16="http://schemas.microsoft.com/office/drawing/2014/main" id="{34800861-90F6-7B3D-5CEC-45363E61BFFB}"/>
              </a:ext>
            </a:extLst>
          </p:cNvPr>
          <p:cNvSpPr txBox="1"/>
          <p:nvPr/>
        </p:nvSpPr>
        <p:spPr>
          <a:xfrm>
            <a:off x="15789825" y="7620646"/>
            <a:ext cx="2232343" cy="456792"/>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Kitchen</a:t>
            </a:r>
          </a:p>
        </p:txBody>
      </p:sp>
      <p:sp>
        <p:nvSpPr>
          <p:cNvPr id="8" name="TextBox 18">
            <a:extLst>
              <a:ext uri="{FF2B5EF4-FFF2-40B4-BE49-F238E27FC236}">
                <a16:creationId xmlns:a16="http://schemas.microsoft.com/office/drawing/2014/main" id="{913D68B0-8F7A-22C6-501D-BD75A19C26A1}"/>
              </a:ext>
            </a:extLst>
          </p:cNvPr>
          <p:cNvSpPr txBox="1"/>
          <p:nvPr/>
        </p:nvSpPr>
        <p:spPr>
          <a:xfrm>
            <a:off x="16278618" y="9803073"/>
            <a:ext cx="2232343" cy="456792"/>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Bathroom</a:t>
            </a:r>
          </a:p>
        </p:txBody>
      </p:sp>
      <p:sp>
        <p:nvSpPr>
          <p:cNvPr id="9" name="TextBox 19">
            <a:extLst>
              <a:ext uri="{FF2B5EF4-FFF2-40B4-BE49-F238E27FC236}">
                <a16:creationId xmlns:a16="http://schemas.microsoft.com/office/drawing/2014/main" id="{2D199743-BA45-3D0A-A21E-77CB9BBC1F46}"/>
              </a:ext>
            </a:extLst>
          </p:cNvPr>
          <p:cNvSpPr txBox="1"/>
          <p:nvPr/>
        </p:nvSpPr>
        <p:spPr>
          <a:xfrm>
            <a:off x="18605067" y="9803073"/>
            <a:ext cx="2232343" cy="956929"/>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Master Bedroom</a:t>
            </a:r>
          </a:p>
        </p:txBody>
      </p:sp>
      <p:sp>
        <p:nvSpPr>
          <p:cNvPr id="10" name="TextBox 20">
            <a:extLst>
              <a:ext uri="{FF2B5EF4-FFF2-40B4-BE49-F238E27FC236}">
                <a16:creationId xmlns:a16="http://schemas.microsoft.com/office/drawing/2014/main" id="{A1EC7362-7632-6835-FA1C-4BB59E7C0BED}"/>
              </a:ext>
            </a:extLst>
          </p:cNvPr>
          <p:cNvSpPr txBox="1"/>
          <p:nvPr/>
        </p:nvSpPr>
        <p:spPr>
          <a:xfrm>
            <a:off x="18668840" y="12497612"/>
            <a:ext cx="2615043" cy="405765"/>
          </a:xfrm>
          <a:prstGeom prst="rect">
            <a:avLst/>
          </a:prstGeom>
        </p:spPr>
        <p:txBody>
          <a:bodyPr lIns="0" tIns="0" rIns="0" bIns="0" rtlCol="0" anchor="t">
            <a:spAutoFit/>
          </a:bodyPr>
          <a:lstStyle/>
          <a:p>
            <a:pPr algn="ctr">
              <a:lnSpc>
                <a:spcPts val="3359"/>
              </a:lnSpc>
            </a:pPr>
            <a:r>
              <a:rPr lang="en-US" sz="2400" dirty="0">
                <a:solidFill>
                  <a:srgbClr val="FFFFFF"/>
                </a:solidFill>
                <a:latin typeface="HK Grotesk Medium"/>
              </a:rPr>
              <a:t>my_bed.csv</a:t>
            </a:r>
          </a:p>
        </p:txBody>
      </p:sp>
      <p:grpSp>
        <p:nvGrpSpPr>
          <p:cNvPr id="11" name="Picture 22">
            <a:extLst>
              <a:ext uri="{FF2B5EF4-FFF2-40B4-BE49-F238E27FC236}">
                <a16:creationId xmlns:a16="http://schemas.microsoft.com/office/drawing/2014/main" id="{98EA6729-4C76-2EC6-5562-E32C2B1A9F60}"/>
              </a:ext>
            </a:extLst>
          </p:cNvPr>
          <p:cNvGrpSpPr/>
          <p:nvPr/>
        </p:nvGrpSpPr>
        <p:grpSpPr>
          <a:xfrm>
            <a:off x="16412742" y="6656744"/>
            <a:ext cx="1145935" cy="885154"/>
            <a:chOff x="8683813" y="6194104"/>
            <a:chExt cx="1145935" cy="885154"/>
          </a:xfrm>
          <a:solidFill>
            <a:srgbClr val="FFFFFF"/>
          </a:solidFill>
        </p:grpSpPr>
        <p:sp>
          <p:nvSpPr>
            <p:cNvPr id="45" name="Freeform: Shape 44">
              <a:extLst>
                <a:ext uri="{FF2B5EF4-FFF2-40B4-BE49-F238E27FC236}">
                  <a16:creationId xmlns:a16="http://schemas.microsoft.com/office/drawing/2014/main" id="{8F040674-5163-B373-79CB-5DE0C6275382}"/>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6" name="Freeform: Shape 45">
              <a:extLst>
                <a:ext uri="{FF2B5EF4-FFF2-40B4-BE49-F238E27FC236}">
                  <a16:creationId xmlns:a16="http://schemas.microsoft.com/office/drawing/2014/main" id="{573FD0B7-2812-BD30-5425-ABCFB3640D48}"/>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7" name="Freeform: Shape 46">
              <a:extLst>
                <a:ext uri="{FF2B5EF4-FFF2-40B4-BE49-F238E27FC236}">
                  <a16:creationId xmlns:a16="http://schemas.microsoft.com/office/drawing/2014/main" id="{3C21304D-E1F8-FA81-B2C3-D8C5CA778AB6}"/>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12" name="Picture 23">
            <a:extLst>
              <a:ext uri="{FF2B5EF4-FFF2-40B4-BE49-F238E27FC236}">
                <a16:creationId xmlns:a16="http://schemas.microsoft.com/office/drawing/2014/main" id="{33AD7324-1F3B-AB09-3755-4C1DD4A8DCFF}"/>
              </a:ext>
            </a:extLst>
          </p:cNvPr>
          <p:cNvGrpSpPr/>
          <p:nvPr/>
        </p:nvGrpSpPr>
        <p:grpSpPr>
          <a:xfrm>
            <a:off x="18770301" y="6656744"/>
            <a:ext cx="1145935" cy="885154"/>
            <a:chOff x="11259853" y="6101290"/>
            <a:chExt cx="1145935" cy="885154"/>
          </a:xfrm>
          <a:solidFill>
            <a:srgbClr val="FFFFFF"/>
          </a:solidFill>
        </p:grpSpPr>
        <p:sp>
          <p:nvSpPr>
            <p:cNvPr id="42" name="Freeform: Shape 41">
              <a:extLst>
                <a:ext uri="{FF2B5EF4-FFF2-40B4-BE49-F238E27FC236}">
                  <a16:creationId xmlns:a16="http://schemas.microsoft.com/office/drawing/2014/main" id="{82F171DE-56DD-BDFF-B607-49D51AE3C5CD}"/>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3" name="Freeform: Shape 42">
              <a:extLst>
                <a:ext uri="{FF2B5EF4-FFF2-40B4-BE49-F238E27FC236}">
                  <a16:creationId xmlns:a16="http://schemas.microsoft.com/office/drawing/2014/main" id="{1B469355-9F54-9912-8A4A-C0B29305EDE5}"/>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4" name="Freeform: Shape 43">
              <a:extLst>
                <a:ext uri="{FF2B5EF4-FFF2-40B4-BE49-F238E27FC236}">
                  <a16:creationId xmlns:a16="http://schemas.microsoft.com/office/drawing/2014/main" id="{B6BB836B-F46A-E8BF-6F6C-9F4C0C233C9F}"/>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13" name="Picture 24">
            <a:extLst>
              <a:ext uri="{FF2B5EF4-FFF2-40B4-BE49-F238E27FC236}">
                <a16:creationId xmlns:a16="http://schemas.microsoft.com/office/drawing/2014/main" id="{FEC4F5D4-AD45-4748-7ADD-A7CE71550552}"/>
              </a:ext>
            </a:extLst>
          </p:cNvPr>
          <p:cNvGrpSpPr/>
          <p:nvPr/>
        </p:nvGrpSpPr>
        <p:grpSpPr>
          <a:xfrm>
            <a:off x="16915008" y="8753617"/>
            <a:ext cx="1145935" cy="885154"/>
            <a:chOff x="8281530" y="8325179"/>
            <a:chExt cx="1145935" cy="885154"/>
          </a:xfrm>
          <a:solidFill>
            <a:srgbClr val="FFFFFF"/>
          </a:solidFill>
        </p:grpSpPr>
        <p:sp>
          <p:nvSpPr>
            <p:cNvPr id="39" name="Freeform: Shape 38">
              <a:extLst>
                <a:ext uri="{FF2B5EF4-FFF2-40B4-BE49-F238E27FC236}">
                  <a16:creationId xmlns:a16="http://schemas.microsoft.com/office/drawing/2014/main" id="{1F6095C4-E6A8-71F3-2CC4-1ECCCF144061}"/>
                </a:ext>
              </a:extLst>
            </p:cNvPr>
            <p:cNvSpPr/>
            <p:nvPr/>
          </p:nvSpPr>
          <p:spPr>
            <a:xfrm>
              <a:off x="8281530" y="8325179"/>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0" name="Freeform: Shape 39">
              <a:extLst>
                <a:ext uri="{FF2B5EF4-FFF2-40B4-BE49-F238E27FC236}">
                  <a16:creationId xmlns:a16="http://schemas.microsoft.com/office/drawing/2014/main" id="{5ADA801B-F508-DDE2-618A-0818FEF5AF57}"/>
                </a:ext>
              </a:extLst>
            </p:cNvPr>
            <p:cNvSpPr/>
            <p:nvPr/>
          </p:nvSpPr>
          <p:spPr>
            <a:xfrm>
              <a:off x="8429713" y="8398808"/>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1" name="Freeform: Shape 40">
              <a:extLst>
                <a:ext uri="{FF2B5EF4-FFF2-40B4-BE49-F238E27FC236}">
                  <a16:creationId xmlns:a16="http://schemas.microsoft.com/office/drawing/2014/main" id="{59202FD4-B124-4599-4A20-0BED2308618F}"/>
                </a:ext>
              </a:extLst>
            </p:cNvPr>
            <p:cNvSpPr/>
            <p:nvPr/>
          </p:nvSpPr>
          <p:spPr>
            <a:xfrm>
              <a:off x="8355936" y="8398808"/>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14" name="Picture 25">
            <a:extLst>
              <a:ext uri="{FF2B5EF4-FFF2-40B4-BE49-F238E27FC236}">
                <a16:creationId xmlns:a16="http://schemas.microsoft.com/office/drawing/2014/main" id="{E392056F-4365-BA11-9598-C9984D076592}"/>
              </a:ext>
            </a:extLst>
          </p:cNvPr>
          <p:cNvGrpSpPr/>
          <p:nvPr/>
        </p:nvGrpSpPr>
        <p:grpSpPr>
          <a:xfrm>
            <a:off x="19065913" y="8753617"/>
            <a:ext cx="1145935" cy="885154"/>
            <a:chOff x="10432435" y="8349853"/>
            <a:chExt cx="1145935" cy="885154"/>
          </a:xfrm>
          <a:solidFill>
            <a:srgbClr val="FFFFFF"/>
          </a:solidFill>
        </p:grpSpPr>
        <p:sp>
          <p:nvSpPr>
            <p:cNvPr id="36" name="Freeform: Shape 35">
              <a:extLst>
                <a:ext uri="{FF2B5EF4-FFF2-40B4-BE49-F238E27FC236}">
                  <a16:creationId xmlns:a16="http://schemas.microsoft.com/office/drawing/2014/main" id="{966DC447-CE49-7CBC-74C4-82DA55F22847}"/>
                </a:ext>
              </a:extLst>
            </p:cNvPr>
            <p:cNvSpPr/>
            <p:nvPr/>
          </p:nvSpPr>
          <p:spPr>
            <a:xfrm>
              <a:off x="10432435" y="8349853"/>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7" name="Freeform: Shape 36">
              <a:extLst>
                <a:ext uri="{FF2B5EF4-FFF2-40B4-BE49-F238E27FC236}">
                  <a16:creationId xmlns:a16="http://schemas.microsoft.com/office/drawing/2014/main" id="{301BA4BE-00D2-DA6B-8585-C076641CF204}"/>
                </a:ext>
              </a:extLst>
            </p:cNvPr>
            <p:cNvSpPr/>
            <p:nvPr/>
          </p:nvSpPr>
          <p:spPr>
            <a:xfrm>
              <a:off x="10580618" y="8423482"/>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8" name="Freeform: Shape 37">
              <a:extLst>
                <a:ext uri="{FF2B5EF4-FFF2-40B4-BE49-F238E27FC236}">
                  <a16:creationId xmlns:a16="http://schemas.microsoft.com/office/drawing/2014/main" id="{5D5163C4-600B-549C-2BDF-3648EA514433}"/>
                </a:ext>
              </a:extLst>
            </p:cNvPr>
            <p:cNvSpPr/>
            <p:nvPr/>
          </p:nvSpPr>
          <p:spPr>
            <a:xfrm>
              <a:off x="10506841" y="8423482"/>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15" name="Picture 26">
            <a:extLst>
              <a:ext uri="{FF2B5EF4-FFF2-40B4-BE49-F238E27FC236}">
                <a16:creationId xmlns:a16="http://schemas.microsoft.com/office/drawing/2014/main" id="{D2D25C1D-A10F-60AE-1894-6AFCFEF7E661}"/>
              </a:ext>
            </a:extLst>
          </p:cNvPr>
          <p:cNvGrpSpPr/>
          <p:nvPr/>
        </p:nvGrpSpPr>
        <p:grpSpPr>
          <a:xfrm>
            <a:off x="17410494" y="4323939"/>
            <a:ext cx="1145935" cy="885154"/>
            <a:chOff x="8777016" y="3895501"/>
            <a:chExt cx="1145935" cy="885154"/>
          </a:xfrm>
          <a:solidFill>
            <a:srgbClr val="FFFFFF"/>
          </a:solidFill>
        </p:grpSpPr>
        <p:sp>
          <p:nvSpPr>
            <p:cNvPr id="33" name="Freeform: Shape 32">
              <a:extLst>
                <a:ext uri="{FF2B5EF4-FFF2-40B4-BE49-F238E27FC236}">
                  <a16:creationId xmlns:a16="http://schemas.microsoft.com/office/drawing/2014/main" id="{A2567FCD-CFF2-FCEC-9DF1-FBC8BE39BAE4}"/>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4" name="Freeform: Shape 33">
              <a:extLst>
                <a:ext uri="{FF2B5EF4-FFF2-40B4-BE49-F238E27FC236}">
                  <a16:creationId xmlns:a16="http://schemas.microsoft.com/office/drawing/2014/main" id="{1F82CAE8-7AB1-C6E5-D5DA-8290B962C6CE}"/>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5" name="Freeform: Shape 34">
              <a:extLst>
                <a:ext uri="{FF2B5EF4-FFF2-40B4-BE49-F238E27FC236}">
                  <a16:creationId xmlns:a16="http://schemas.microsoft.com/office/drawing/2014/main" id="{477F90E6-F100-8E41-520B-C3C7E2988266}"/>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6" name="AutoShape 27">
            <a:extLst>
              <a:ext uri="{FF2B5EF4-FFF2-40B4-BE49-F238E27FC236}">
                <a16:creationId xmlns:a16="http://schemas.microsoft.com/office/drawing/2014/main" id="{14BB718E-B190-B901-5AC5-F7D6950CAB29}"/>
              </a:ext>
            </a:extLst>
          </p:cNvPr>
          <p:cNvSpPr/>
          <p:nvPr/>
        </p:nvSpPr>
        <p:spPr>
          <a:xfrm>
            <a:off x="16879481" y="6178507"/>
            <a:ext cx="2482837" cy="25727"/>
          </a:xfrm>
          <a:prstGeom prst="line">
            <a:avLst/>
          </a:prstGeom>
          <a:ln w="38100" cap="flat">
            <a:solidFill>
              <a:srgbClr val="FFFFFF"/>
            </a:solidFill>
            <a:prstDash val="solid"/>
            <a:headEnd type="none" w="sm" len="sm"/>
            <a:tailEnd type="none" w="sm" len="sm"/>
          </a:ln>
        </p:spPr>
      </p:sp>
      <p:sp>
        <p:nvSpPr>
          <p:cNvPr id="18" name="AutoShape 30">
            <a:extLst>
              <a:ext uri="{FF2B5EF4-FFF2-40B4-BE49-F238E27FC236}">
                <a16:creationId xmlns:a16="http://schemas.microsoft.com/office/drawing/2014/main" id="{E021B408-8E50-5D48-7F5C-2FBD40224713}"/>
              </a:ext>
            </a:extLst>
          </p:cNvPr>
          <p:cNvSpPr/>
          <p:nvPr/>
        </p:nvSpPr>
        <p:spPr>
          <a:xfrm rot="16200000">
            <a:off x="19133176" y="6395277"/>
            <a:ext cx="420186" cy="0"/>
          </a:xfrm>
          <a:prstGeom prst="line">
            <a:avLst/>
          </a:prstGeom>
          <a:ln w="38100" cap="flat">
            <a:solidFill>
              <a:srgbClr val="FFFFFF"/>
            </a:solidFill>
            <a:prstDash val="solid"/>
            <a:headEnd type="none" w="sm" len="sm"/>
            <a:tailEnd type="none" w="sm" len="sm"/>
          </a:ln>
        </p:spPr>
      </p:sp>
      <p:sp>
        <p:nvSpPr>
          <p:cNvPr id="19" name="AutoShape 31">
            <a:extLst>
              <a:ext uri="{FF2B5EF4-FFF2-40B4-BE49-F238E27FC236}">
                <a16:creationId xmlns:a16="http://schemas.microsoft.com/office/drawing/2014/main" id="{64C9FC78-EAB2-10C8-68B7-83E1C5599ECD}"/>
              </a:ext>
            </a:extLst>
          </p:cNvPr>
          <p:cNvSpPr/>
          <p:nvPr/>
        </p:nvSpPr>
        <p:spPr>
          <a:xfrm rot="16200000">
            <a:off x="19133175" y="8287531"/>
            <a:ext cx="420186" cy="0"/>
          </a:xfrm>
          <a:prstGeom prst="line">
            <a:avLst/>
          </a:prstGeom>
          <a:ln w="38100" cap="flat">
            <a:solidFill>
              <a:srgbClr val="FFFFFF"/>
            </a:solidFill>
            <a:prstDash val="solid"/>
            <a:headEnd type="none" w="sm" len="sm"/>
            <a:tailEnd type="none" w="sm" len="sm"/>
          </a:ln>
        </p:spPr>
      </p:sp>
      <p:sp>
        <p:nvSpPr>
          <p:cNvPr id="20" name="AutoShape 32">
            <a:extLst>
              <a:ext uri="{FF2B5EF4-FFF2-40B4-BE49-F238E27FC236}">
                <a16:creationId xmlns:a16="http://schemas.microsoft.com/office/drawing/2014/main" id="{90238838-5D92-2897-8202-C382B5E2C423}"/>
              </a:ext>
            </a:extLst>
          </p:cNvPr>
          <p:cNvSpPr/>
          <p:nvPr/>
        </p:nvSpPr>
        <p:spPr>
          <a:xfrm>
            <a:off x="17488896" y="8481997"/>
            <a:ext cx="2150906" cy="0"/>
          </a:xfrm>
          <a:prstGeom prst="line">
            <a:avLst/>
          </a:prstGeom>
          <a:ln w="38100" cap="flat">
            <a:solidFill>
              <a:srgbClr val="FFFFFF"/>
            </a:solidFill>
            <a:prstDash val="solid"/>
            <a:headEnd type="none" w="sm" len="sm"/>
            <a:tailEnd type="none" w="sm" len="sm"/>
          </a:ln>
        </p:spPr>
      </p:sp>
      <p:sp>
        <p:nvSpPr>
          <p:cNvPr id="21" name="AutoShape 35">
            <a:extLst>
              <a:ext uri="{FF2B5EF4-FFF2-40B4-BE49-F238E27FC236}">
                <a16:creationId xmlns:a16="http://schemas.microsoft.com/office/drawing/2014/main" id="{C3BA96B1-B561-1BDD-AD2D-EB1902D315AF}"/>
              </a:ext>
            </a:extLst>
          </p:cNvPr>
          <p:cNvSpPr/>
          <p:nvPr/>
        </p:nvSpPr>
        <p:spPr>
          <a:xfrm rot="16200000">
            <a:off x="19530195" y="11186646"/>
            <a:ext cx="420186" cy="0"/>
          </a:xfrm>
          <a:prstGeom prst="line">
            <a:avLst/>
          </a:prstGeom>
          <a:ln w="38100" cap="flat">
            <a:solidFill>
              <a:srgbClr val="FFFFFF"/>
            </a:solidFill>
            <a:prstDash val="solid"/>
            <a:headEnd type="none" w="sm" len="sm"/>
            <a:tailEnd type="none" w="sm" len="sm"/>
          </a:ln>
        </p:spPr>
      </p:sp>
      <p:sp>
        <p:nvSpPr>
          <p:cNvPr id="24" name="Picture 13">
            <a:extLst>
              <a:ext uri="{FF2B5EF4-FFF2-40B4-BE49-F238E27FC236}">
                <a16:creationId xmlns:a16="http://schemas.microsoft.com/office/drawing/2014/main" id="{A72B3A48-9BF0-C778-CE6C-E5DE511C0B58}"/>
              </a:ext>
            </a:extLst>
          </p:cNvPr>
          <p:cNvSpPr/>
          <p:nvPr/>
        </p:nvSpPr>
        <p:spPr>
          <a:xfrm>
            <a:off x="19415697" y="11447458"/>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8" name="TextBox 17">
            <a:extLst>
              <a:ext uri="{FF2B5EF4-FFF2-40B4-BE49-F238E27FC236}">
                <a16:creationId xmlns:a16="http://schemas.microsoft.com/office/drawing/2014/main" id="{4D27297E-5674-616F-CAF6-9D63A8DE0FBE}"/>
              </a:ext>
            </a:extLst>
          </p:cNvPr>
          <p:cNvSpPr txBox="1"/>
          <p:nvPr/>
        </p:nvSpPr>
        <p:spPr>
          <a:xfrm>
            <a:off x="18282823" y="7620646"/>
            <a:ext cx="2232343" cy="456792"/>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Living room</a:t>
            </a:r>
          </a:p>
        </p:txBody>
      </p:sp>
      <p:sp>
        <p:nvSpPr>
          <p:cNvPr id="48" name="AutoShape 30">
            <a:extLst>
              <a:ext uri="{FF2B5EF4-FFF2-40B4-BE49-F238E27FC236}">
                <a16:creationId xmlns:a16="http://schemas.microsoft.com/office/drawing/2014/main" id="{B712A57F-96B9-802F-05ED-CBD0898B3D44}"/>
              </a:ext>
            </a:extLst>
          </p:cNvPr>
          <p:cNvSpPr/>
          <p:nvPr/>
        </p:nvSpPr>
        <p:spPr>
          <a:xfrm rot="16200000">
            <a:off x="16695904" y="6388600"/>
            <a:ext cx="420186" cy="0"/>
          </a:xfrm>
          <a:prstGeom prst="line">
            <a:avLst/>
          </a:prstGeom>
          <a:ln w="38100" cap="flat">
            <a:solidFill>
              <a:srgbClr val="FFFFFF"/>
            </a:solidFill>
            <a:prstDash val="solid"/>
            <a:headEnd type="none" w="sm" len="sm"/>
            <a:tailEnd type="none" w="sm" len="sm"/>
          </a:ln>
        </p:spPr>
      </p:sp>
      <p:sp>
        <p:nvSpPr>
          <p:cNvPr id="49" name="AutoShape 30">
            <a:extLst>
              <a:ext uri="{FF2B5EF4-FFF2-40B4-BE49-F238E27FC236}">
                <a16:creationId xmlns:a16="http://schemas.microsoft.com/office/drawing/2014/main" id="{AAC41C4C-4460-59F5-B242-48825C8F0DC5}"/>
              </a:ext>
            </a:extLst>
          </p:cNvPr>
          <p:cNvSpPr/>
          <p:nvPr/>
        </p:nvSpPr>
        <p:spPr>
          <a:xfrm rot="16200000">
            <a:off x="17785400" y="5975091"/>
            <a:ext cx="420186" cy="0"/>
          </a:xfrm>
          <a:prstGeom prst="line">
            <a:avLst/>
          </a:prstGeom>
          <a:ln w="38100" cap="flat">
            <a:solidFill>
              <a:srgbClr val="FFFFFF"/>
            </a:solidFill>
            <a:prstDash val="solid"/>
            <a:headEnd type="none" w="sm" len="sm"/>
            <a:tailEnd type="none" w="sm" len="sm"/>
          </a:ln>
        </p:spPr>
      </p:sp>
      <p:sp>
        <p:nvSpPr>
          <p:cNvPr id="51" name="AutoShape 30">
            <a:extLst>
              <a:ext uri="{FF2B5EF4-FFF2-40B4-BE49-F238E27FC236}">
                <a16:creationId xmlns:a16="http://schemas.microsoft.com/office/drawing/2014/main" id="{2890DF49-E28B-3A1D-BD6C-A57EDF0F95B0}"/>
              </a:ext>
            </a:extLst>
          </p:cNvPr>
          <p:cNvSpPr/>
          <p:nvPr/>
        </p:nvSpPr>
        <p:spPr>
          <a:xfrm rot="16200000">
            <a:off x="19505257" y="8599994"/>
            <a:ext cx="267246" cy="0"/>
          </a:xfrm>
          <a:prstGeom prst="line">
            <a:avLst/>
          </a:prstGeom>
          <a:ln w="38100" cap="flat">
            <a:solidFill>
              <a:srgbClr val="FFFFFF"/>
            </a:solidFill>
            <a:prstDash val="solid"/>
            <a:headEnd type="none" w="sm" len="sm"/>
            <a:tailEnd type="none" w="sm" len="sm"/>
          </a:ln>
        </p:spPr>
      </p:sp>
      <p:sp>
        <p:nvSpPr>
          <p:cNvPr id="52" name="AutoShape 30">
            <a:extLst>
              <a:ext uri="{FF2B5EF4-FFF2-40B4-BE49-F238E27FC236}">
                <a16:creationId xmlns:a16="http://schemas.microsoft.com/office/drawing/2014/main" id="{69445666-002D-0C70-FD6F-8ABA59945CE6}"/>
              </a:ext>
            </a:extLst>
          </p:cNvPr>
          <p:cNvSpPr/>
          <p:nvPr/>
        </p:nvSpPr>
        <p:spPr>
          <a:xfrm rot="16200000">
            <a:off x="17351277" y="8599994"/>
            <a:ext cx="267246" cy="0"/>
          </a:xfrm>
          <a:prstGeom prst="line">
            <a:avLst/>
          </a:prstGeom>
          <a:ln w="38100" cap="flat">
            <a:solidFill>
              <a:srgbClr val="FFFFFF"/>
            </a:solidFill>
            <a:prstDash val="solid"/>
            <a:headEnd type="none" w="sm" len="sm"/>
            <a:tailEnd type="none" w="sm" len="sm"/>
          </a:ln>
        </p:spPr>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 name="Group 3"/>
          <p:cNvSpPr txBox="1"/>
          <p:nvPr/>
        </p:nvSpPr>
        <p:spPr>
          <a:xfrm>
            <a:off x="7535405" y="1001526"/>
            <a:ext cx="930049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THE HOME DIRECTORY</a:t>
            </a:r>
          </a:p>
        </p:txBody>
      </p:sp>
      <p:sp>
        <p:nvSpPr>
          <p:cNvPr id="690" name="CustomShape 13"/>
          <p:cNvSpPr txBox="1"/>
          <p:nvPr/>
        </p:nvSpPr>
        <p:spPr>
          <a:xfrm>
            <a:off x="2089221" y="3919927"/>
            <a:ext cx="10783388" cy="81437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The home directory is a special place in the file tree. It is a folder named with your </a:t>
            </a:r>
            <a:r>
              <a:rPr lang="en-US" sz="3200" b="1" dirty="0">
                <a:latin typeface="YACkoL24Adk 0"/>
              </a:rPr>
              <a:t>user name </a:t>
            </a:r>
            <a:r>
              <a:rPr lang="en-US" sz="3200" dirty="0">
                <a:latin typeface="YACkoL24Adk 0"/>
              </a:rPr>
              <a:t>that is typically a subfolder of the ‘users’ folder.</a:t>
            </a:r>
          </a:p>
          <a:p>
            <a:pPr marL="280736" indent="-280736" defTabSz="914400">
              <a:lnSpc>
                <a:spcPts val="4200"/>
              </a:lnSpc>
              <a:buSzPct val="100000"/>
              <a:buChar char="•"/>
              <a:defRPr sz="2800" spc="296">
                <a:solidFill>
                  <a:srgbClr val="FFFFFF"/>
                </a:solidFill>
              </a:defRPr>
            </a:pPr>
            <a:endParaRPr lang="en-US" sz="3200" dirty="0">
              <a:latin typeface="YACkoL24Adk 0"/>
            </a:endParaRPr>
          </a:p>
          <a:p>
            <a:pPr marL="280736" indent="-280736" defTabSz="914400">
              <a:lnSpc>
                <a:spcPts val="4200"/>
              </a:lnSpc>
              <a:buSzPct val="100000"/>
              <a:buFontTx/>
              <a:buChar char="•"/>
              <a:defRPr sz="2800" spc="296">
                <a:solidFill>
                  <a:srgbClr val="FFFFFF"/>
                </a:solidFill>
              </a:defRPr>
            </a:pPr>
            <a:r>
              <a:rPr lang="en-US" sz="3200" dirty="0">
                <a:latin typeface="YACkoL24Adk 0"/>
              </a:rPr>
              <a:t>This is where you will be when you open your terminal  </a:t>
            </a:r>
          </a:p>
          <a:p>
            <a:pPr marL="280736" indent="-280736" defTabSz="914400">
              <a:lnSpc>
                <a:spcPts val="4200"/>
              </a:lnSpc>
              <a:buSzPct val="100000"/>
              <a:buChar char="•"/>
              <a:defRPr sz="2800" spc="296">
                <a:solidFill>
                  <a:srgbClr val="FFFFFF"/>
                </a:solidFill>
              </a:defRPr>
            </a:pPr>
            <a:endParaRPr lang="en-US" sz="3200" dirty="0">
              <a:latin typeface="YACkoL24Adk 0"/>
            </a:endParaRPr>
          </a:p>
          <a:p>
            <a:pPr marL="280736" indent="-280736" defTabSz="914400">
              <a:lnSpc>
                <a:spcPts val="4200"/>
              </a:lnSpc>
              <a:buSzPct val="100000"/>
              <a:buFontTx/>
              <a:buChar char="•"/>
              <a:defRPr sz="2800" spc="296">
                <a:solidFill>
                  <a:srgbClr val="FFFFFF"/>
                </a:solidFill>
              </a:defRPr>
            </a:pPr>
            <a:r>
              <a:rPr lang="en-US" sz="3200" dirty="0">
                <a:solidFill>
                  <a:srgbClr val="FFFFFF"/>
                </a:solidFill>
                <a:latin typeface="YACkoL24Adk 0"/>
                <a:ea typeface="Arial"/>
                <a:cs typeface="Arial"/>
                <a:sym typeface="Arial"/>
              </a:rPr>
              <a:t>The path to the home directory can be abbreviated with the tilde symbol: </a:t>
            </a:r>
            <a:r>
              <a:rPr lang="da-DK" sz="3200" b="1" dirty="0">
                <a:solidFill>
                  <a:srgbClr val="FFFFFF"/>
                </a:solidFill>
                <a:latin typeface="YACkoL24Adk 0"/>
                <a:ea typeface="Arial"/>
                <a:cs typeface="Arial"/>
                <a:sym typeface="Arial"/>
              </a:rPr>
              <a:t>~ . </a:t>
            </a:r>
          </a:p>
          <a:p>
            <a:pPr marL="280736" indent="-280736" defTabSz="914400">
              <a:lnSpc>
                <a:spcPts val="4200"/>
              </a:lnSpc>
              <a:buSzPct val="100000"/>
              <a:buFontTx/>
              <a:buChar char="•"/>
              <a:defRPr sz="2800" spc="296">
                <a:solidFill>
                  <a:srgbClr val="FFFFFF"/>
                </a:solidFill>
              </a:defRPr>
            </a:pPr>
            <a:endParaRPr lang="da-DK" sz="3200" b="1" dirty="0">
              <a:solidFill>
                <a:srgbClr val="FFFFFF"/>
              </a:solidFill>
              <a:latin typeface="YACkoL24Adk 0"/>
              <a:cs typeface="Arial"/>
              <a:sym typeface="Arial"/>
            </a:endParaRPr>
          </a:p>
          <a:p>
            <a:pPr marL="280736" indent="-280736" defTabSz="914400">
              <a:lnSpc>
                <a:spcPts val="4200"/>
              </a:lnSpc>
              <a:buSzPct val="100000"/>
              <a:buFontTx/>
              <a:buChar char="•"/>
              <a:defRPr sz="2800" spc="296">
                <a:solidFill>
                  <a:srgbClr val="FFFFFF"/>
                </a:solidFill>
              </a:defRPr>
            </a:pPr>
            <a:r>
              <a:rPr lang="en-US" sz="3200" dirty="0">
                <a:latin typeface="YACkoL24Adk 0"/>
              </a:rPr>
              <a:t>You may notice this symbol later when looking at your current working directory or changing to another directory.</a:t>
            </a:r>
            <a:endParaRPr lang="en-US" sz="3200" dirty="0">
              <a:solidFill>
                <a:srgbClr val="FFFFFF"/>
              </a:solidFill>
              <a:latin typeface="YACkoL24Adk 0"/>
              <a:ea typeface="Arial"/>
              <a:cs typeface="Arial"/>
              <a:sym typeface="Arial"/>
            </a:endParaRPr>
          </a:p>
          <a:p>
            <a:pPr marL="280736" indent="-280736" defTabSz="914400">
              <a:lnSpc>
                <a:spcPts val="4200"/>
              </a:lnSpc>
              <a:buSzPct val="100000"/>
              <a:buChar char="•"/>
              <a:defRPr sz="2800" spc="296">
                <a:solidFill>
                  <a:srgbClr val="FFFFFF"/>
                </a:solidFill>
              </a:defRPr>
            </a:pPr>
            <a:endParaRPr sz="3200" dirty="0">
              <a:solidFill>
                <a:srgbClr val="000000"/>
              </a:solidFill>
              <a:latin typeface="YACkoL24Adk 0"/>
              <a:ea typeface="Arial"/>
              <a:cs typeface="Arial"/>
              <a:sym typeface="Arial"/>
            </a:endParaRPr>
          </a:p>
          <a:p>
            <a:pPr marL="180473" indent="-180473" defTabSz="914400">
              <a:lnSpc>
                <a:spcPts val="4200"/>
              </a:lnSpc>
              <a:buSzPct val="100000"/>
              <a:buChar char="•"/>
              <a:defRPr sz="2800">
                <a:solidFill>
                  <a:srgbClr val="000000"/>
                </a:solidFill>
                <a:latin typeface="Arial"/>
                <a:ea typeface="Arial"/>
                <a:cs typeface="Arial"/>
                <a:sym typeface="Arial"/>
              </a:defRPr>
            </a:pPr>
            <a:endParaRPr sz="3200" dirty="0">
              <a:solidFill>
                <a:srgbClr val="000000"/>
              </a:solidFill>
              <a:latin typeface="YACkoL24Adk 0"/>
              <a:ea typeface="Arial"/>
              <a:cs typeface="Arial"/>
              <a:sym typeface="Arial"/>
            </a:endParaRPr>
          </a:p>
        </p:txBody>
      </p:sp>
      <p:sp>
        <p:nvSpPr>
          <p:cNvPr id="69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19</a:t>
            </a:r>
            <a:endParaRPr dirty="0"/>
          </a:p>
        </p:txBody>
      </p:sp>
      <p:sp>
        <p:nvSpPr>
          <p:cNvPr id="695" name="CustomShape 17"/>
          <p:cNvSpPr/>
          <p:nvPr/>
        </p:nvSpPr>
        <p:spPr>
          <a:xfrm>
            <a:off x="17035919" y="7045504"/>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696" name="Line"/>
          <p:cNvSpPr/>
          <p:nvPr/>
        </p:nvSpPr>
        <p:spPr>
          <a:xfrm>
            <a:off x="1683761" y="2540000"/>
            <a:ext cx="21308578" cy="0"/>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7" name="TextBox 14">
            <a:extLst>
              <a:ext uri="{FF2B5EF4-FFF2-40B4-BE49-F238E27FC236}">
                <a16:creationId xmlns:a16="http://schemas.microsoft.com/office/drawing/2014/main" id="{8F52BFE8-EA76-4EA0-C3A6-BA328AF8A2D4}"/>
              </a:ext>
            </a:extLst>
          </p:cNvPr>
          <p:cNvSpPr txBox="1"/>
          <p:nvPr/>
        </p:nvSpPr>
        <p:spPr>
          <a:xfrm>
            <a:off x="16905997" y="622574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Users</a:t>
            </a:r>
          </a:p>
        </p:txBody>
      </p:sp>
      <p:sp>
        <p:nvSpPr>
          <p:cNvPr id="8" name="TextBox 15">
            <a:extLst>
              <a:ext uri="{FF2B5EF4-FFF2-40B4-BE49-F238E27FC236}">
                <a16:creationId xmlns:a16="http://schemas.microsoft.com/office/drawing/2014/main" id="{EF46BFE5-94A9-BA1D-1105-CD1E0113B043}"/>
              </a:ext>
            </a:extLst>
          </p:cNvPr>
          <p:cNvSpPr txBox="1"/>
          <p:nvPr/>
        </p:nvSpPr>
        <p:spPr>
          <a:xfrm>
            <a:off x="16981054" y="105009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12" name="Picture 22">
            <a:extLst>
              <a:ext uri="{FF2B5EF4-FFF2-40B4-BE49-F238E27FC236}">
                <a16:creationId xmlns:a16="http://schemas.microsoft.com/office/drawing/2014/main" id="{654B890D-FE99-3404-38F3-CF1E0B91CD9B}"/>
              </a:ext>
            </a:extLst>
          </p:cNvPr>
          <p:cNvGrpSpPr/>
          <p:nvPr/>
        </p:nvGrpSpPr>
        <p:grpSpPr>
          <a:xfrm>
            <a:off x="17463595" y="9446514"/>
            <a:ext cx="1145935" cy="885154"/>
            <a:chOff x="8683813" y="6194104"/>
            <a:chExt cx="1145935" cy="885154"/>
          </a:xfrm>
          <a:solidFill>
            <a:srgbClr val="FFFFFF"/>
          </a:solidFill>
        </p:grpSpPr>
        <p:sp>
          <p:nvSpPr>
            <p:cNvPr id="46" name="Freeform: Shape 45">
              <a:extLst>
                <a:ext uri="{FF2B5EF4-FFF2-40B4-BE49-F238E27FC236}">
                  <a16:creationId xmlns:a16="http://schemas.microsoft.com/office/drawing/2014/main" id="{B9758E08-8E5F-377B-CB20-EF9323C2783D}"/>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7" name="Freeform: Shape 46">
              <a:extLst>
                <a:ext uri="{FF2B5EF4-FFF2-40B4-BE49-F238E27FC236}">
                  <a16:creationId xmlns:a16="http://schemas.microsoft.com/office/drawing/2014/main" id="{53BCC195-41EB-B419-CE0E-FAA99083B7A7}"/>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8" name="Freeform: Shape 47">
              <a:extLst>
                <a:ext uri="{FF2B5EF4-FFF2-40B4-BE49-F238E27FC236}">
                  <a16:creationId xmlns:a16="http://schemas.microsoft.com/office/drawing/2014/main" id="{2EB365DB-9FC3-9F6A-4A76-2E8E515CD7DA}"/>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13" name="Picture 23">
            <a:extLst>
              <a:ext uri="{FF2B5EF4-FFF2-40B4-BE49-F238E27FC236}">
                <a16:creationId xmlns:a16="http://schemas.microsoft.com/office/drawing/2014/main" id="{822C797E-FFBC-88AD-B9D9-76F110964534}"/>
              </a:ext>
            </a:extLst>
          </p:cNvPr>
          <p:cNvGrpSpPr/>
          <p:nvPr/>
        </p:nvGrpSpPr>
        <p:grpSpPr>
          <a:xfrm>
            <a:off x="19893331" y="9408564"/>
            <a:ext cx="1145935" cy="885154"/>
            <a:chOff x="11259853" y="6101290"/>
            <a:chExt cx="1145935" cy="885154"/>
          </a:xfrm>
          <a:solidFill>
            <a:srgbClr val="FFFFFF"/>
          </a:solidFill>
        </p:grpSpPr>
        <p:sp>
          <p:nvSpPr>
            <p:cNvPr id="43" name="Freeform: Shape 42">
              <a:extLst>
                <a:ext uri="{FF2B5EF4-FFF2-40B4-BE49-F238E27FC236}">
                  <a16:creationId xmlns:a16="http://schemas.microsoft.com/office/drawing/2014/main" id="{58A00023-FB32-D189-659E-08D6CA562D9D}"/>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4" name="Freeform: Shape 43">
              <a:extLst>
                <a:ext uri="{FF2B5EF4-FFF2-40B4-BE49-F238E27FC236}">
                  <a16:creationId xmlns:a16="http://schemas.microsoft.com/office/drawing/2014/main" id="{44F37733-C818-7444-FD26-C0E64E3EF24B}"/>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5" name="Freeform: Shape 44">
              <a:extLst>
                <a:ext uri="{FF2B5EF4-FFF2-40B4-BE49-F238E27FC236}">
                  <a16:creationId xmlns:a16="http://schemas.microsoft.com/office/drawing/2014/main" id="{4001C2E8-AB5A-58CF-ADB0-0A10D260F587}"/>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16" name="Picture 26">
            <a:extLst>
              <a:ext uri="{FF2B5EF4-FFF2-40B4-BE49-F238E27FC236}">
                <a16:creationId xmlns:a16="http://schemas.microsoft.com/office/drawing/2014/main" id="{9800EF71-66AF-F661-C45C-6864EE929B7B}"/>
              </a:ext>
            </a:extLst>
          </p:cNvPr>
          <p:cNvGrpSpPr/>
          <p:nvPr/>
        </p:nvGrpSpPr>
        <p:grpSpPr>
          <a:xfrm>
            <a:off x="17505744" y="3447639"/>
            <a:ext cx="1145935" cy="885154"/>
            <a:chOff x="8777016" y="3895501"/>
            <a:chExt cx="1145935" cy="885154"/>
          </a:xfrm>
          <a:solidFill>
            <a:srgbClr val="FFFFFF"/>
          </a:solidFill>
        </p:grpSpPr>
        <p:sp>
          <p:nvSpPr>
            <p:cNvPr id="34" name="Freeform: Shape 33">
              <a:extLst>
                <a:ext uri="{FF2B5EF4-FFF2-40B4-BE49-F238E27FC236}">
                  <a16:creationId xmlns:a16="http://schemas.microsoft.com/office/drawing/2014/main" id="{695718FD-A3C0-5310-E79E-5C190F251A16}"/>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5" name="Freeform: Shape 34">
              <a:extLst>
                <a:ext uri="{FF2B5EF4-FFF2-40B4-BE49-F238E27FC236}">
                  <a16:creationId xmlns:a16="http://schemas.microsoft.com/office/drawing/2014/main" id="{A1CC53A7-A992-8804-FEB1-E7F3086D8A6D}"/>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8B09DD94-DA1F-2CDC-440A-B1C353428063}"/>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7" name="AutoShape 27">
            <a:extLst>
              <a:ext uri="{FF2B5EF4-FFF2-40B4-BE49-F238E27FC236}">
                <a16:creationId xmlns:a16="http://schemas.microsoft.com/office/drawing/2014/main" id="{6F7AD56C-9B60-E2C9-25D2-08FB2E91488E}"/>
              </a:ext>
            </a:extLst>
          </p:cNvPr>
          <p:cNvSpPr/>
          <p:nvPr/>
        </p:nvSpPr>
        <p:spPr>
          <a:xfrm>
            <a:off x="15524394" y="9083070"/>
            <a:ext cx="4980925" cy="0"/>
          </a:xfrm>
          <a:prstGeom prst="line">
            <a:avLst/>
          </a:prstGeom>
          <a:ln w="38100" cap="flat">
            <a:solidFill>
              <a:srgbClr val="FFFFFF"/>
            </a:solidFill>
            <a:prstDash val="solid"/>
            <a:headEnd type="none" w="sm" len="sm"/>
            <a:tailEnd type="none" w="sm" len="sm"/>
          </a:ln>
        </p:spPr>
      </p:sp>
      <p:sp>
        <p:nvSpPr>
          <p:cNvPr id="18" name="AutoShape 28">
            <a:extLst>
              <a:ext uri="{FF2B5EF4-FFF2-40B4-BE49-F238E27FC236}">
                <a16:creationId xmlns:a16="http://schemas.microsoft.com/office/drawing/2014/main" id="{342BB637-13F8-4CD8-D698-9A4C468B90FE}"/>
              </a:ext>
            </a:extLst>
          </p:cNvPr>
          <p:cNvSpPr/>
          <p:nvPr/>
        </p:nvSpPr>
        <p:spPr>
          <a:xfrm rot="16200000">
            <a:off x="15333351" y="9312213"/>
            <a:ext cx="420186" cy="0"/>
          </a:xfrm>
          <a:prstGeom prst="line">
            <a:avLst/>
          </a:prstGeom>
          <a:ln w="38100" cap="flat">
            <a:solidFill>
              <a:srgbClr val="FFFFFF"/>
            </a:solidFill>
            <a:prstDash val="solid"/>
            <a:headEnd type="none" w="sm" len="sm"/>
            <a:tailEnd type="none" w="sm" len="sm"/>
          </a:ln>
        </p:spPr>
      </p:sp>
      <p:sp>
        <p:nvSpPr>
          <p:cNvPr id="19" name="AutoShape 30">
            <a:extLst>
              <a:ext uri="{FF2B5EF4-FFF2-40B4-BE49-F238E27FC236}">
                <a16:creationId xmlns:a16="http://schemas.microsoft.com/office/drawing/2014/main" id="{A00C6007-C60D-5BD9-C503-2B7A9F53FDB2}"/>
              </a:ext>
            </a:extLst>
          </p:cNvPr>
          <p:cNvSpPr/>
          <p:nvPr/>
        </p:nvSpPr>
        <p:spPr>
          <a:xfrm rot="16200000">
            <a:off x="20276176" y="9274113"/>
            <a:ext cx="420186" cy="0"/>
          </a:xfrm>
          <a:prstGeom prst="line">
            <a:avLst/>
          </a:prstGeom>
          <a:ln w="38100" cap="flat">
            <a:solidFill>
              <a:srgbClr val="FFFFFF"/>
            </a:solidFill>
            <a:prstDash val="solid"/>
            <a:headEnd type="none" w="sm" len="sm"/>
            <a:tailEnd type="none" w="sm" len="sm"/>
          </a:ln>
        </p:spPr>
      </p:sp>
      <p:grpSp>
        <p:nvGrpSpPr>
          <p:cNvPr id="28" name="Picture 12">
            <a:extLst>
              <a:ext uri="{FF2B5EF4-FFF2-40B4-BE49-F238E27FC236}">
                <a16:creationId xmlns:a16="http://schemas.microsoft.com/office/drawing/2014/main" id="{511A82BC-FD5A-CFF9-784B-163F59BE5E7A}"/>
              </a:ext>
            </a:extLst>
          </p:cNvPr>
          <p:cNvGrpSpPr/>
          <p:nvPr/>
        </p:nvGrpSpPr>
        <p:grpSpPr>
          <a:xfrm>
            <a:off x="15031519" y="9496279"/>
            <a:ext cx="1145935" cy="885154"/>
            <a:chOff x="6355127" y="6101290"/>
            <a:chExt cx="1145935" cy="885154"/>
          </a:xfrm>
          <a:solidFill>
            <a:srgbClr val="FFFFFF"/>
          </a:solidFill>
        </p:grpSpPr>
        <p:sp>
          <p:nvSpPr>
            <p:cNvPr id="31" name="Freeform: Shape 30">
              <a:extLst>
                <a:ext uri="{FF2B5EF4-FFF2-40B4-BE49-F238E27FC236}">
                  <a16:creationId xmlns:a16="http://schemas.microsoft.com/office/drawing/2014/main" id="{633E7357-A47C-FF50-260A-043019405C98}"/>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2" name="Freeform: Shape 31">
              <a:extLst>
                <a:ext uri="{FF2B5EF4-FFF2-40B4-BE49-F238E27FC236}">
                  <a16:creationId xmlns:a16="http://schemas.microsoft.com/office/drawing/2014/main" id="{7D00E4F0-40D4-4A1B-29C5-60F6F0695A33}"/>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3" name="Freeform: Shape 32">
              <a:extLst>
                <a:ext uri="{FF2B5EF4-FFF2-40B4-BE49-F238E27FC236}">
                  <a16:creationId xmlns:a16="http://schemas.microsoft.com/office/drawing/2014/main" id="{72650C81-034D-0B39-0173-A48DBB765471}"/>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9" name="TextBox 17">
            <a:extLst>
              <a:ext uri="{FF2B5EF4-FFF2-40B4-BE49-F238E27FC236}">
                <a16:creationId xmlns:a16="http://schemas.microsoft.com/office/drawing/2014/main" id="{7EBD5DDB-C2FB-02DA-F330-82E8A4E37675}"/>
              </a:ext>
            </a:extLst>
          </p:cNvPr>
          <p:cNvSpPr txBox="1"/>
          <p:nvPr/>
        </p:nvSpPr>
        <p:spPr>
          <a:xfrm>
            <a:off x="19306545" y="1050200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
        <p:nvSpPr>
          <p:cNvPr id="49" name="TextBox 16">
            <a:extLst>
              <a:ext uri="{FF2B5EF4-FFF2-40B4-BE49-F238E27FC236}">
                <a16:creationId xmlns:a16="http://schemas.microsoft.com/office/drawing/2014/main" id="{B2055C62-2420-208A-FAF0-2D80D5B828D6}"/>
              </a:ext>
            </a:extLst>
          </p:cNvPr>
          <p:cNvSpPr txBox="1"/>
          <p:nvPr/>
        </p:nvSpPr>
        <p:spPr>
          <a:xfrm>
            <a:off x="14389006" y="105009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Data</a:t>
            </a:r>
          </a:p>
        </p:txBody>
      </p:sp>
      <p:sp>
        <p:nvSpPr>
          <p:cNvPr id="2" name="AutoShape 39">
            <a:extLst>
              <a:ext uri="{FF2B5EF4-FFF2-40B4-BE49-F238E27FC236}">
                <a16:creationId xmlns:a16="http://schemas.microsoft.com/office/drawing/2014/main" id="{47EF0293-6950-32BB-BC28-88F35D2C197A}"/>
              </a:ext>
            </a:extLst>
          </p:cNvPr>
          <p:cNvSpPr/>
          <p:nvPr/>
        </p:nvSpPr>
        <p:spPr>
          <a:xfrm rot="16200000">
            <a:off x="17869262" y="5036193"/>
            <a:ext cx="306443" cy="0"/>
          </a:xfrm>
          <a:prstGeom prst="line">
            <a:avLst/>
          </a:prstGeom>
          <a:ln w="38100" cap="flat">
            <a:solidFill>
              <a:srgbClr val="FFFFFF"/>
            </a:solidFill>
            <a:prstDash val="solid"/>
            <a:headEnd type="none" w="sm" len="sm"/>
            <a:tailEnd type="none" w="sm" len="sm"/>
          </a:ln>
        </p:spPr>
      </p:sp>
      <p:sp>
        <p:nvSpPr>
          <p:cNvPr id="51" name="TextBox 14">
            <a:extLst>
              <a:ext uri="{FF2B5EF4-FFF2-40B4-BE49-F238E27FC236}">
                <a16:creationId xmlns:a16="http://schemas.microsoft.com/office/drawing/2014/main" id="{4CAC0035-36F1-44E4-FAF9-97709F0DF5F4}"/>
              </a:ext>
            </a:extLst>
          </p:cNvPr>
          <p:cNvSpPr txBox="1"/>
          <p:nvPr/>
        </p:nvSpPr>
        <p:spPr>
          <a:xfrm>
            <a:off x="16905997" y="4310075"/>
            <a:ext cx="2232343" cy="456792"/>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a:t>
            </a:r>
          </a:p>
        </p:txBody>
      </p:sp>
      <p:grpSp>
        <p:nvGrpSpPr>
          <p:cNvPr id="52" name="Picture 26">
            <a:extLst>
              <a:ext uri="{FF2B5EF4-FFF2-40B4-BE49-F238E27FC236}">
                <a16:creationId xmlns:a16="http://schemas.microsoft.com/office/drawing/2014/main" id="{940DDFA5-4788-8CAD-EF48-F51C69A36305}"/>
              </a:ext>
            </a:extLst>
          </p:cNvPr>
          <p:cNvGrpSpPr/>
          <p:nvPr/>
        </p:nvGrpSpPr>
        <p:grpSpPr>
          <a:xfrm>
            <a:off x="17524794" y="7149435"/>
            <a:ext cx="1145935" cy="885154"/>
            <a:chOff x="8777016" y="3895501"/>
            <a:chExt cx="1145935" cy="885154"/>
          </a:xfrm>
          <a:solidFill>
            <a:srgbClr val="FFFFFF"/>
          </a:solidFill>
        </p:grpSpPr>
        <p:sp>
          <p:nvSpPr>
            <p:cNvPr id="53" name="Freeform: Shape 52">
              <a:extLst>
                <a:ext uri="{FF2B5EF4-FFF2-40B4-BE49-F238E27FC236}">
                  <a16:creationId xmlns:a16="http://schemas.microsoft.com/office/drawing/2014/main" id="{9957083A-1827-482C-D940-1ADA97BE8755}"/>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4" name="Freeform: Shape 53">
              <a:extLst>
                <a:ext uri="{FF2B5EF4-FFF2-40B4-BE49-F238E27FC236}">
                  <a16:creationId xmlns:a16="http://schemas.microsoft.com/office/drawing/2014/main" id="{07B88FC5-CF30-A866-9F30-8EF626296552}"/>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5" name="Freeform: Shape 54">
              <a:extLst>
                <a:ext uri="{FF2B5EF4-FFF2-40B4-BE49-F238E27FC236}">
                  <a16:creationId xmlns:a16="http://schemas.microsoft.com/office/drawing/2014/main" id="{35EFB9B2-E046-E923-BBDA-531B2AA4318B}"/>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56" name="AutoShape 39">
            <a:extLst>
              <a:ext uri="{FF2B5EF4-FFF2-40B4-BE49-F238E27FC236}">
                <a16:creationId xmlns:a16="http://schemas.microsoft.com/office/drawing/2014/main" id="{19B5685D-A164-982C-EA39-E08FE33BEE20}"/>
              </a:ext>
            </a:extLst>
          </p:cNvPr>
          <p:cNvSpPr/>
          <p:nvPr/>
        </p:nvSpPr>
        <p:spPr>
          <a:xfrm rot="16200000">
            <a:off x="17857071" y="6944241"/>
            <a:ext cx="306443" cy="0"/>
          </a:xfrm>
          <a:prstGeom prst="line">
            <a:avLst/>
          </a:prstGeom>
          <a:ln w="38100" cap="flat">
            <a:solidFill>
              <a:srgbClr val="FFFFFF"/>
            </a:solidFill>
            <a:prstDash val="solid"/>
            <a:headEnd type="none" w="sm" len="sm"/>
            <a:tailEnd type="none" w="sm" len="sm"/>
          </a:ln>
        </p:spPr>
      </p:sp>
      <p:grpSp>
        <p:nvGrpSpPr>
          <p:cNvPr id="57" name="Picture 26">
            <a:extLst>
              <a:ext uri="{FF2B5EF4-FFF2-40B4-BE49-F238E27FC236}">
                <a16:creationId xmlns:a16="http://schemas.microsoft.com/office/drawing/2014/main" id="{4490A3FD-06EB-8AE0-65AB-4B5A0D30CD74}"/>
              </a:ext>
            </a:extLst>
          </p:cNvPr>
          <p:cNvGrpSpPr/>
          <p:nvPr/>
        </p:nvGrpSpPr>
        <p:grpSpPr>
          <a:xfrm>
            <a:off x="17499644" y="5218557"/>
            <a:ext cx="1145935" cy="885154"/>
            <a:chOff x="8777016" y="3895501"/>
            <a:chExt cx="1145935" cy="885154"/>
          </a:xfrm>
          <a:solidFill>
            <a:srgbClr val="FFFFFF"/>
          </a:solidFill>
        </p:grpSpPr>
        <p:sp>
          <p:nvSpPr>
            <p:cNvPr id="58" name="Freeform: Shape 57">
              <a:extLst>
                <a:ext uri="{FF2B5EF4-FFF2-40B4-BE49-F238E27FC236}">
                  <a16:creationId xmlns:a16="http://schemas.microsoft.com/office/drawing/2014/main" id="{2EEB5928-A9C1-235E-FB0F-434D808FEBEB}"/>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9" name="Freeform: Shape 58">
              <a:extLst>
                <a:ext uri="{FF2B5EF4-FFF2-40B4-BE49-F238E27FC236}">
                  <a16:creationId xmlns:a16="http://schemas.microsoft.com/office/drawing/2014/main" id="{33F738C9-A442-2667-3AE5-FCFD2A8D0AC6}"/>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0" name="Freeform: Shape 59">
              <a:extLst>
                <a:ext uri="{FF2B5EF4-FFF2-40B4-BE49-F238E27FC236}">
                  <a16:creationId xmlns:a16="http://schemas.microsoft.com/office/drawing/2014/main" id="{BCBB7A0A-0F13-A5FF-DDA1-60007E869D4B}"/>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3" name="TextBox 14">
            <a:extLst>
              <a:ext uri="{FF2B5EF4-FFF2-40B4-BE49-F238E27FC236}">
                <a16:creationId xmlns:a16="http://schemas.microsoft.com/office/drawing/2014/main" id="{87C65193-0F53-8DFA-4C1E-27788E51E743}"/>
              </a:ext>
            </a:extLst>
          </p:cNvPr>
          <p:cNvSpPr txBox="1"/>
          <p:nvPr/>
        </p:nvSpPr>
        <p:spPr>
          <a:xfrm>
            <a:off x="16912093" y="817036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[you]</a:t>
            </a:r>
          </a:p>
        </p:txBody>
      </p:sp>
      <p:sp>
        <p:nvSpPr>
          <p:cNvPr id="640" name="AutoShape 39">
            <a:extLst>
              <a:ext uri="{FF2B5EF4-FFF2-40B4-BE49-F238E27FC236}">
                <a16:creationId xmlns:a16="http://schemas.microsoft.com/office/drawing/2014/main" id="{73DA3F19-5C4C-339A-FE21-D3C364B9BABC}"/>
              </a:ext>
            </a:extLst>
          </p:cNvPr>
          <p:cNvSpPr/>
          <p:nvPr/>
        </p:nvSpPr>
        <p:spPr>
          <a:xfrm rot="16200000">
            <a:off x="17863167" y="8925441"/>
            <a:ext cx="306443" cy="0"/>
          </a:xfrm>
          <a:prstGeom prst="line">
            <a:avLst/>
          </a:prstGeom>
          <a:ln w="38100" cap="flat">
            <a:solidFill>
              <a:srgbClr val="FFFFFF"/>
            </a:solidFill>
            <a:prstDash val="solid"/>
            <a:headEnd type="none" w="sm" len="sm"/>
            <a:tailEnd type="none" w="sm" len="sm"/>
          </a:ln>
        </p:spPr>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TextBox 13"/>
          <p:cNvSpPr txBox="1"/>
          <p:nvPr/>
        </p:nvSpPr>
        <p:spPr>
          <a:xfrm>
            <a:off x="3122014" y="7751231"/>
            <a:ext cx="13627257" cy="612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3400" b="1" spc="255"/>
            </a:lvl1pPr>
          </a:lstStyle>
          <a:p>
            <a:r>
              <a:t>KUB DATA LAB</a:t>
            </a:r>
          </a:p>
        </p:txBody>
      </p:sp>
      <p:sp>
        <p:nvSpPr>
          <p:cNvPr id="408" name="TextBox 6"/>
          <p:cNvSpPr txBox="1">
            <a:spLocks noGrp="1"/>
          </p:cNvSpPr>
          <p:nvPr>
            <p:ph type="sldNum" sz="quarter" idx="2"/>
          </p:nvPr>
        </p:nvSpPr>
        <p:spPr>
          <a:xfrm>
            <a:off x="23349681" y="13043247"/>
            <a:ext cx="336806" cy="48764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a:lvl1pPr>
          </a:lstStyle>
          <a:p>
            <a:fld id="{86CB4B4D-7CA3-9044-876B-883B54F8677D}" type="slidenum">
              <a:rPr/>
              <a:t>2</a:t>
            </a:fld>
            <a:endParaRPr/>
          </a:p>
        </p:txBody>
      </p:sp>
      <p:grpSp>
        <p:nvGrpSpPr>
          <p:cNvPr id="2" name="Group 1">
            <a:extLst>
              <a:ext uri="{FF2B5EF4-FFF2-40B4-BE49-F238E27FC236}">
                <a16:creationId xmlns:a16="http://schemas.microsoft.com/office/drawing/2014/main" id="{A9A29181-0ACF-8B06-861F-910BE596A0E1}"/>
              </a:ext>
            </a:extLst>
          </p:cNvPr>
          <p:cNvGrpSpPr/>
          <p:nvPr/>
        </p:nvGrpSpPr>
        <p:grpSpPr>
          <a:xfrm>
            <a:off x="-33372" y="2703225"/>
            <a:ext cx="24404672" cy="6435800"/>
            <a:chOff x="-16686" y="3179475"/>
            <a:chExt cx="24404672" cy="6435800"/>
          </a:xfrm>
        </p:grpSpPr>
        <p:sp>
          <p:nvSpPr>
            <p:cNvPr id="393" name="Thilde Terkelsen"/>
            <p:cNvSpPr txBox="1"/>
            <p:nvPr/>
          </p:nvSpPr>
          <p:spPr>
            <a:xfrm>
              <a:off x="19176925" y="9042070"/>
              <a:ext cx="2697263"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800">
                  <a:solidFill>
                    <a:srgbClr val="FFFFFF"/>
                  </a:solidFill>
                </a:defRPr>
              </a:lvl1pPr>
            </a:lstStyle>
            <a:p>
              <a:r>
                <a:t>Thilde Terkelsen</a:t>
              </a:r>
            </a:p>
          </p:txBody>
        </p:sp>
        <p:sp>
          <p:nvSpPr>
            <p:cNvPr id="394" name="Henrike Zschach"/>
            <p:cNvSpPr txBox="1"/>
            <p:nvPr/>
          </p:nvSpPr>
          <p:spPr>
            <a:xfrm>
              <a:off x="14766334" y="9042070"/>
              <a:ext cx="2782343"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800">
                  <a:solidFill>
                    <a:srgbClr val="FFFFFF"/>
                  </a:solidFill>
                </a:defRPr>
              </a:lvl1pPr>
            </a:lstStyle>
            <a:p>
              <a:r>
                <a:t>Henrike Zschach</a:t>
              </a:r>
            </a:p>
          </p:txBody>
        </p:sp>
        <p:sp>
          <p:nvSpPr>
            <p:cNvPr id="395" name="Rectangle 12"/>
            <p:cNvSpPr/>
            <p:nvPr/>
          </p:nvSpPr>
          <p:spPr>
            <a:xfrm>
              <a:off x="-16686" y="3650634"/>
              <a:ext cx="24404672" cy="1101217"/>
            </a:xfrm>
            <a:prstGeom prst="rect">
              <a:avLst/>
            </a:prstGeom>
            <a:solidFill>
              <a:srgbClr val="A0B7FF"/>
            </a:solidFill>
            <a:ln w="12700">
              <a:miter lim="400000"/>
            </a:ln>
          </p:spPr>
          <p:txBody>
            <a:bodyPr lIns="45718" tIns="45718" rIns="45718" bIns="45718" anchor="ctr"/>
            <a:lstStyle/>
            <a:p>
              <a:pPr algn="ctr">
                <a:defRPr>
                  <a:solidFill>
                    <a:srgbClr val="FFFFFF"/>
                  </a:solidFill>
                </a:defRPr>
              </a:pPr>
              <a:endParaRPr/>
            </a:p>
          </p:txBody>
        </p:sp>
        <p:sp>
          <p:nvSpPr>
            <p:cNvPr id="398" name="TextBox 35"/>
            <p:cNvSpPr txBox="1"/>
            <p:nvPr/>
          </p:nvSpPr>
          <p:spPr>
            <a:xfrm>
              <a:off x="2326160" y="4971655"/>
              <a:ext cx="10410353" cy="46436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marL="280735" indent="-280735">
                <a:lnSpc>
                  <a:spcPts val="4000"/>
                </a:lnSpc>
                <a:buSzPct val="100000"/>
                <a:buChar char="•"/>
                <a:defRPr sz="2800" spc="300">
                  <a:solidFill>
                    <a:srgbClr val="FFFFFF"/>
                  </a:solidFill>
                </a:defRPr>
              </a:pPr>
              <a:endParaRPr dirty="0"/>
            </a:p>
            <a:p>
              <a:pPr marL="280735" indent="-280735">
                <a:lnSpc>
                  <a:spcPts val="4000"/>
                </a:lnSpc>
                <a:buSzPct val="100000"/>
                <a:buChar char="•"/>
                <a:defRPr sz="2800" spc="300">
                  <a:solidFill>
                    <a:srgbClr val="FFFFFF"/>
                  </a:solidFill>
                </a:defRPr>
              </a:pPr>
              <a:r>
                <a:rPr dirty="0"/>
                <a:t>Center for Health Data Science (</a:t>
              </a:r>
              <a:r>
                <a:rPr dirty="0" err="1"/>
                <a:t>HeaDS</a:t>
              </a:r>
              <a:r>
                <a:rPr dirty="0"/>
                <a:t>) </a:t>
              </a:r>
            </a:p>
            <a:p>
              <a:pPr>
                <a:lnSpc>
                  <a:spcPts val="4000"/>
                </a:lnSpc>
                <a:defRPr sz="2800" spc="300">
                  <a:solidFill>
                    <a:srgbClr val="FFFFFF"/>
                  </a:solidFill>
                </a:defRPr>
              </a:pPr>
              <a:endParaRPr dirty="0"/>
            </a:p>
            <a:p>
              <a:pPr marL="280735" indent="-280735">
                <a:lnSpc>
                  <a:spcPts val="4000"/>
                </a:lnSpc>
                <a:buSzPct val="100000"/>
                <a:buChar char="•"/>
                <a:defRPr sz="2800" spc="300">
                  <a:solidFill>
                    <a:srgbClr val="FFFFFF"/>
                  </a:solidFill>
                </a:defRPr>
              </a:pPr>
              <a:r>
                <a:rPr dirty="0"/>
                <a:t>Data Lab Supports Researchers at the Faculty</a:t>
              </a:r>
            </a:p>
            <a:p>
              <a:pPr>
                <a:lnSpc>
                  <a:spcPts val="4000"/>
                </a:lnSpc>
                <a:defRPr sz="2800" spc="300">
                  <a:solidFill>
                    <a:srgbClr val="FFFFFF"/>
                  </a:solidFill>
                </a:defRPr>
              </a:pPr>
              <a:endParaRPr dirty="0"/>
            </a:p>
            <a:p>
              <a:pPr marL="280735" indent="-280735">
                <a:lnSpc>
                  <a:spcPts val="4000"/>
                </a:lnSpc>
                <a:buSzPct val="100000"/>
                <a:buChar char="•"/>
                <a:defRPr sz="2800" spc="300">
                  <a:solidFill>
                    <a:srgbClr val="FFFFFF"/>
                  </a:solidFill>
                </a:defRPr>
              </a:pPr>
              <a:r>
                <a:rPr dirty="0"/>
                <a:t>Consultation, Commission &amp; Collaboration:</a:t>
              </a:r>
            </a:p>
            <a:p>
              <a:pPr marL="1042735" lvl="2" indent="-280735">
                <a:lnSpc>
                  <a:spcPts val="4000"/>
                </a:lnSpc>
                <a:buSzPct val="100000"/>
                <a:buChar char="•"/>
                <a:defRPr sz="2800" spc="300">
                  <a:solidFill>
                    <a:srgbClr val="FFFFFF"/>
                  </a:solidFill>
                </a:defRPr>
              </a:pPr>
              <a:r>
                <a:rPr dirty="0"/>
                <a:t>Data science and bioinformatics analyses</a:t>
              </a:r>
            </a:p>
            <a:p>
              <a:pPr>
                <a:lnSpc>
                  <a:spcPts val="4000"/>
                </a:lnSpc>
                <a:defRPr sz="2800" spc="300">
                  <a:solidFill>
                    <a:srgbClr val="FFFFFF"/>
                  </a:solidFill>
                </a:defRPr>
              </a:pPr>
              <a:endParaRPr dirty="0"/>
            </a:p>
            <a:p>
              <a:pPr marL="280735" indent="-280735">
                <a:lnSpc>
                  <a:spcPts val="4000"/>
                </a:lnSpc>
                <a:buSzPct val="100000"/>
                <a:buChar char="•"/>
                <a:defRPr sz="2800" spc="300">
                  <a:solidFill>
                    <a:srgbClr val="FFFFFF"/>
                  </a:solidFill>
                </a:defRPr>
              </a:pPr>
              <a:r>
                <a:rPr dirty="0"/>
                <a:t>Teaching: Courses &amp; Workshops, Seminars</a:t>
              </a:r>
            </a:p>
          </p:txBody>
        </p:sp>
        <p:sp>
          <p:nvSpPr>
            <p:cNvPr id="399" name="TextBox 13"/>
            <p:cNvSpPr txBox="1"/>
            <p:nvPr/>
          </p:nvSpPr>
          <p:spPr>
            <a:xfrm>
              <a:off x="3123780" y="3888822"/>
              <a:ext cx="14641173" cy="612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3400" b="1" spc="255"/>
              </a:lvl1pPr>
            </a:lstStyle>
            <a:p>
              <a:r>
                <a:t>HEADS (SUND) DATA LAB</a:t>
              </a:r>
            </a:p>
          </p:txBody>
        </p:sp>
        <p:grpSp>
          <p:nvGrpSpPr>
            <p:cNvPr id="403" name="Group"/>
            <p:cNvGrpSpPr/>
            <p:nvPr/>
          </p:nvGrpSpPr>
          <p:grpSpPr>
            <a:xfrm>
              <a:off x="707000" y="3179475"/>
              <a:ext cx="2043536" cy="2043535"/>
              <a:chOff x="0" y="0"/>
              <a:chExt cx="2043534" cy="2043534"/>
            </a:xfrm>
          </p:grpSpPr>
          <p:pic>
            <p:nvPicPr>
              <p:cNvPr id="401" name="HeaDS_logo_circle.png" descr="HeaDS_logo_circle.png"/>
              <p:cNvPicPr>
                <a:picLocks noChangeAspect="1"/>
              </p:cNvPicPr>
              <p:nvPr/>
            </p:nvPicPr>
            <p:blipFill>
              <a:blip r:embed="rId3"/>
              <a:stretch>
                <a:fillRect/>
              </a:stretch>
            </p:blipFill>
            <p:spPr>
              <a:xfrm>
                <a:off x="0" y="0"/>
                <a:ext cx="2043535" cy="2043535"/>
              </a:xfrm>
              <a:prstGeom prst="rect">
                <a:avLst/>
              </a:prstGeom>
              <a:ln w="12700" cap="flat">
                <a:noFill/>
                <a:miter lim="400000"/>
              </a:ln>
              <a:effectLst/>
            </p:spPr>
          </p:pic>
          <p:sp>
            <p:nvSpPr>
              <p:cNvPr id="402" name="Circle"/>
              <p:cNvSpPr/>
              <p:nvPr/>
            </p:nvSpPr>
            <p:spPr>
              <a:xfrm>
                <a:off x="10611" y="7953"/>
                <a:ext cx="2022314" cy="2027630"/>
              </a:xfrm>
              <a:prstGeom prst="ellipse">
                <a:avLst/>
              </a:prstGeom>
              <a:noFill/>
              <a:ln w="254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grpSp>
          <p:nvGrpSpPr>
            <p:cNvPr id="406" name="Group"/>
            <p:cNvGrpSpPr/>
            <p:nvPr/>
          </p:nvGrpSpPr>
          <p:grpSpPr>
            <a:xfrm>
              <a:off x="14820394" y="5808898"/>
              <a:ext cx="2976610" cy="2976610"/>
              <a:chOff x="0" y="0"/>
              <a:chExt cx="2976608" cy="2976608"/>
            </a:xfrm>
          </p:grpSpPr>
          <p:sp>
            <p:nvSpPr>
              <p:cNvPr id="404" name="Circle"/>
              <p:cNvSpPr/>
              <p:nvPr/>
            </p:nvSpPr>
            <p:spPr>
              <a:xfrm>
                <a:off x="-1" y="-1"/>
                <a:ext cx="2976610" cy="2976610"/>
              </a:xfrm>
              <a:prstGeom prst="ellipse">
                <a:avLst/>
              </a:prstGeom>
              <a:solidFill>
                <a:srgbClr val="D6D6D6"/>
              </a:solidFill>
              <a:ln w="12700" cap="flat">
                <a:noFill/>
                <a:miter lim="400000"/>
              </a:ln>
              <a:effectLst/>
            </p:spPr>
            <p:txBody>
              <a:bodyPr wrap="square" lIns="45718" tIns="45718" rIns="45718" bIns="45718" numCol="1" anchor="ctr">
                <a:noAutofit/>
              </a:bodyPr>
              <a:lstStyle/>
              <a:p>
                <a:pPr>
                  <a:defRPr>
                    <a:solidFill>
                      <a:srgbClr val="999999"/>
                    </a:solidFill>
                    <a:latin typeface="Calibri"/>
                    <a:ea typeface="Calibri"/>
                    <a:cs typeface="Calibri"/>
                    <a:sym typeface="Calibri"/>
                  </a:defRPr>
                </a:pPr>
                <a:endParaRPr/>
              </a:p>
            </p:txBody>
          </p:sp>
          <p:pic>
            <p:nvPicPr>
              <p:cNvPr id="405" name="linkedinphotoscaled.jpg" descr="linkedinphotoscaled.jpg"/>
              <p:cNvPicPr>
                <a:picLocks noChangeAspect="1"/>
              </p:cNvPicPr>
              <p:nvPr/>
            </p:nvPicPr>
            <p:blipFill>
              <a:blip r:embed="rId4"/>
              <a:srcRect l="8" r="1" b="176"/>
              <a:stretch>
                <a:fillRect/>
              </a:stretch>
            </p:blipFill>
            <p:spPr>
              <a:xfrm>
                <a:off x="325333" y="171569"/>
                <a:ext cx="2325689" cy="2804974"/>
              </a:xfrm>
              <a:custGeom>
                <a:avLst/>
                <a:gdLst/>
                <a:ahLst/>
                <a:cxnLst>
                  <a:cxn ang="0">
                    <a:pos x="wd2" y="hd2"/>
                  </a:cxn>
                  <a:cxn ang="5400000">
                    <a:pos x="wd2" y="hd2"/>
                  </a:cxn>
                  <a:cxn ang="10800000">
                    <a:pos x="wd2" y="hd2"/>
                  </a:cxn>
                  <a:cxn ang="16200000">
                    <a:pos x="wd2" y="hd2"/>
                  </a:cxn>
                </a:cxnLst>
                <a:rect l="0" t="0" r="r" b="b"/>
                <a:pathLst>
                  <a:path w="21600" h="20531" extrusionOk="0">
                    <a:moveTo>
                      <a:pt x="4077" y="0"/>
                    </a:moveTo>
                    <a:cubicBezTo>
                      <a:pt x="2940" y="486"/>
                      <a:pt x="1867" y="1097"/>
                      <a:pt x="903" y="1845"/>
                    </a:cubicBezTo>
                    <a:cubicBezTo>
                      <a:pt x="581" y="2095"/>
                      <a:pt x="284" y="2354"/>
                      <a:pt x="0" y="2620"/>
                    </a:cubicBezTo>
                    <a:lnTo>
                      <a:pt x="0" y="16544"/>
                    </a:lnTo>
                    <a:cubicBezTo>
                      <a:pt x="284" y="16810"/>
                      <a:pt x="581" y="17076"/>
                      <a:pt x="903" y="17325"/>
                    </a:cubicBezTo>
                    <a:cubicBezTo>
                      <a:pt x="6407" y="21600"/>
                      <a:pt x="15332" y="21600"/>
                      <a:pt x="20837" y="17325"/>
                    </a:cubicBezTo>
                    <a:cubicBezTo>
                      <a:pt x="21109" y="17114"/>
                      <a:pt x="21355" y="16887"/>
                      <a:pt x="21600" y="16663"/>
                    </a:cubicBezTo>
                    <a:lnTo>
                      <a:pt x="21600" y="2501"/>
                    </a:lnTo>
                    <a:cubicBezTo>
                      <a:pt x="21355" y="2278"/>
                      <a:pt x="21109" y="2056"/>
                      <a:pt x="20837" y="1845"/>
                    </a:cubicBezTo>
                    <a:cubicBezTo>
                      <a:pt x="19872" y="1097"/>
                      <a:pt x="18797" y="486"/>
                      <a:pt x="17660" y="0"/>
                    </a:cubicBezTo>
                    <a:lnTo>
                      <a:pt x="4077" y="0"/>
                    </a:lnTo>
                    <a:close/>
                  </a:path>
                </a:pathLst>
              </a:custGeom>
              <a:ln w="12700" cap="flat">
                <a:noFill/>
                <a:miter lim="400000"/>
              </a:ln>
              <a:effectLst/>
            </p:spPr>
          </p:pic>
        </p:grpSp>
        <p:sp>
          <p:nvSpPr>
            <p:cNvPr id="407" name="Circle"/>
            <p:cNvSpPr/>
            <p:nvPr/>
          </p:nvSpPr>
          <p:spPr>
            <a:xfrm>
              <a:off x="14826239" y="5793896"/>
              <a:ext cx="2979668" cy="2976729"/>
            </a:xfrm>
            <a:prstGeom prst="ellipse">
              <a:avLst/>
            </a:prstGeom>
            <a:ln w="25400">
              <a:solidFill>
                <a:srgbClr val="A0B7FF"/>
              </a:solidFill>
              <a:miter/>
            </a:ln>
          </p:spPr>
          <p:txBody>
            <a:bodyPr lIns="45718" tIns="45718" rIns="45718" bIns="45718" anchor="ctr"/>
            <a:lstStyle/>
            <a:p>
              <a:pPr>
                <a:defRPr>
                  <a:solidFill>
                    <a:srgbClr val="FFFFFF"/>
                  </a:solidFill>
                </a:defRPr>
              </a:pPr>
              <a:endParaRPr/>
            </a:p>
          </p:txBody>
        </p:sp>
        <p:pic>
          <p:nvPicPr>
            <p:cNvPr id="417" name="thilde_terkelsen.jpg" descr="thilde_terkelsen.jpg"/>
            <p:cNvPicPr>
              <a:picLocks noChangeAspect="1"/>
            </p:cNvPicPr>
            <p:nvPr/>
          </p:nvPicPr>
          <p:blipFill>
            <a:blip r:embed="rId5"/>
            <a:srcRect l="34087" r="11117" b="157"/>
            <a:stretch>
              <a:fillRect/>
            </a:stretch>
          </p:blipFill>
          <p:spPr>
            <a:xfrm>
              <a:off x="19164460" y="5825373"/>
              <a:ext cx="2976855" cy="2957967"/>
            </a:xfrm>
            <a:custGeom>
              <a:avLst/>
              <a:gdLst/>
              <a:ahLst/>
              <a:cxnLst>
                <a:cxn ang="0">
                  <a:pos x="wd2" y="hd2"/>
                </a:cxn>
                <a:cxn ang="5400000">
                  <a:pos x="wd2" y="hd2"/>
                </a:cxn>
                <a:cxn ang="10800000">
                  <a:pos x="wd2" y="hd2"/>
                </a:cxn>
                <a:cxn ang="16200000">
                  <a:pos x="wd2" y="hd2"/>
                </a:cxn>
              </a:cxnLst>
              <a:rect l="0" t="0" r="r" b="b"/>
              <a:pathLst>
                <a:path w="19679" h="20589" extrusionOk="0">
                  <a:moveTo>
                    <a:pt x="8357" y="0"/>
                  </a:moveTo>
                  <a:cubicBezTo>
                    <a:pt x="6354" y="320"/>
                    <a:pt x="4424" y="1279"/>
                    <a:pt x="2881" y="2903"/>
                  </a:cubicBezTo>
                  <a:cubicBezTo>
                    <a:pt x="-961" y="6949"/>
                    <a:pt x="-961" y="13509"/>
                    <a:pt x="2881" y="17555"/>
                  </a:cubicBezTo>
                  <a:cubicBezTo>
                    <a:pt x="6723" y="21600"/>
                    <a:pt x="12955" y="21600"/>
                    <a:pt x="16797" y="17555"/>
                  </a:cubicBezTo>
                  <a:cubicBezTo>
                    <a:pt x="20639" y="13509"/>
                    <a:pt x="20639" y="6949"/>
                    <a:pt x="16797" y="2903"/>
                  </a:cubicBezTo>
                  <a:cubicBezTo>
                    <a:pt x="15254" y="1279"/>
                    <a:pt x="13325" y="320"/>
                    <a:pt x="11321" y="0"/>
                  </a:cubicBezTo>
                  <a:lnTo>
                    <a:pt x="8357" y="0"/>
                  </a:lnTo>
                  <a:close/>
                </a:path>
              </a:pathLst>
            </a:custGeom>
            <a:ln w="12700">
              <a:miter lim="400000"/>
            </a:ln>
          </p:spPr>
        </p:pic>
        <p:sp>
          <p:nvSpPr>
            <p:cNvPr id="418" name="Circle"/>
            <p:cNvSpPr/>
            <p:nvPr/>
          </p:nvSpPr>
          <p:spPr>
            <a:xfrm>
              <a:off x="19179565" y="5793911"/>
              <a:ext cx="2979669" cy="2976729"/>
            </a:xfrm>
            <a:prstGeom prst="ellipse">
              <a:avLst/>
            </a:prstGeom>
            <a:ln w="25400">
              <a:solidFill>
                <a:srgbClr val="A0B7FF"/>
              </a:solidFill>
              <a:miter/>
            </a:ln>
          </p:spPr>
          <p:txBody>
            <a:bodyPr lIns="45718" tIns="45718" rIns="45718" bIns="45718" anchor="ctr"/>
            <a:lstStyle/>
            <a:p>
              <a:pPr>
                <a:defRPr>
                  <a:solidFill>
                    <a:srgbClr val="FFFFFF"/>
                  </a:solidFill>
                </a:defRPr>
              </a:pPr>
              <a:endParaRPr/>
            </a:p>
          </p:txBody>
        </p:sp>
        <p:sp>
          <p:nvSpPr>
            <p:cNvPr id="420" name="WEBSITE: https://heads.ku.dk/"/>
            <p:cNvSpPr txBox="1"/>
            <p:nvPr/>
          </p:nvSpPr>
          <p:spPr>
            <a:xfrm>
              <a:off x="15156763" y="3920573"/>
              <a:ext cx="5650219" cy="5486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3000" b="1" u="sng"/>
              </a:pPr>
              <a:r>
                <a:rPr u="none"/>
                <a:t>WEBSITE: </a:t>
              </a:r>
              <a:r>
                <a:t>https://heads.ku.dk/</a:t>
              </a:r>
            </a:p>
          </p:txBody>
        </p:sp>
      </p:grpSp>
      <p:sp>
        <p:nvSpPr>
          <p:cNvPr id="3" name="Group 3">
            <a:extLst>
              <a:ext uri="{FF2B5EF4-FFF2-40B4-BE49-F238E27FC236}">
                <a16:creationId xmlns:a16="http://schemas.microsoft.com/office/drawing/2014/main" id="{5BA7792A-2676-96D8-8940-208FFA0C653C}"/>
              </a:ext>
            </a:extLst>
          </p:cNvPr>
          <p:cNvSpPr txBox="1"/>
          <p:nvPr/>
        </p:nvSpPr>
        <p:spPr>
          <a:xfrm>
            <a:off x="9850615" y="835258"/>
            <a:ext cx="5940084"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rPr lang="en-US" dirty="0"/>
              <a:t>WHO ARE WE?</a:t>
            </a:r>
            <a:endParaRPr dirty="0"/>
          </a:p>
        </p:txBody>
      </p:sp>
      <p:sp>
        <p:nvSpPr>
          <p:cNvPr id="4" name="Line">
            <a:extLst>
              <a:ext uri="{FF2B5EF4-FFF2-40B4-BE49-F238E27FC236}">
                <a16:creationId xmlns:a16="http://schemas.microsoft.com/office/drawing/2014/main" id="{CFC4C69C-D408-4C5A-5D1C-1A27FBC1488C}"/>
              </a:ext>
            </a:extLst>
          </p:cNvPr>
          <p:cNvSpPr/>
          <p:nvPr/>
        </p:nvSpPr>
        <p:spPr>
          <a:xfrm>
            <a:off x="6865361" y="2072284"/>
            <a:ext cx="11504177"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Tree>
    <p:extLst>
      <p:ext uri="{BB962C8B-B14F-4D97-AF65-F5344CB8AC3E}">
        <p14:creationId xmlns:p14="http://schemas.microsoft.com/office/powerpoint/2010/main" val="343399426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CustomShape 3"/>
          <p:cNvSpPr/>
          <p:nvPr/>
        </p:nvSpPr>
        <p:spPr>
          <a:xfrm>
            <a:off x="4989929" y="7906223"/>
            <a:ext cx="991832" cy="1222202"/>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63D48"/>
          </a:solidFill>
          <a:ln w="12700">
            <a:miter lim="400000"/>
          </a:ln>
        </p:spPr>
        <p:txBody>
          <a:bodyPr lIns="45718" tIns="45718" rIns="45718" bIns="45718"/>
          <a:lstStyle/>
          <a:p>
            <a:pPr defTabSz="1828431">
              <a:defRPr>
                <a:solidFill>
                  <a:srgbClr val="FFFFFF"/>
                </a:solidFill>
              </a:defRPr>
            </a:pPr>
            <a:endParaRPr/>
          </a:p>
        </p:txBody>
      </p:sp>
      <p:grpSp>
        <p:nvGrpSpPr>
          <p:cNvPr id="707" name="Group 4"/>
          <p:cNvGrpSpPr/>
          <p:nvPr/>
        </p:nvGrpSpPr>
        <p:grpSpPr>
          <a:xfrm>
            <a:off x="6229940" y="7889811"/>
            <a:ext cx="1414764" cy="1393662"/>
            <a:chOff x="-1" y="2"/>
            <a:chExt cx="1414762" cy="1393660"/>
          </a:xfrm>
        </p:grpSpPr>
        <p:sp>
          <p:nvSpPr>
            <p:cNvPr id="701" name="CustomShape 5"/>
            <p:cNvSpPr/>
            <p:nvPr/>
          </p:nvSpPr>
          <p:spPr>
            <a:xfrm rot="2220000">
              <a:off x="706897" y="977255"/>
              <a:ext cx="322563" cy="324003"/>
            </a:xfrm>
            <a:prstGeom prst="ellipse">
              <a:avLst/>
            </a:pr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02" name="CustomShape 6"/>
            <p:cNvSpPr/>
            <p:nvPr/>
          </p:nvSpPr>
          <p:spPr>
            <a:xfrm rot="2220000">
              <a:off x="65016" y="504574"/>
              <a:ext cx="322563" cy="324003"/>
            </a:xfrm>
            <a:prstGeom prst="ellipse">
              <a:avLst/>
            </a:pr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03" name="CustomShape 7"/>
            <p:cNvSpPr/>
            <p:nvPr/>
          </p:nvSpPr>
          <p:spPr>
            <a:xfrm rot="2220000">
              <a:off x="801937" y="194614"/>
              <a:ext cx="322563" cy="324003"/>
            </a:xfrm>
            <a:prstGeom prst="ellipse">
              <a:avLst/>
            </a:pr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04" name="CustomShape 8"/>
            <p:cNvSpPr/>
            <p:nvPr/>
          </p:nvSpPr>
          <p:spPr>
            <a:xfrm rot="2220000">
              <a:off x="894459" y="466050"/>
              <a:ext cx="376550" cy="603723"/>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05" name="CustomShape 9"/>
            <p:cNvSpPr/>
            <p:nvPr/>
          </p:nvSpPr>
          <p:spPr>
            <a:xfrm rot="9420000">
              <a:off x="262668" y="740371"/>
              <a:ext cx="376551" cy="603724"/>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06" name="CustomShape 10"/>
            <p:cNvSpPr/>
            <p:nvPr/>
          </p:nvSpPr>
          <p:spPr>
            <a:xfrm rot="2220000" flipH="1">
              <a:off x="347268" y="52416"/>
              <a:ext cx="376190" cy="603723"/>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grpSp>
      <p:sp>
        <p:nvSpPr>
          <p:cNvPr id="708" name="CustomShape 13"/>
          <p:cNvSpPr txBox="1"/>
          <p:nvPr/>
        </p:nvSpPr>
        <p:spPr>
          <a:xfrm>
            <a:off x="1692323" y="3260773"/>
            <a:ext cx="19594218" cy="21924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defTabSz="914400">
              <a:lnSpc>
                <a:spcPts val="4200"/>
              </a:lnSpc>
              <a:defRPr sz="2800" spc="296">
                <a:solidFill>
                  <a:srgbClr val="FFFFFF"/>
                </a:solidFill>
              </a:defRPr>
            </a:pPr>
            <a:r>
              <a:rPr sz="3200" dirty="0">
                <a:latin typeface="YACkoL24Adk 0"/>
              </a:rPr>
              <a:t>What the home directory is called can differ between </a:t>
            </a:r>
            <a:r>
              <a:rPr lang="en-US" sz="3200" dirty="0">
                <a:latin typeface="YACkoL24Adk 0"/>
              </a:rPr>
              <a:t>operating systems and </a:t>
            </a:r>
            <a:r>
              <a:rPr sz="3200" dirty="0">
                <a:latin typeface="YACkoL24Adk 0"/>
              </a:rPr>
              <a:t>computers! Do not be too bothered by that. All home directories are beautiful &lt;3!</a:t>
            </a:r>
          </a:p>
          <a:p>
            <a:pPr defTabSz="914400">
              <a:lnSpc>
                <a:spcPts val="4200"/>
              </a:lnSpc>
              <a:defRPr sz="2800" b="1" spc="296">
                <a:solidFill>
                  <a:srgbClr val="FFFFFF"/>
                </a:solidFill>
              </a:defRPr>
            </a:pPr>
            <a:endParaRPr dirty="0"/>
          </a:p>
          <a:p>
            <a:pPr defTabSz="914400">
              <a:lnSpc>
                <a:spcPts val="4200"/>
              </a:lnSpc>
              <a:defRPr sz="2800" b="1" spc="295">
                <a:solidFill>
                  <a:srgbClr val="374556"/>
                </a:solidFill>
              </a:defRPr>
            </a:pPr>
            <a:endParaRPr dirty="0"/>
          </a:p>
        </p:txBody>
      </p:sp>
      <p:sp>
        <p:nvSpPr>
          <p:cNvPr id="709" name="CustomShape 1"/>
          <p:cNvSpPr txBox="1">
            <a:spLocks noGrp="1"/>
          </p:cNvSpPr>
          <p:nvPr>
            <p:ph type="sldNum" sz="quarter" idx="2"/>
          </p:nvPr>
        </p:nvSpPr>
        <p:spPr>
          <a:xfrm>
            <a:off x="23556759"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defTabSz="1828431">
              <a:defRPr sz="2000" spc="-1"/>
            </a:lvl1pPr>
          </a:lstStyle>
          <a:p>
            <a:r>
              <a:rPr lang="en-US" dirty="0"/>
              <a:t>20</a:t>
            </a:r>
            <a:endParaRPr dirty="0"/>
          </a:p>
        </p:txBody>
      </p:sp>
      <p:pic>
        <p:nvPicPr>
          <p:cNvPr id="710" name="Picture 3" descr="Picture 3"/>
          <p:cNvPicPr>
            <a:picLocks noChangeAspect="1"/>
          </p:cNvPicPr>
          <p:nvPr/>
        </p:nvPicPr>
        <p:blipFill>
          <a:blip r:embed="rId3"/>
          <a:srcRect l="359" t="566" r="31861" b="73653"/>
          <a:stretch>
            <a:fillRect/>
          </a:stretch>
        </p:blipFill>
        <p:spPr>
          <a:xfrm>
            <a:off x="1695835" y="5442356"/>
            <a:ext cx="8617348" cy="2110186"/>
          </a:xfrm>
          <a:custGeom>
            <a:avLst/>
            <a:gdLst/>
            <a:ahLst/>
            <a:cxnLst>
              <a:cxn ang="0">
                <a:pos x="wd2" y="hd2"/>
              </a:cxn>
              <a:cxn ang="5400000">
                <a:pos x="wd2" y="hd2"/>
              </a:cxn>
              <a:cxn ang="10800000">
                <a:pos x="wd2" y="hd2"/>
              </a:cxn>
              <a:cxn ang="16200000">
                <a:pos x="wd2" y="hd2"/>
              </a:cxn>
            </a:cxnLst>
            <a:rect l="0" t="0" r="r" b="b"/>
            <a:pathLst>
              <a:path w="21600" h="21600" extrusionOk="0">
                <a:moveTo>
                  <a:pt x="1213" y="0"/>
                </a:moveTo>
                <a:cubicBezTo>
                  <a:pt x="857" y="0"/>
                  <a:pt x="644" y="1"/>
                  <a:pt x="501" y="244"/>
                </a:cubicBezTo>
                <a:cubicBezTo>
                  <a:pt x="296" y="549"/>
                  <a:pt x="134" y="1209"/>
                  <a:pt x="60" y="2047"/>
                </a:cubicBezTo>
                <a:cubicBezTo>
                  <a:pt x="0" y="2629"/>
                  <a:pt x="0" y="3499"/>
                  <a:pt x="0" y="4952"/>
                </a:cubicBezTo>
                <a:lnTo>
                  <a:pt x="0" y="16648"/>
                </a:lnTo>
                <a:cubicBezTo>
                  <a:pt x="0" y="18101"/>
                  <a:pt x="0" y="18975"/>
                  <a:pt x="60" y="19557"/>
                </a:cubicBezTo>
                <a:cubicBezTo>
                  <a:pt x="134" y="20395"/>
                  <a:pt x="296" y="21051"/>
                  <a:pt x="501" y="21356"/>
                </a:cubicBezTo>
                <a:cubicBezTo>
                  <a:pt x="644" y="21599"/>
                  <a:pt x="857" y="21600"/>
                  <a:pt x="1213" y="21600"/>
                </a:cubicBezTo>
                <a:lnTo>
                  <a:pt x="20387" y="21600"/>
                </a:lnTo>
                <a:cubicBezTo>
                  <a:pt x="20743" y="21600"/>
                  <a:pt x="20956" y="21599"/>
                  <a:pt x="21099" y="21356"/>
                </a:cubicBezTo>
                <a:cubicBezTo>
                  <a:pt x="21304" y="21051"/>
                  <a:pt x="21466" y="20395"/>
                  <a:pt x="21540" y="19557"/>
                </a:cubicBezTo>
                <a:cubicBezTo>
                  <a:pt x="21600" y="18975"/>
                  <a:pt x="21600" y="18101"/>
                  <a:pt x="21600" y="16648"/>
                </a:cubicBezTo>
                <a:lnTo>
                  <a:pt x="21600" y="4952"/>
                </a:lnTo>
                <a:cubicBezTo>
                  <a:pt x="21600" y="3499"/>
                  <a:pt x="21600" y="2629"/>
                  <a:pt x="21540" y="2047"/>
                </a:cubicBezTo>
                <a:cubicBezTo>
                  <a:pt x="21466" y="1209"/>
                  <a:pt x="21304" y="549"/>
                  <a:pt x="21099" y="244"/>
                </a:cubicBezTo>
                <a:cubicBezTo>
                  <a:pt x="20956" y="1"/>
                  <a:pt x="20743" y="0"/>
                  <a:pt x="20387" y="0"/>
                </a:cubicBezTo>
                <a:lnTo>
                  <a:pt x="1213" y="0"/>
                </a:lnTo>
                <a:close/>
              </a:path>
            </a:pathLst>
          </a:custGeom>
          <a:ln w="12700">
            <a:miter lim="400000"/>
          </a:ln>
        </p:spPr>
      </p:pic>
      <p:pic>
        <p:nvPicPr>
          <p:cNvPr id="711" name="Picture 4" descr="Picture 4"/>
          <p:cNvPicPr>
            <a:picLocks noChangeAspect="1"/>
          </p:cNvPicPr>
          <p:nvPr/>
        </p:nvPicPr>
        <p:blipFill>
          <a:blip r:embed="rId4"/>
          <a:srcRect l="289" t="387" r="27667" b="75679"/>
          <a:stretch>
            <a:fillRect/>
          </a:stretch>
        </p:blipFill>
        <p:spPr>
          <a:xfrm>
            <a:off x="1731220" y="8019977"/>
            <a:ext cx="9542861" cy="2110185"/>
          </a:xfrm>
          <a:custGeom>
            <a:avLst/>
            <a:gdLst/>
            <a:ahLst/>
            <a:cxnLst>
              <a:cxn ang="0">
                <a:pos x="wd2" y="hd2"/>
              </a:cxn>
              <a:cxn ang="5400000">
                <a:pos x="wd2" y="hd2"/>
              </a:cxn>
              <a:cxn ang="10800000">
                <a:pos x="wd2" y="hd2"/>
              </a:cxn>
              <a:cxn ang="16200000">
                <a:pos x="wd2" y="hd2"/>
              </a:cxn>
            </a:cxnLst>
            <a:rect l="0" t="0" r="r" b="b"/>
            <a:pathLst>
              <a:path w="21599" h="21597" extrusionOk="0">
                <a:moveTo>
                  <a:pt x="1095" y="0"/>
                </a:moveTo>
                <a:cubicBezTo>
                  <a:pt x="774" y="0"/>
                  <a:pt x="581" y="1"/>
                  <a:pt x="453" y="244"/>
                </a:cubicBezTo>
                <a:cubicBezTo>
                  <a:pt x="267" y="549"/>
                  <a:pt x="121" y="1209"/>
                  <a:pt x="54" y="2047"/>
                </a:cubicBezTo>
                <a:cubicBezTo>
                  <a:pt x="0" y="2629"/>
                  <a:pt x="0" y="3498"/>
                  <a:pt x="0" y="4951"/>
                </a:cubicBezTo>
                <a:lnTo>
                  <a:pt x="0" y="16646"/>
                </a:lnTo>
                <a:cubicBezTo>
                  <a:pt x="0" y="18099"/>
                  <a:pt x="0" y="18973"/>
                  <a:pt x="54" y="19554"/>
                </a:cubicBezTo>
                <a:cubicBezTo>
                  <a:pt x="121" y="20392"/>
                  <a:pt x="267" y="21052"/>
                  <a:pt x="453" y="21357"/>
                </a:cubicBezTo>
                <a:cubicBezTo>
                  <a:pt x="581" y="21600"/>
                  <a:pt x="774" y="21597"/>
                  <a:pt x="1095" y="21597"/>
                </a:cubicBezTo>
                <a:lnTo>
                  <a:pt x="20504" y="21597"/>
                </a:lnTo>
                <a:cubicBezTo>
                  <a:pt x="20826" y="21597"/>
                  <a:pt x="21019" y="21600"/>
                  <a:pt x="21147" y="21357"/>
                </a:cubicBezTo>
                <a:cubicBezTo>
                  <a:pt x="21333" y="21052"/>
                  <a:pt x="21479" y="20392"/>
                  <a:pt x="21546" y="19554"/>
                </a:cubicBezTo>
                <a:cubicBezTo>
                  <a:pt x="21600" y="18973"/>
                  <a:pt x="21599" y="18099"/>
                  <a:pt x="21599" y="16646"/>
                </a:cubicBezTo>
                <a:lnTo>
                  <a:pt x="21599" y="4951"/>
                </a:lnTo>
                <a:cubicBezTo>
                  <a:pt x="21599" y="3498"/>
                  <a:pt x="21600" y="2629"/>
                  <a:pt x="21546" y="2047"/>
                </a:cubicBezTo>
                <a:cubicBezTo>
                  <a:pt x="21479" y="1209"/>
                  <a:pt x="21333" y="549"/>
                  <a:pt x="21147" y="244"/>
                </a:cubicBezTo>
                <a:cubicBezTo>
                  <a:pt x="21019" y="1"/>
                  <a:pt x="20826" y="0"/>
                  <a:pt x="20504" y="0"/>
                </a:cubicBezTo>
                <a:lnTo>
                  <a:pt x="1095" y="0"/>
                </a:lnTo>
                <a:close/>
              </a:path>
            </a:pathLst>
          </a:custGeom>
          <a:ln w="12700">
            <a:miter lim="400000"/>
          </a:ln>
        </p:spPr>
      </p:pic>
      <p:pic>
        <p:nvPicPr>
          <p:cNvPr id="712" name="Picture 5" descr="Picture 5"/>
          <p:cNvPicPr>
            <a:picLocks noChangeAspect="1"/>
          </p:cNvPicPr>
          <p:nvPr/>
        </p:nvPicPr>
        <p:blipFill rotWithShape="1">
          <a:blip r:embed="rId5"/>
          <a:srcRect l="23637" t="61867" r="16423" b="29813"/>
          <a:stretch/>
        </p:blipFill>
        <p:spPr>
          <a:xfrm>
            <a:off x="11917874" y="5188928"/>
            <a:ext cx="11480338" cy="1050522"/>
          </a:xfrm>
          <a:prstGeom prst="roundRect">
            <a:avLst/>
          </a:prstGeom>
          <a:ln w="12700">
            <a:miter lim="400000"/>
          </a:ln>
        </p:spPr>
      </p:pic>
      <p:sp>
        <p:nvSpPr>
          <p:cNvPr id="713" name="CustomShape 13"/>
          <p:cNvSpPr txBox="1"/>
          <p:nvPr/>
        </p:nvSpPr>
        <p:spPr>
          <a:xfrm>
            <a:off x="1693424" y="11036247"/>
            <a:ext cx="20648313" cy="11418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lvl1pPr defTabSz="914400">
              <a:lnSpc>
                <a:spcPts val="4200"/>
              </a:lnSpc>
              <a:defRPr sz="2800" spc="296">
                <a:solidFill>
                  <a:srgbClr val="FFFFFF"/>
                </a:solidFill>
              </a:defRPr>
            </a:lvl1pPr>
          </a:lstStyle>
          <a:p>
            <a:r>
              <a:rPr sz="3200" dirty="0">
                <a:latin typeface="YACkoL24Adk 0"/>
              </a:rPr>
              <a:t>As a rule</a:t>
            </a:r>
            <a:r>
              <a:rPr lang="en-US" sz="3200" dirty="0">
                <a:latin typeface="YACkoL24Adk 0"/>
              </a:rPr>
              <a:t> of thumb,</a:t>
            </a:r>
            <a:r>
              <a:rPr sz="3200" dirty="0">
                <a:latin typeface="YACkoL24Adk 0"/>
              </a:rPr>
              <a:t> the home directory is generally two steps from the root '/' and it is personal. When there are several users on the same machine each has their own home directory.</a:t>
            </a:r>
          </a:p>
        </p:txBody>
      </p:sp>
      <p:sp>
        <p:nvSpPr>
          <p:cNvPr id="714" name="Group 3"/>
          <p:cNvSpPr txBox="1"/>
          <p:nvPr/>
        </p:nvSpPr>
        <p:spPr>
          <a:xfrm>
            <a:off x="7535405" y="1001526"/>
            <a:ext cx="930049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THE HOME DIRECTORY</a:t>
            </a:r>
          </a:p>
        </p:txBody>
      </p:sp>
      <p:sp>
        <p:nvSpPr>
          <p:cNvPr id="715" name="Line"/>
          <p:cNvSpPr/>
          <p:nvPr/>
        </p:nvSpPr>
        <p:spPr>
          <a:xfrm>
            <a:off x="1683761" y="2540000"/>
            <a:ext cx="21308578" cy="0"/>
          </a:xfrm>
          <a:prstGeom prst="line">
            <a:avLst/>
          </a:prstGeom>
          <a:ln w="38100">
            <a:solidFill>
              <a:srgbClr val="FFFFFF"/>
            </a:solidFill>
            <a:miter/>
          </a:ln>
        </p:spPr>
        <p:txBody>
          <a:bodyPr lIns="45718" tIns="45718" rIns="45718" bIns="45718"/>
          <a:lstStyle/>
          <a:p>
            <a:pPr>
              <a:defRPr>
                <a:solidFill>
                  <a:srgbClr val="FFFFFF"/>
                </a:solidFill>
              </a:defRPr>
            </a:pPr>
            <a:endParaRPr/>
          </a:p>
        </p:txBody>
      </p:sp>
      <p:pic>
        <p:nvPicPr>
          <p:cNvPr id="3" name="Picture 2" descr="Text">
            <a:extLst>
              <a:ext uri="{FF2B5EF4-FFF2-40B4-BE49-F238E27FC236}">
                <a16:creationId xmlns:a16="http://schemas.microsoft.com/office/drawing/2014/main" id="{F9F66E11-ED8C-56D0-C861-C150720C98EB}"/>
              </a:ext>
            </a:extLst>
          </p:cNvPr>
          <p:cNvPicPr>
            <a:picLocks noChangeAspect="1"/>
          </p:cNvPicPr>
          <p:nvPr/>
        </p:nvPicPr>
        <p:blipFill rotWithShape="1">
          <a:blip r:embed="rId6">
            <a:extLst>
              <a:ext uri="{28A0092B-C50C-407E-A947-70E740481C1C}">
                <a14:useLocalDpi xmlns:a14="http://schemas.microsoft.com/office/drawing/2010/main" val="0"/>
              </a:ext>
            </a:extLst>
          </a:blip>
          <a:srcRect r="29833"/>
          <a:stretch/>
        </p:blipFill>
        <p:spPr>
          <a:xfrm>
            <a:off x="13097221" y="6858000"/>
            <a:ext cx="9244517" cy="3010428"/>
          </a:xfrm>
          <a:prstGeom prst="roundRect">
            <a:avLst/>
          </a:prstGeom>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0" name="Rounded Rectangle"/>
          <p:cNvSpPr/>
          <p:nvPr/>
        </p:nvSpPr>
        <p:spPr>
          <a:xfrm>
            <a:off x="2029536" y="7469324"/>
            <a:ext cx="10528953" cy="831003"/>
          </a:xfrm>
          <a:prstGeom prst="roundRect">
            <a:avLst>
              <a:gd name="adj" fmla="val 22924"/>
            </a:avLst>
          </a:prstGeom>
          <a:solidFill>
            <a:srgbClr val="B8BFFF"/>
          </a:solidFill>
          <a:ln w="12700">
            <a:miter lim="400000"/>
          </a:ln>
        </p:spPr>
        <p:txBody>
          <a:bodyPr lIns="45718" tIns="45718" rIns="45718" bIns="45718" anchor="ctr"/>
          <a:lstStyle/>
          <a:p>
            <a:endParaRPr/>
          </a:p>
        </p:txBody>
      </p:sp>
      <p:sp>
        <p:nvSpPr>
          <p:cNvPr id="689" name="Group 3"/>
          <p:cNvSpPr txBox="1"/>
          <p:nvPr/>
        </p:nvSpPr>
        <p:spPr>
          <a:xfrm>
            <a:off x="7657490" y="1001526"/>
            <a:ext cx="9056322"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defRPr>
            </a:lvl1pPr>
          </a:lstStyle>
          <a:p>
            <a:r>
              <a:rPr lang="en-US" dirty="0"/>
              <a:t>CURRENT </a:t>
            </a:r>
            <a:r>
              <a:rPr dirty="0"/>
              <a:t>DIRECTORY</a:t>
            </a:r>
          </a:p>
        </p:txBody>
      </p:sp>
      <p:sp>
        <p:nvSpPr>
          <p:cNvPr id="690" name="CustomShape 13"/>
          <p:cNvSpPr txBox="1"/>
          <p:nvPr/>
        </p:nvSpPr>
        <p:spPr>
          <a:xfrm>
            <a:off x="2029537" y="3866800"/>
            <a:ext cx="10783388" cy="49191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Remember we said the file tree is similar to a house. When you operate on the terminal you are always located in a certain directory i.e. room.</a:t>
            </a:r>
          </a:p>
          <a:p>
            <a:pPr marL="280736" indent="-280736" defTabSz="914400">
              <a:lnSpc>
                <a:spcPts val="4200"/>
              </a:lnSpc>
              <a:buSzPct val="100000"/>
              <a:buChar char="•"/>
              <a:defRPr sz="2800" spc="296">
                <a:solidFill>
                  <a:srgbClr val="FFFFFF"/>
                </a:solidFill>
              </a:defRPr>
            </a:pPr>
            <a:endParaRPr lang="en-US" sz="3200" dirty="0">
              <a:latin typeface="YACkoL24Adk 0"/>
            </a:endParaRPr>
          </a:p>
          <a:p>
            <a:pPr marL="280736" indent="-280736" defTabSz="914400">
              <a:lnSpc>
                <a:spcPts val="4200"/>
              </a:lnSpc>
              <a:buSzPct val="100000"/>
              <a:buChar char="•"/>
              <a:defRPr sz="2800" spc="296">
                <a:solidFill>
                  <a:srgbClr val="FFFFFF"/>
                </a:solidFill>
              </a:defRPr>
            </a:pPr>
            <a:r>
              <a:rPr lang="en-US" sz="3200" dirty="0">
                <a:latin typeface="YACkoL24Adk 0"/>
              </a:rPr>
              <a:t>The directory you are currently in is called the working directory and you can print it with:</a:t>
            </a:r>
          </a:p>
          <a:p>
            <a:pPr marL="280736" indent="-280736" defTabSz="914400">
              <a:lnSpc>
                <a:spcPts val="4200"/>
              </a:lnSpc>
              <a:buSzPct val="100000"/>
              <a:buChar char="•"/>
              <a:defRPr sz="2800" spc="296">
                <a:solidFill>
                  <a:srgbClr val="FFFFFF"/>
                </a:solidFill>
              </a:defRPr>
            </a:pPr>
            <a:endParaRPr lang="da-DK" b="1" dirty="0"/>
          </a:p>
          <a:p>
            <a:pPr defTabSz="914400">
              <a:lnSpc>
                <a:spcPts val="4200"/>
              </a:lnSpc>
              <a:defRPr sz="3000" b="1" spc="317">
                <a:solidFill>
                  <a:srgbClr val="374556"/>
                </a:solidFill>
                <a:latin typeface="Courier New"/>
                <a:ea typeface="Courier New"/>
                <a:cs typeface="Courier New"/>
                <a:sym typeface="Courier New"/>
              </a:defRPr>
            </a:pPr>
            <a:r>
              <a:rPr lang="da-DK" dirty="0"/>
              <a:t> $ </a:t>
            </a:r>
            <a:r>
              <a:rPr lang="da-DK" dirty="0" err="1"/>
              <a:t>pwd</a:t>
            </a:r>
            <a:endParaRPr lang="da-DK" dirty="0"/>
          </a:p>
          <a:p>
            <a:pPr defTabSz="914400">
              <a:lnSpc>
                <a:spcPts val="4200"/>
              </a:lnSpc>
              <a:defRPr sz="3000" b="1" spc="317">
                <a:solidFill>
                  <a:srgbClr val="374556"/>
                </a:solidFill>
                <a:latin typeface="Courier New"/>
                <a:ea typeface="Courier New"/>
                <a:cs typeface="Courier New"/>
                <a:sym typeface="Courier New"/>
              </a:defRPr>
            </a:pPr>
            <a:endParaRPr lang="da-DK" dirty="0">
              <a:solidFill>
                <a:srgbClr val="FFFFFF"/>
              </a:solidFill>
            </a:endParaRPr>
          </a:p>
        </p:txBody>
      </p:sp>
      <p:sp>
        <p:nvSpPr>
          <p:cNvPr id="69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21</a:t>
            </a:r>
            <a:endParaRPr dirty="0"/>
          </a:p>
        </p:txBody>
      </p:sp>
      <p:sp>
        <p:nvSpPr>
          <p:cNvPr id="696" name="Line"/>
          <p:cNvSpPr/>
          <p:nvPr/>
        </p:nvSpPr>
        <p:spPr>
          <a:xfrm>
            <a:off x="1683761" y="2540000"/>
            <a:ext cx="21308578" cy="0"/>
          </a:xfrm>
          <a:prstGeom prst="line">
            <a:avLst/>
          </a:prstGeom>
          <a:ln w="38100">
            <a:solidFill>
              <a:srgbClr val="FFFFFF"/>
            </a:solidFill>
            <a:miter/>
          </a:ln>
        </p:spPr>
        <p:txBody>
          <a:bodyPr lIns="45718" tIns="45718" rIns="45718" bIns="45718"/>
          <a:lstStyle/>
          <a:p>
            <a:pPr>
              <a:defRPr>
                <a:solidFill>
                  <a:srgbClr val="FFFFFF"/>
                </a:solidFill>
              </a:defRPr>
            </a:pPr>
            <a:endParaRPr/>
          </a:p>
        </p:txBody>
      </p:sp>
      <p:grpSp>
        <p:nvGrpSpPr>
          <p:cNvPr id="5" name="Group 4">
            <a:extLst>
              <a:ext uri="{FF2B5EF4-FFF2-40B4-BE49-F238E27FC236}">
                <a16:creationId xmlns:a16="http://schemas.microsoft.com/office/drawing/2014/main" id="{443611E0-0C36-79CE-57ED-34DCBE283C9E}"/>
              </a:ext>
            </a:extLst>
          </p:cNvPr>
          <p:cNvGrpSpPr/>
          <p:nvPr/>
        </p:nvGrpSpPr>
        <p:grpSpPr>
          <a:xfrm>
            <a:off x="14389006" y="3447639"/>
            <a:ext cx="7149882" cy="7535698"/>
            <a:chOff x="14389006" y="3447639"/>
            <a:chExt cx="7149882" cy="7535698"/>
          </a:xfrm>
        </p:grpSpPr>
        <p:sp>
          <p:nvSpPr>
            <p:cNvPr id="695" name="CustomShape 17"/>
            <p:cNvSpPr/>
            <p:nvPr/>
          </p:nvSpPr>
          <p:spPr>
            <a:xfrm>
              <a:off x="17035919" y="7045504"/>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7" name="TextBox 14">
              <a:extLst>
                <a:ext uri="{FF2B5EF4-FFF2-40B4-BE49-F238E27FC236}">
                  <a16:creationId xmlns:a16="http://schemas.microsoft.com/office/drawing/2014/main" id="{8F52BFE8-EA76-4EA0-C3A6-BA328AF8A2D4}"/>
                </a:ext>
              </a:extLst>
            </p:cNvPr>
            <p:cNvSpPr txBox="1"/>
            <p:nvPr/>
          </p:nvSpPr>
          <p:spPr>
            <a:xfrm>
              <a:off x="16905997" y="622574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Users</a:t>
              </a:r>
            </a:p>
          </p:txBody>
        </p:sp>
        <p:sp>
          <p:nvSpPr>
            <p:cNvPr id="8" name="TextBox 15">
              <a:extLst>
                <a:ext uri="{FF2B5EF4-FFF2-40B4-BE49-F238E27FC236}">
                  <a16:creationId xmlns:a16="http://schemas.microsoft.com/office/drawing/2014/main" id="{EF46BFE5-94A9-BA1D-1105-CD1E0113B043}"/>
                </a:ext>
              </a:extLst>
            </p:cNvPr>
            <p:cNvSpPr txBox="1"/>
            <p:nvPr/>
          </p:nvSpPr>
          <p:spPr>
            <a:xfrm>
              <a:off x="16981054" y="105009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12" name="Picture 22">
              <a:extLst>
                <a:ext uri="{FF2B5EF4-FFF2-40B4-BE49-F238E27FC236}">
                  <a16:creationId xmlns:a16="http://schemas.microsoft.com/office/drawing/2014/main" id="{654B890D-FE99-3404-38F3-CF1E0B91CD9B}"/>
                </a:ext>
              </a:extLst>
            </p:cNvPr>
            <p:cNvGrpSpPr/>
            <p:nvPr/>
          </p:nvGrpSpPr>
          <p:grpSpPr>
            <a:xfrm>
              <a:off x="17463595" y="9446514"/>
              <a:ext cx="1145935" cy="885154"/>
              <a:chOff x="8683813" y="6194104"/>
              <a:chExt cx="1145935" cy="885154"/>
            </a:xfrm>
            <a:solidFill>
              <a:srgbClr val="FFFFFF"/>
            </a:solidFill>
          </p:grpSpPr>
          <p:sp>
            <p:nvSpPr>
              <p:cNvPr id="46" name="Freeform: Shape 45">
                <a:extLst>
                  <a:ext uri="{FF2B5EF4-FFF2-40B4-BE49-F238E27FC236}">
                    <a16:creationId xmlns:a16="http://schemas.microsoft.com/office/drawing/2014/main" id="{B9758E08-8E5F-377B-CB20-EF9323C2783D}"/>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7" name="Freeform: Shape 46">
                <a:extLst>
                  <a:ext uri="{FF2B5EF4-FFF2-40B4-BE49-F238E27FC236}">
                    <a16:creationId xmlns:a16="http://schemas.microsoft.com/office/drawing/2014/main" id="{53BCC195-41EB-B419-CE0E-FAA99083B7A7}"/>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8" name="Freeform: Shape 47">
                <a:extLst>
                  <a:ext uri="{FF2B5EF4-FFF2-40B4-BE49-F238E27FC236}">
                    <a16:creationId xmlns:a16="http://schemas.microsoft.com/office/drawing/2014/main" id="{2EB365DB-9FC3-9F6A-4A76-2E8E515CD7DA}"/>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13" name="Picture 23">
              <a:extLst>
                <a:ext uri="{FF2B5EF4-FFF2-40B4-BE49-F238E27FC236}">
                  <a16:creationId xmlns:a16="http://schemas.microsoft.com/office/drawing/2014/main" id="{822C797E-FFBC-88AD-B9D9-76F110964534}"/>
                </a:ext>
              </a:extLst>
            </p:cNvPr>
            <p:cNvGrpSpPr/>
            <p:nvPr/>
          </p:nvGrpSpPr>
          <p:grpSpPr>
            <a:xfrm>
              <a:off x="19893331" y="9408564"/>
              <a:ext cx="1145935" cy="885154"/>
              <a:chOff x="11259853" y="6101290"/>
              <a:chExt cx="1145935" cy="885154"/>
            </a:xfrm>
            <a:solidFill>
              <a:srgbClr val="FFFFFF"/>
            </a:solidFill>
          </p:grpSpPr>
          <p:sp>
            <p:nvSpPr>
              <p:cNvPr id="43" name="Freeform: Shape 42">
                <a:extLst>
                  <a:ext uri="{FF2B5EF4-FFF2-40B4-BE49-F238E27FC236}">
                    <a16:creationId xmlns:a16="http://schemas.microsoft.com/office/drawing/2014/main" id="{58A00023-FB32-D189-659E-08D6CA562D9D}"/>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4" name="Freeform: Shape 43">
                <a:extLst>
                  <a:ext uri="{FF2B5EF4-FFF2-40B4-BE49-F238E27FC236}">
                    <a16:creationId xmlns:a16="http://schemas.microsoft.com/office/drawing/2014/main" id="{44F37733-C818-7444-FD26-C0E64E3EF24B}"/>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5" name="Freeform: Shape 44">
                <a:extLst>
                  <a:ext uri="{FF2B5EF4-FFF2-40B4-BE49-F238E27FC236}">
                    <a16:creationId xmlns:a16="http://schemas.microsoft.com/office/drawing/2014/main" id="{4001C2E8-AB5A-58CF-ADB0-0A10D260F587}"/>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16" name="Picture 26">
              <a:extLst>
                <a:ext uri="{FF2B5EF4-FFF2-40B4-BE49-F238E27FC236}">
                  <a16:creationId xmlns:a16="http://schemas.microsoft.com/office/drawing/2014/main" id="{9800EF71-66AF-F661-C45C-6864EE929B7B}"/>
                </a:ext>
              </a:extLst>
            </p:cNvPr>
            <p:cNvGrpSpPr/>
            <p:nvPr/>
          </p:nvGrpSpPr>
          <p:grpSpPr>
            <a:xfrm>
              <a:off x="17505744" y="3447639"/>
              <a:ext cx="1145935" cy="885154"/>
              <a:chOff x="8777016" y="3895501"/>
              <a:chExt cx="1145935" cy="885154"/>
            </a:xfrm>
            <a:solidFill>
              <a:srgbClr val="FFFFFF"/>
            </a:solidFill>
          </p:grpSpPr>
          <p:sp>
            <p:nvSpPr>
              <p:cNvPr id="34" name="Freeform: Shape 33">
                <a:extLst>
                  <a:ext uri="{FF2B5EF4-FFF2-40B4-BE49-F238E27FC236}">
                    <a16:creationId xmlns:a16="http://schemas.microsoft.com/office/drawing/2014/main" id="{695718FD-A3C0-5310-E79E-5C190F251A16}"/>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5" name="Freeform: Shape 34">
                <a:extLst>
                  <a:ext uri="{FF2B5EF4-FFF2-40B4-BE49-F238E27FC236}">
                    <a16:creationId xmlns:a16="http://schemas.microsoft.com/office/drawing/2014/main" id="{A1CC53A7-A992-8804-FEB1-E7F3086D8A6D}"/>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8B09DD94-DA1F-2CDC-440A-B1C353428063}"/>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7" name="AutoShape 27">
              <a:extLst>
                <a:ext uri="{FF2B5EF4-FFF2-40B4-BE49-F238E27FC236}">
                  <a16:creationId xmlns:a16="http://schemas.microsoft.com/office/drawing/2014/main" id="{6F7AD56C-9B60-E2C9-25D2-08FB2E91488E}"/>
                </a:ext>
              </a:extLst>
            </p:cNvPr>
            <p:cNvSpPr/>
            <p:nvPr/>
          </p:nvSpPr>
          <p:spPr>
            <a:xfrm>
              <a:off x="15524394" y="9083070"/>
              <a:ext cx="4980925" cy="0"/>
            </a:xfrm>
            <a:prstGeom prst="line">
              <a:avLst/>
            </a:prstGeom>
            <a:ln w="38100" cap="flat">
              <a:solidFill>
                <a:srgbClr val="FFFFFF"/>
              </a:solidFill>
              <a:prstDash val="solid"/>
              <a:headEnd type="none" w="sm" len="sm"/>
              <a:tailEnd type="none" w="sm" len="sm"/>
            </a:ln>
          </p:spPr>
        </p:sp>
        <p:sp>
          <p:nvSpPr>
            <p:cNvPr id="18" name="AutoShape 28">
              <a:extLst>
                <a:ext uri="{FF2B5EF4-FFF2-40B4-BE49-F238E27FC236}">
                  <a16:creationId xmlns:a16="http://schemas.microsoft.com/office/drawing/2014/main" id="{342BB637-13F8-4CD8-D698-9A4C468B90FE}"/>
                </a:ext>
              </a:extLst>
            </p:cNvPr>
            <p:cNvSpPr/>
            <p:nvPr/>
          </p:nvSpPr>
          <p:spPr>
            <a:xfrm rot="16200000">
              <a:off x="15333351" y="9312213"/>
              <a:ext cx="420186" cy="0"/>
            </a:xfrm>
            <a:prstGeom prst="line">
              <a:avLst/>
            </a:prstGeom>
            <a:ln w="38100" cap="flat">
              <a:solidFill>
                <a:srgbClr val="FFFFFF"/>
              </a:solidFill>
              <a:prstDash val="solid"/>
              <a:headEnd type="none" w="sm" len="sm"/>
              <a:tailEnd type="none" w="sm" len="sm"/>
            </a:ln>
          </p:spPr>
        </p:sp>
        <p:sp>
          <p:nvSpPr>
            <p:cNvPr id="19" name="AutoShape 30">
              <a:extLst>
                <a:ext uri="{FF2B5EF4-FFF2-40B4-BE49-F238E27FC236}">
                  <a16:creationId xmlns:a16="http://schemas.microsoft.com/office/drawing/2014/main" id="{A00C6007-C60D-5BD9-C503-2B7A9F53FDB2}"/>
                </a:ext>
              </a:extLst>
            </p:cNvPr>
            <p:cNvSpPr/>
            <p:nvPr/>
          </p:nvSpPr>
          <p:spPr>
            <a:xfrm rot="16200000">
              <a:off x="20276176" y="9274113"/>
              <a:ext cx="420186" cy="0"/>
            </a:xfrm>
            <a:prstGeom prst="line">
              <a:avLst/>
            </a:prstGeom>
            <a:ln w="38100" cap="flat">
              <a:solidFill>
                <a:srgbClr val="FFFFFF"/>
              </a:solidFill>
              <a:prstDash val="solid"/>
              <a:headEnd type="none" w="sm" len="sm"/>
              <a:tailEnd type="none" w="sm" len="sm"/>
            </a:ln>
          </p:spPr>
        </p:sp>
        <p:grpSp>
          <p:nvGrpSpPr>
            <p:cNvPr id="28" name="Picture 12">
              <a:extLst>
                <a:ext uri="{FF2B5EF4-FFF2-40B4-BE49-F238E27FC236}">
                  <a16:creationId xmlns:a16="http://schemas.microsoft.com/office/drawing/2014/main" id="{511A82BC-FD5A-CFF9-784B-163F59BE5E7A}"/>
                </a:ext>
              </a:extLst>
            </p:cNvPr>
            <p:cNvGrpSpPr/>
            <p:nvPr/>
          </p:nvGrpSpPr>
          <p:grpSpPr>
            <a:xfrm>
              <a:off x="15031519" y="9496279"/>
              <a:ext cx="1145935" cy="885154"/>
              <a:chOff x="6355127" y="6101290"/>
              <a:chExt cx="1145935" cy="885154"/>
            </a:xfrm>
            <a:solidFill>
              <a:srgbClr val="FFFFFF"/>
            </a:solidFill>
          </p:grpSpPr>
          <p:sp>
            <p:nvSpPr>
              <p:cNvPr id="31" name="Freeform: Shape 30">
                <a:extLst>
                  <a:ext uri="{FF2B5EF4-FFF2-40B4-BE49-F238E27FC236}">
                    <a16:creationId xmlns:a16="http://schemas.microsoft.com/office/drawing/2014/main" id="{633E7357-A47C-FF50-260A-043019405C98}"/>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2" name="Freeform: Shape 31">
                <a:extLst>
                  <a:ext uri="{FF2B5EF4-FFF2-40B4-BE49-F238E27FC236}">
                    <a16:creationId xmlns:a16="http://schemas.microsoft.com/office/drawing/2014/main" id="{7D00E4F0-40D4-4A1B-29C5-60F6F0695A33}"/>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3" name="Freeform: Shape 32">
                <a:extLst>
                  <a:ext uri="{FF2B5EF4-FFF2-40B4-BE49-F238E27FC236}">
                    <a16:creationId xmlns:a16="http://schemas.microsoft.com/office/drawing/2014/main" id="{72650C81-034D-0B39-0173-A48DBB765471}"/>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9" name="TextBox 17">
              <a:extLst>
                <a:ext uri="{FF2B5EF4-FFF2-40B4-BE49-F238E27FC236}">
                  <a16:creationId xmlns:a16="http://schemas.microsoft.com/office/drawing/2014/main" id="{7EBD5DDB-C2FB-02DA-F330-82E8A4E37675}"/>
                </a:ext>
              </a:extLst>
            </p:cNvPr>
            <p:cNvSpPr txBox="1"/>
            <p:nvPr/>
          </p:nvSpPr>
          <p:spPr>
            <a:xfrm>
              <a:off x="19306545" y="1050200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
          <p:nvSpPr>
            <p:cNvPr id="49" name="TextBox 16">
              <a:extLst>
                <a:ext uri="{FF2B5EF4-FFF2-40B4-BE49-F238E27FC236}">
                  <a16:creationId xmlns:a16="http://schemas.microsoft.com/office/drawing/2014/main" id="{B2055C62-2420-208A-FAF0-2D80D5B828D6}"/>
                </a:ext>
              </a:extLst>
            </p:cNvPr>
            <p:cNvSpPr txBox="1"/>
            <p:nvPr/>
          </p:nvSpPr>
          <p:spPr>
            <a:xfrm>
              <a:off x="14389006" y="105009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Data</a:t>
              </a:r>
            </a:p>
          </p:txBody>
        </p:sp>
        <p:sp>
          <p:nvSpPr>
            <p:cNvPr id="2" name="AutoShape 39">
              <a:extLst>
                <a:ext uri="{FF2B5EF4-FFF2-40B4-BE49-F238E27FC236}">
                  <a16:creationId xmlns:a16="http://schemas.microsoft.com/office/drawing/2014/main" id="{47EF0293-6950-32BB-BC28-88F35D2C197A}"/>
                </a:ext>
              </a:extLst>
            </p:cNvPr>
            <p:cNvSpPr/>
            <p:nvPr/>
          </p:nvSpPr>
          <p:spPr>
            <a:xfrm rot="16200000">
              <a:off x="17869262" y="5036193"/>
              <a:ext cx="306443" cy="0"/>
            </a:xfrm>
            <a:prstGeom prst="line">
              <a:avLst/>
            </a:prstGeom>
            <a:ln w="38100" cap="flat">
              <a:solidFill>
                <a:srgbClr val="FFFFFF"/>
              </a:solidFill>
              <a:prstDash val="solid"/>
              <a:headEnd type="none" w="sm" len="sm"/>
              <a:tailEnd type="none" w="sm" len="sm"/>
            </a:ln>
          </p:spPr>
        </p:sp>
        <p:sp>
          <p:nvSpPr>
            <p:cNvPr id="51" name="TextBox 14">
              <a:extLst>
                <a:ext uri="{FF2B5EF4-FFF2-40B4-BE49-F238E27FC236}">
                  <a16:creationId xmlns:a16="http://schemas.microsoft.com/office/drawing/2014/main" id="{4CAC0035-36F1-44E4-FAF9-97709F0DF5F4}"/>
                </a:ext>
              </a:extLst>
            </p:cNvPr>
            <p:cNvSpPr txBox="1"/>
            <p:nvPr/>
          </p:nvSpPr>
          <p:spPr>
            <a:xfrm>
              <a:off x="16905997" y="4310075"/>
              <a:ext cx="2232343" cy="456792"/>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a:t>
              </a:r>
            </a:p>
          </p:txBody>
        </p:sp>
        <p:grpSp>
          <p:nvGrpSpPr>
            <p:cNvPr id="52" name="Picture 26">
              <a:extLst>
                <a:ext uri="{FF2B5EF4-FFF2-40B4-BE49-F238E27FC236}">
                  <a16:creationId xmlns:a16="http://schemas.microsoft.com/office/drawing/2014/main" id="{940DDFA5-4788-8CAD-EF48-F51C69A36305}"/>
                </a:ext>
              </a:extLst>
            </p:cNvPr>
            <p:cNvGrpSpPr/>
            <p:nvPr/>
          </p:nvGrpSpPr>
          <p:grpSpPr>
            <a:xfrm>
              <a:off x="17524794" y="7149435"/>
              <a:ext cx="1145935" cy="885154"/>
              <a:chOff x="8777016" y="3895501"/>
              <a:chExt cx="1145935" cy="885154"/>
            </a:xfrm>
            <a:solidFill>
              <a:srgbClr val="FFFFFF"/>
            </a:solidFill>
          </p:grpSpPr>
          <p:sp>
            <p:nvSpPr>
              <p:cNvPr id="53" name="Freeform: Shape 52">
                <a:extLst>
                  <a:ext uri="{FF2B5EF4-FFF2-40B4-BE49-F238E27FC236}">
                    <a16:creationId xmlns:a16="http://schemas.microsoft.com/office/drawing/2014/main" id="{9957083A-1827-482C-D940-1ADA97BE8755}"/>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4" name="Freeform: Shape 53">
                <a:extLst>
                  <a:ext uri="{FF2B5EF4-FFF2-40B4-BE49-F238E27FC236}">
                    <a16:creationId xmlns:a16="http://schemas.microsoft.com/office/drawing/2014/main" id="{07B88FC5-CF30-A866-9F30-8EF626296552}"/>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5" name="Freeform: Shape 54">
                <a:extLst>
                  <a:ext uri="{FF2B5EF4-FFF2-40B4-BE49-F238E27FC236}">
                    <a16:creationId xmlns:a16="http://schemas.microsoft.com/office/drawing/2014/main" id="{35EFB9B2-E046-E923-BBDA-531B2AA4318B}"/>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56" name="AutoShape 39">
              <a:extLst>
                <a:ext uri="{FF2B5EF4-FFF2-40B4-BE49-F238E27FC236}">
                  <a16:creationId xmlns:a16="http://schemas.microsoft.com/office/drawing/2014/main" id="{19B5685D-A164-982C-EA39-E08FE33BEE20}"/>
                </a:ext>
              </a:extLst>
            </p:cNvPr>
            <p:cNvSpPr/>
            <p:nvPr/>
          </p:nvSpPr>
          <p:spPr>
            <a:xfrm rot="16200000">
              <a:off x="17857071" y="6944241"/>
              <a:ext cx="306443" cy="0"/>
            </a:xfrm>
            <a:prstGeom prst="line">
              <a:avLst/>
            </a:prstGeom>
            <a:ln w="38100" cap="flat">
              <a:solidFill>
                <a:srgbClr val="FFFFFF"/>
              </a:solidFill>
              <a:prstDash val="solid"/>
              <a:headEnd type="none" w="sm" len="sm"/>
              <a:tailEnd type="none" w="sm" len="sm"/>
            </a:ln>
          </p:spPr>
        </p:sp>
        <p:grpSp>
          <p:nvGrpSpPr>
            <p:cNvPr id="57" name="Picture 26">
              <a:extLst>
                <a:ext uri="{FF2B5EF4-FFF2-40B4-BE49-F238E27FC236}">
                  <a16:creationId xmlns:a16="http://schemas.microsoft.com/office/drawing/2014/main" id="{4490A3FD-06EB-8AE0-65AB-4B5A0D30CD74}"/>
                </a:ext>
              </a:extLst>
            </p:cNvPr>
            <p:cNvGrpSpPr/>
            <p:nvPr/>
          </p:nvGrpSpPr>
          <p:grpSpPr>
            <a:xfrm>
              <a:off x="17499644" y="5218557"/>
              <a:ext cx="1145935" cy="885154"/>
              <a:chOff x="8777016" y="3895501"/>
              <a:chExt cx="1145935" cy="885154"/>
            </a:xfrm>
            <a:solidFill>
              <a:srgbClr val="FFFFFF"/>
            </a:solidFill>
          </p:grpSpPr>
          <p:sp>
            <p:nvSpPr>
              <p:cNvPr id="58" name="Freeform: Shape 57">
                <a:extLst>
                  <a:ext uri="{FF2B5EF4-FFF2-40B4-BE49-F238E27FC236}">
                    <a16:creationId xmlns:a16="http://schemas.microsoft.com/office/drawing/2014/main" id="{2EEB5928-A9C1-235E-FB0F-434D808FEBEB}"/>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9" name="Freeform: Shape 58">
                <a:extLst>
                  <a:ext uri="{FF2B5EF4-FFF2-40B4-BE49-F238E27FC236}">
                    <a16:creationId xmlns:a16="http://schemas.microsoft.com/office/drawing/2014/main" id="{33F738C9-A442-2667-3AE5-FCFD2A8D0AC6}"/>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0" name="Freeform: Shape 59">
                <a:extLst>
                  <a:ext uri="{FF2B5EF4-FFF2-40B4-BE49-F238E27FC236}">
                    <a16:creationId xmlns:a16="http://schemas.microsoft.com/office/drawing/2014/main" id="{BCBB7A0A-0F13-A5FF-DDA1-60007E869D4B}"/>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3" name="TextBox 14">
              <a:extLst>
                <a:ext uri="{FF2B5EF4-FFF2-40B4-BE49-F238E27FC236}">
                  <a16:creationId xmlns:a16="http://schemas.microsoft.com/office/drawing/2014/main" id="{87C65193-0F53-8DFA-4C1E-27788E51E743}"/>
                </a:ext>
              </a:extLst>
            </p:cNvPr>
            <p:cNvSpPr txBox="1"/>
            <p:nvPr/>
          </p:nvSpPr>
          <p:spPr>
            <a:xfrm>
              <a:off x="16912093" y="817036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[you]</a:t>
              </a:r>
            </a:p>
          </p:txBody>
        </p:sp>
        <p:sp>
          <p:nvSpPr>
            <p:cNvPr id="640" name="AutoShape 39">
              <a:extLst>
                <a:ext uri="{FF2B5EF4-FFF2-40B4-BE49-F238E27FC236}">
                  <a16:creationId xmlns:a16="http://schemas.microsoft.com/office/drawing/2014/main" id="{73DA3F19-5C4C-339A-FE21-D3C364B9BABC}"/>
                </a:ext>
              </a:extLst>
            </p:cNvPr>
            <p:cNvSpPr/>
            <p:nvPr/>
          </p:nvSpPr>
          <p:spPr>
            <a:xfrm rot="16200000">
              <a:off x="17863167" y="8925441"/>
              <a:ext cx="306443" cy="0"/>
            </a:xfrm>
            <a:prstGeom prst="line">
              <a:avLst/>
            </a:prstGeom>
            <a:ln w="38100" cap="flat">
              <a:solidFill>
                <a:srgbClr val="FFFFFF"/>
              </a:solidFill>
              <a:prstDash val="solid"/>
              <a:headEnd type="none" w="sm" len="sm"/>
              <a:tailEnd type="none" w="sm" len="sm"/>
            </a:ln>
          </p:spPr>
        </p:sp>
      </p:grpSp>
      <p:sp>
        <p:nvSpPr>
          <p:cNvPr id="3" name="CustomShape 13">
            <a:extLst>
              <a:ext uri="{FF2B5EF4-FFF2-40B4-BE49-F238E27FC236}">
                <a16:creationId xmlns:a16="http://schemas.microsoft.com/office/drawing/2014/main" id="{36723E52-53A1-D700-3A28-AD356A5BAEF0}"/>
              </a:ext>
            </a:extLst>
          </p:cNvPr>
          <p:cNvSpPr txBox="1"/>
          <p:nvPr/>
        </p:nvSpPr>
        <p:spPr>
          <a:xfrm>
            <a:off x="2024238" y="10629736"/>
            <a:ext cx="10783388" cy="27576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defTabSz="914400">
              <a:lnSpc>
                <a:spcPts val="4200"/>
              </a:lnSpc>
              <a:buSzPct val="100000"/>
              <a:defRPr sz="2800" spc="296">
                <a:solidFill>
                  <a:srgbClr val="FFFFFF"/>
                </a:solidFill>
              </a:defRPr>
            </a:pPr>
            <a:r>
              <a:rPr lang="en-US" sz="3200" dirty="0">
                <a:latin typeface="YACkoL24Adk 0"/>
              </a:rPr>
              <a:t>The scheme shown here and on the following slides corresponds to what you have in the ‘Files’ folder of the git hub repo. Sometimes not all folders are shown on the scheme.</a:t>
            </a:r>
          </a:p>
          <a:p>
            <a:pPr marL="280736" indent="-280736" defTabSz="914400">
              <a:lnSpc>
                <a:spcPts val="4200"/>
              </a:lnSpc>
              <a:buSzPct val="100000"/>
              <a:buChar char="•"/>
              <a:defRPr sz="2800" spc="296">
                <a:solidFill>
                  <a:srgbClr val="FFFFFF"/>
                </a:solidFill>
              </a:defRPr>
            </a:pPr>
            <a:endParaRPr lang="en-US" sz="3200" dirty="0">
              <a:latin typeface="YACkoL24Adk 0"/>
            </a:endParaRPr>
          </a:p>
        </p:txBody>
      </p:sp>
    </p:spTree>
    <p:extLst>
      <p:ext uri="{BB962C8B-B14F-4D97-AF65-F5344CB8AC3E}">
        <p14:creationId xmlns:p14="http://schemas.microsoft.com/office/powerpoint/2010/main" val="980415169"/>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8" name="Rounded Rectangle"/>
          <p:cNvSpPr/>
          <p:nvPr/>
        </p:nvSpPr>
        <p:spPr>
          <a:xfrm>
            <a:off x="8063476" y="10157691"/>
            <a:ext cx="4476398" cy="831004"/>
          </a:xfrm>
          <a:prstGeom prst="roundRect">
            <a:avLst>
              <a:gd name="adj" fmla="val 22924"/>
            </a:avLst>
          </a:prstGeom>
          <a:solidFill>
            <a:srgbClr val="B8BFFF"/>
          </a:solidFill>
          <a:ln w="12700">
            <a:miter lim="400000"/>
          </a:ln>
        </p:spPr>
        <p:txBody>
          <a:bodyPr lIns="45718" tIns="45718" rIns="45718" bIns="45718" anchor="ctr"/>
          <a:lstStyle/>
          <a:p>
            <a:pPr defTabSz="1828431"/>
            <a:endParaRPr/>
          </a:p>
        </p:txBody>
      </p:sp>
      <p:sp>
        <p:nvSpPr>
          <p:cNvPr id="739" name="Rounded Rectangle"/>
          <p:cNvSpPr/>
          <p:nvPr/>
        </p:nvSpPr>
        <p:spPr>
          <a:xfrm>
            <a:off x="1897315" y="10157691"/>
            <a:ext cx="3854310" cy="849292"/>
          </a:xfrm>
          <a:prstGeom prst="roundRect">
            <a:avLst>
              <a:gd name="adj" fmla="val 22924"/>
            </a:avLst>
          </a:prstGeom>
          <a:solidFill>
            <a:srgbClr val="B8BFFF"/>
          </a:solidFill>
          <a:ln w="12700">
            <a:miter lim="400000"/>
          </a:ln>
        </p:spPr>
        <p:txBody>
          <a:bodyPr lIns="45718" tIns="45718" rIns="45718" bIns="45718" anchor="ctr"/>
          <a:lstStyle/>
          <a:p>
            <a:pPr defTabSz="1828431"/>
            <a:endParaRPr/>
          </a:p>
        </p:txBody>
      </p:sp>
      <p:sp>
        <p:nvSpPr>
          <p:cNvPr id="740" name="Rounded Rectangle"/>
          <p:cNvSpPr/>
          <p:nvPr/>
        </p:nvSpPr>
        <p:spPr>
          <a:xfrm>
            <a:off x="1878265" y="5416194"/>
            <a:ext cx="9892243" cy="831004"/>
          </a:xfrm>
          <a:prstGeom prst="roundRect">
            <a:avLst>
              <a:gd name="adj" fmla="val 22924"/>
            </a:avLst>
          </a:prstGeom>
          <a:solidFill>
            <a:srgbClr val="B8BFFF"/>
          </a:solidFill>
          <a:ln w="12700">
            <a:miter lim="400000"/>
          </a:ln>
        </p:spPr>
        <p:txBody>
          <a:bodyPr lIns="45718" tIns="45718" rIns="45718" bIns="45718" anchor="ctr"/>
          <a:lstStyle/>
          <a:p>
            <a:pPr defTabSz="1828431"/>
            <a:endParaRPr/>
          </a:p>
        </p:txBody>
      </p:sp>
      <p:sp>
        <p:nvSpPr>
          <p:cNvPr id="741" name="Group 3"/>
          <p:cNvSpPr txBox="1"/>
          <p:nvPr/>
        </p:nvSpPr>
        <p:spPr>
          <a:xfrm>
            <a:off x="8475814" y="1005883"/>
            <a:ext cx="7419672" cy="916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defTabSz="1828431">
              <a:defRPr sz="5400" spc="600">
                <a:solidFill>
                  <a:srgbClr val="FFFFFF"/>
                </a:solidFill>
              </a:defRPr>
            </a:lvl1pPr>
          </a:lstStyle>
          <a:p>
            <a:r>
              <a:t>LISTING CONTENT</a:t>
            </a:r>
          </a:p>
        </p:txBody>
      </p:sp>
      <p:sp>
        <p:nvSpPr>
          <p:cNvPr id="742" name="CustomShape 13"/>
          <p:cNvSpPr txBox="1"/>
          <p:nvPr/>
        </p:nvSpPr>
        <p:spPr>
          <a:xfrm>
            <a:off x="1897553" y="3887083"/>
            <a:ext cx="10940645" cy="86823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670" indent="-280670" defTabSz="914400">
              <a:lnSpc>
                <a:spcPts val="4200"/>
              </a:lnSpc>
              <a:buSzPct val="100000"/>
              <a:buChar char="•"/>
              <a:defRPr sz="2800" spc="296">
                <a:solidFill>
                  <a:srgbClr val="FFFFFF"/>
                </a:solidFill>
              </a:defRPr>
            </a:pPr>
            <a:r>
              <a:rPr sz="3200" dirty="0">
                <a:latin typeface="YACkoL24Adk 0"/>
              </a:rPr>
              <a:t>To </a:t>
            </a:r>
            <a:r>
              <a:rPr sz="3200" b="1" dirty="0">
                <a:latin typeface="YACkoL24Adk 0"/>
              </a:rPr>
              <a:t>list </a:t>
            </a:r>
            <a:r>
              <a:rPr lang="en-US" sz="3200" b="1" dirty="0">
                <a:latin typeface="YACkoL24Adk 0"/>
              </a:rPr>
              <a:t>the</a:t>
            </a:r>
            <a:r>
              <a:rPr sz="3200" b="1" dirty="0">
                <a:latin typeface="YACkoL24Adk 0"/>
              </a:rPr>
              <a:t> contents of a directory</a:t>
            </a:r>
            <a:r>
              <a:rPr sz="3200" dirty="0">
                <a:latin typeface="YACkoL24Adk 0"/>
              </a:rPr>
              <a:t>, including other directories, use the command:</a:t>
            </a:r>
            <a:endParaRPr sz="3200" dirty="0">
              <a:solidFill>
                <a:srgbClr val="000000"/>
              </a:solidFill>
              <a:latin typeface="YACkoL24Adk 0"/>
            </a:endParaRPr>
          </a:p>
          <a:p>
            <a:pPr marL="280670" indent="-280670" defTabSz="914400">
              <a:lnSpc>
                <a:spcPts val="4200"/>
              </a:lnSpc>
              <a:buSzPct val="100000"/>
              <a:buChar char="•"/>
              <a:defRPr sz="2800" spc="296">
                <a:solidFill>
                  <a:srgbClr val="000000"/>
                </a:solidFill>
              </a:defRPr>
            </a:pPr>
            <a:endParaRPr dirty="0">
              <a:solidFill>
                <a:srgbClr val="000000"/>
              </a:solidFill>
            </a:endParaRPr>
          </a:p>
          <a:p>
            <a:pPr defTabSz="914400">
              <a:lnSpc>
                <a:spcPts val="4200"/>
              </a:lnSpc>
              <a:defRPr sz="2800" b="1" spc="295">
                <a:solidFill>
                  <a:srgbClr val="374556"/>
                </a:solidFill>
              </a:defRPr>
            </a:pPr>
            <a:r>
              <a:rPr dirty="0"/>
              <a:t> </a:t>
            </a:r>
            <a:r>
              <a:rPr sz="3000" spc="317" dirty="0">
                <a:latin typeface="Courier New"/>
                <a:ea typeface="Courier New"/>
                <a:cs typeface="Courier New"/>
                <a:sym typeface="Courier New"/>
              </a:rPr>
              <a:t>$ ls</a:t>
            </a:r>
            <a:endParaRPr dirty="0">
              <a:solidFill>
                <a:srgbClr val="000000"/>
              </a:solidFill>
            </a:endParaRPr>
          </a:p>
          <a:p>
            <a:pPr marL="280670" indent="-280670" defTabSz="914400">
              <a:lnSpc>
                <a:spcPts val="4200"/>
              </a:lnSpc>
              <a:buSzPct val="100000"/>
              <a:buChar char="•"/>
              <a:defRPr sz="2800" spc="296">
                <a:solidFill>
                  <a:srgbClr val="000000"/>
                </a:solidFill>
              </a:defRPr>
            </a:pPr>
            <a:endParaRPr dirty="0">
              <a:solidFill>
                <a:srgbClr val="000000"/>
              </a:solidFill>
            </a:endParaRPr>
          </a:p>
          <a:p>
            <a:pPr marL="280670" indent="-280670" defTabSz="914400">
              <a:lnSpc>
                <a:spcPts val="4200"/>
              </a:lnSpc>
              <a:buSzPct val="100000"/>
              <a:buChar char="•"/>
              <a:defRPr sz="2800" spc="296">
                <a:solidFill>
                  <a:srgbClr val="FFFFFF"/>
                </a:solidFill>
              </a:defRPr>
            </a:pPr>
            <a:r>
              <a:rPr lang="en-US" sz="3200" dirty="0">
                <a:latin typeface="YACkoL24Adk 0"/>
              </a:rPr>
              <a:t>In the example sketched on the right this would give you the Downloads, Documents and Pictures folders. </a:t>
            </a:r>
          </a:p>
          <a:p>
            <a:pPr defTabSz="914400">
              <a:lnSpc>
                <a:spcPts val="4200"/>
              </a:lnSpc>
              <a:defRPr sz="2800" spc="296">
                <a:solidFill>
                  <a:srgbClr val="FFFFFF"/>
                </a:solidFill>
              </a:defRPr>
            </a:pPr>
            <a:endParaRPr sz="3200" dirty="0">
              <a:latin typeface="YACkoL24Adk 0"/>
            </a:endParaRPr>
          </a:p>
          <a:p>
            <a:pPr marL="280670" indent="-280670" defTabSz="914400">
              <a:lnSpc>
                <a:spcPts val="4200"/>
              </a:lnSpc>
              <a:buSzPct val="100000"/>
              <a:buChar char="•"/>
              <a:defRPr sz="2800" spc="296">
                <a:solidFill>
                  <a:srgbClr val="FFFFFF"/>
                </a:solidFill>
              </a:defRPr>
            </a:pPr>
            <a:r>
              <a:rPr sz="3200" dirty="0">
                <a:latin typeface="YACkoL24Adk 0"/>
              </a:rPr>
              <a:t>You can </a:t>
            </a:r>
            <a:r>
              <a:rPr lang="en-US" sz="3200" dirty="0">
                <a:latin typeface="YACkoL24Adk 0"/>
              </a:rPr>
              <a:t>also </a:t>
            </a:r>
            <a:r>
              <a:rPr sz="3200" dirty="0">
                <a:latin typeface="YACkoL24Adk 0"/>
              </a:rPr>
              <a:t>list other directories</a:t>
            </a:r>
            <a:r>
              <a:rPr lang="en-US" sz="3200" dirty="0">
                <a:latin typeface="YACkoL24Adk 0"/>
              </a:rPr>
              <a:t> that you are NOT currently inside of</a:t>
            </a:r>
            <a:r>
              <a:rPr sz="3200" dirty="0">
                <a:latin typeface="YACkoL24Adk 0"/>
              </a:rPr>
              <a:t> by specifying the </a:t>
            </a:r>
            <a:r>
              <a:rPr sz="3200" b="1" dirty="0">
                <a:latin typeface="YACkoL24Adk 0"/>
              </a:rPr>
              <a:t>path</a:t>
            </a:r>
            <a:r>
              <a:rPr sz="3200" dirty="0">
                <a:latin typeface="YACkoL24Adk 0"/>
              </a:rPr>
              <a:t> to them:</a:t>
            </a:r>
            <a:endParaRPr sz="3200" dirty="0">
              <a:solidFill>
                <a:srgbClr val="000000"/>
              </a:solidFill>
              <a:latin typeface="YACkoL24Adk 0"/>
            </a:endParaRPr>
          </a:p>
          <a:p>
            <a:pPr defTabSz="914400">
              <a:lnSpc>
                <a:spcPts val="4200"/>
              </a:lnSpc>
              <a:defRPr sz="3000" b="1" spc="317">
                <a:solidFill>
                  <a:srgbClr val="374556"/>
                </a:solidFill>
                <a:latin typeface="Courier New"/>
                <a:ea typeface="Courier New"/>
                <a:cs typeface="Courier New"/>
                <a:sym typeface="Courier New"/>
              </a:defRPr>
            </a:pPr>
            <a:endParaRPr dirty="0">
              <a:solidFill>
                <a:srgbClr val="000000"/>
              </a:solidFill>
            </a:endParaRPr>
          </a:p>
          <a:p>
            <a:pPr defTabSz="914400">
              <a:lnSpc>
                <a:spcPts val="4200"/>
              </a:lnSpc>
              <a:defRPr sz="3000" b="1" spc="317">
                <a:solidFill>
                  <a:srgbClr val="374556"/>
                </a:solidFill>
                <a:latin typeface="Courier New"/>
                <a:ea typeface="Courier New"/>
                <a:cs typeface="Courier New"/>
                <a:sym typeface="Courier New"/>
              </a:defRPr>
            </a:pPr>
            <a:r>
              <a:rPr dirty="0"/>
              <a:t>$ ls /</a:t>
            </a:r>
            <a:r>
              <a:rPr lang="en-US" dirty="0"/>
              <a:t>Users</a:t>
            </a:r>
            <a:r>
              <a:rPr dirty="0"/>
              <a:t>            $ ls </a:t>
            </a:r>
            <a:r>
              <a:rPr lang="en-US" dirty="0"/>
              <a:t>~/Downloads</a:t>
            </a:r>
            <a:endParaRPr dirty="0"/>
          </a:p>
          <a:p>
            <a:pPr marL="280670" indent="-280670" defTabSz="914400">
              <a:lnSpc>
                <a:spcPts val="4200"/>
              </a:lnSpc>
              <a:buSzPct val="100000"/>
              <a:buChar char="•"/>
              <a:defRPr sz="2800" spc="296">
                <a:solidFill>
                  <a:srgbClr val="FFFFFF"/>
                </a:solidFill>
              </a:defRPr>
            </a:pPr>
            <a:endParaRPr dirty="0"/>
          </a:p>
          <a:p>
            <a:pPr marL="280670" indent="-280670" defTabSz="914400">
              <a:lnSpc>
                <a:spcPts val="4200"/>
              </a:lnSpc>
              <a:buSzPct val="100000"/>
              <a:buChar char="•"/>
              <a:defRPr sz="2800" spc="296">
                <a:solidFill>
                  <a:srgbClr val="FFFFFF"/>
                </a:solidFill>
              </a:defRPr>
            </a:pPr>
            <a:r>
              <a:rPr sz="3200" dirty="0">
                <a:latin typeface="YACkoL24Adk 0"/>
              </a:rPr>
              <a:t>ls has many useful options such as </a:t>
            </a:r>
            <a:r>
              <a:rPr sz="3200" b="1" dirty="0">
                <a:latin typeface="YACkoL24Adk 0"/>
              </a:rPr>
              <a:t>–l, -t </a:t>
            </a:r>
            <a:r>
              <a:rPr sz="3200" dirty="0">
                <a:latin typeface="YACkoL24Adk 0"/>
              </a:rPr>
              <a:t>and </a:t>
            </a:r>
            <a:r>
              <a:rPr sz="3200" b="1" dirty="0">
                <a:latin typeface="YACkoL24Adk 0"/>
              </a:rPr>
              <a:t>–h, -F</a:t>
            </a:r>
            <a:r>
              <a:rPr sz="3200" dirty="0">
                <a:latin typeface="YACkoL24Adk 0"/>
              </a:rPr>
              <a:t>. </a:t>
            </a:r>
            <a:r>
              <a:rPr lang="en-US" sz="3200" dirty="0">
                <a:latin typeface="YACkoL24Adk 0"/>
              </a:rPr>
              <a:t>We’ll get to that later.</a:t>
            </a:r>
            <a:endParaRPr sz="3200" dirty="0">
              <a:latin typeface="YACkoL24Adk 0"/>
            </a:endParaRPr>
          </a:p>
        </p:txBody>
      </p:sp>
      <p:sp>
        <p:nvSpPr>
          <p:cNvPr id="747" name="CustomShape 1"/>
          <p:cNvSpPr txBox="1">
            <a:spLocks noGrp="1"/>
          </p:cNvSpPr>
          <p:nvPr>
            <p:ph type="sldNum" sz="quarter" idx="2"/>
          </p:nvPr>
        </p:nvSpPr>
        <p:spPr>
          <a:xfrm>
            <a:off x="23556758"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defTabSz="1828431">
              <a:defRPr sz="2000" spc="-1"/>
            </a:lvl1pPr>
          </a:lstStyle>
          <a:p>
            <a:r>
              <a:rPr lang="en-US" dirty="0"/>
              <a:t>22</a:t>
            </a:r>
            <a:endParaRPr dirty="0"/>
          </a:p>
        </p:txBody>
      </p:sp>
      <p:sp>
        <p:nvSpPr>
          <p:cNvPr id="748" name="Line"/>
          <p:cNvSpPr/>
          <p:nvPr/>
        </p:nvSpPr>
        <p:spPr>
          <a:xfrm>
            <a:off x="1683761" y="2540000"/>
            <a:ext cx="21308578" cy="0"/>
          </a:xfrm>
          <a:prstGeom prst="line">
            <a:avLst/>
          </a:prstGeom>
          <a:ln w="38100">
            <a:solidFill>
              <a:srgbClr val="FFFFFF"/>
            </a:solidFill>
            <a:miter/>
          </a:ln>
        </p:spPr>
        <p:txBody>
          <a:bodyPr lIns="45718" tIns="45718" rIns="45718" bIns="45718"/>
          <a:lstStyle/>
          <a:p>
            <a:pPr>
              <a:defRPr>
                <a:solidFill>
                  <a:srgbClr val="FFFFFF"/>
                </a:solidFill>
              </a:defRPr>
            </a:pPr>
            <a:endParaRPr/>
          </a:p>
        </p:txBody>
      </p:sp>
      <p:grpSp>
        <p:nvGrpSpPr>
          <p:cNvPr id="2" name="Group 1">
            <a:extLst>
              <a:ext uri="{FF2B5EF4-FFF2-40B4-BE49-F238E27FC236}">
                <a16:creationId xmlns:a16="http://schemas.microsoft.com/office/drawing/2014/main" id="{E70D4BB0-4E16-29F6-E260-1FBFC2CA0DAA}"/>
              </a:ext>
            </a:extLst>
          </p:cNvPr>
          <p:cNvGrpSpPr/>
          <p:nvPr/>
        </p:nvGrpSpPr>
        <p:grpSpPr>
          <a:xfrm>
            <a:off x="14389006" y="3452997"/>
            <a:ext cx="7149882" cy="7535698"/>
            <a:chOff x="14389006" y="3447639"/>
            <a:chExt cx="7149882" cy="7535698"/>
          </a:xfrm>
        </p:grpSpPr>
        <p:sp>
          <p:nvSpPr>
            <p:cNvPr id="3" name="CustomShape 17">
              <a:extLst>
                <a:ext uri="{FF2B5EF4-FFF2-40B4-BE49-F238E27FC236}">
                  <a16:creationId xmlns:a16="http://schemas.microsoft.com/office/drawing/2014/main" id="{593C4909-E740-E668-F96B-8003DAF6E19F}"/>
                </a:ext>
              </a:extLst>
            </p:cNvPr>
            <p:cNvSpPr/>
            <p:nvPr/>
          </p:nvSpPr>
          <p:spPr>
            <a:xfrm>
              <a:off x="17035919" y="7045504"/>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4" name="TextBox 14">
              <a:extLst>
                <a:ext uri="{FF2B5EF4-FFF2-40B4-BE49-F238E27FC236}">
                  <a16:creationId xmlns:a16="http://schemas.microsoft.com/office/drawing/2014/main" id="{CE892418-4FA8-18DF-6908-885DCF4CE27B}"/>
                </a:ext>
              </a:extLst>
            </p:cNvPr>
            <p:cNvSpPr txBox="1"/>
            <p:nvPr/>
          </p:nvSpPr>
          <p:spPr>
            <a:xfrm>
              <a:off x="16905997" y="622574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Users</a:t>
              </a:r>
            </a:p>
          </p:txBody>
        </p:sp>
        <p:sp>
          <p:nvSpPr>
            <p:cNvPr id="5" name="TextBox 15">
              <a:extLst>
                <a:ext uri="{FF2B5EF4-FFF2-40B4-BE49-F238E27FC236}">
                  <a16:creationId xmlns:a16="http://schemas.microsoft.com/office/drawing/2014/main" id="{EB5C3127-0CBD-9E2E-7173-8CEAE397A155}"/>
                </a:ext>
              </a:extLst>
            </p:cNvPr>
            <p:cNvSpPr txBox="1"/>
            <p:nvPr/>
          </p:nvSpPr>
          <p:spPr>
            <a:xfrm>
              <a:off x="16981054" y="105009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6" name="Picture 22">
              <a:extLst>
                <a:ext uri="{FF2B5EF4-FFF2-40B4-BE49-F238E27FC236}">
                  <a16:creationId xmlns:a16="http://schemas.microsoft.com/office/drawing/2014/main" id="{8703D1FD-FA0D-26A9-29F6-C99B46AFCE4C}"/>
                </a:ext>
              </a:extLst>
            </p:cNvPr>
            <p:cNvGrpSpPr/>
            <p:nvPr/>
          </p:nvGrpSpPr>
          <p:grpSpPr>
            <a:xfrm>
              <a:off x="17463595" y="9446514"/>
              <a:ext cx="1145935" cy="885154"/>
              <a:chOff x="8683813" y="6194104"/>
              <a:chExt cx="1145935" cy="885154"/>
            </a:xfrm>
            <a:solidFill>
              <a:srgbClr val="FFFFFF"/>
            </a:solidFill>
          </p:grpSpPr>
          <p:sp>
            <p:nvSpPr>
              <p:cNvPr id="37" name="Freeform: Shape 36">
                <a:extLst>
                  <a:ext uri="{FF2B5EF4-FFF2-40B4-BE49-F238E27FC236}">
                    <a16:creationId xmlns:a16="http://schemas.microsoft.com/office/drawing/2014/main" id="{CDD750BC-555D-FB22-8C1F-93A5092AFD0D}"/>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8" name="Freeform: Shape 37">
                <a:extLst>
                  <a:ext uri="{FF2B5EF4-FFF2-40B4-BE49-F238E27FC236}">
                    <a16:creationId xmlns:a16="http://schemas.microsoft.com/office/drawing/2014/main" id="{6FB70188-0ECA-5C72-EE85-8588768A3731}"/>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9" name="Freeform: Shape 38">
                <a:extLst>
                  <a:ext uri="{FF2B5EF4-FFF2-40B4-BE49-F238E27FC236}">
                    <a16:creationId xmlns:a16="http://schemas.microsoft.com/office/drawing/2014/main" id="{6807A2D9-6290-9C42-4A0A-1BA6E9235C2E}"/>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7" name="Picture 23">
              <a:extLst>
                <a:ext uri="{FF2B5EF4-FFF2-40B4-BE49-F238E27FC236}">
                  <a16:creationId xmlns:a16="http://schemas.microsoft.com/office/drawing/2014/main" id="{10712635-F7C9-9DDC-9A2F-98A040E02067}"/>
                </a:ext>
              </a:extLst>
            </p:cNvPr>
            <p:cNvGrpSpPr/>
            <p:nvPr/>
          </p:nvGrpSpPr>
          <p:grpSpPr>
            <a:xfrm>
              <a:off x="19893331" y="9408564"/>
              <a:ext cx="1145935" cy="885154"/>
              <a:chOff x="11259853" y="6101290"/>
              <a:chExt cx="1145935" cy="885154"/>
            </a:xfrm>
            <a:solidFill>
              <a:srgbClr val="FFFFFF"/>
            </a:solidFill>
          </p:grpSpPr>
          <p:sp>
            <p:nvSpPr>
              <p:cNvPr id="34" name="Freeform: Shape 33">
                <a:extLst>
                  <a:ext uri="{FF2B5EF4-FFF2-40B4-BE49-F238E27FC236}">
                    <a16:creationId xmlns:a16="http://schemas.microsoft.com/office/drawing/2014/main" id="{29C828DA-AEB1-2DC6-573C-E23B8B45912B}"/>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5" name="Freeform: Shape 34">
                <a:extLst>
                  <a:ext uri="{FF2B5EF4-FFF2-40B4-BE49-F238E27FC236}">
                    <a16:creationId xmlns:a16="http://schemas.microsoft.com/office/drawing/2014/main" id="{C4EA4501-6600-090B-3A4F-833283F13B7F}"/>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3B05B681-4DC3-338B-783D-D796677DAA1C}"/>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8" name="Picture 26">
              <a:extLst>
                <a:ext uri="{FF2B5EF4-FFF2-40B4-BE49-F238E27FC236}">
                  <a16:creationId xmlns:a16="http://schemas.microsoft.com/office/drawing/2014/main" id="{128E96D3-4A42-F1A0-4E91-4647CBD4C0D0}"/>
                </a:ext>
              </a:extLst>
            </p:cNvPr>
            <p:cNvGrpSpPr/>
            <p:nvPr/>
          </p:nvGrpSpPr>
          <p:grpSpPr>
            <a:xfrm>
              <a:off x="17505744" y="3447639"/>
              <a:ext cx="1145935" cy="885154"/>
              <a:chOff x="8777016" y="3895501"/>
              <a:chExt cx="1145935" cy="885154"/>
            </a:xfrm>
            <a:solidFill>
              <a:srgbClr val="FFFFFF"/>
            </a:solidFill>
          </p:grpSpPr>
          <p:sp>
            <p:nvSpPr>
              <p:cNvPr id="31" name="Freeform: Shape 30">
                <a:extLst>
                  <a:ext uri="{FF2B5EF4-FFF2-40B4-BE49-F238E27FC236}">
                    <a16:creationId xmlns:a16="http://schemas.microsoft.com/office/drawing/2014/main" id="{ACBB13F3-4AD3-6861-2586-D0B2ECA7BB2E}"/>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2" name="Freeform: Shape 31">
                <a:extLst>
                  <a:ext uri="{FF2B5EF4-FFF2-40B4-BE49-F238E27FC236}">
                    <a16:creationId xmlns:a16="http://schemas.microsoft.com/office/drawing/2014/main" id="{E730DB10-5D81-8BCC-03A4-75ED8BE3C8BF}"/>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3" name="Freeform: Shape 32">
                <a:extLst>
                  <a:ext uri="{FF2B5EF4-FFF2-40B4-BE49-F238E27FC236}">
                    <a16:creationId xmlns:a16="http://schemas.microsoft.com/office/drawing/2014/main" id="{D75AFB05-B2CA-D435-2F5A-DCBAEBD890C7}"/>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9" name="AutoShape 27">
              <a:extLst>
                <a:ext uri="{FF2B5EF4-FFF2-40B4-BE49-F238E27FC236}">
                  <a16:creationId xmlns:a16="http://schemas.microsoft.com/office/drawing/2014/main" id="{F2FC8E27-EFD9-1B48-FE00-4750AFDEF316}"/>
                </a:ext>
              </a:extLst>
            </p:cNvPr>
            <p:cNvSpPr/>
            <p:nvPr/>
          </p:nvSpPr>
          <p:spPr>
            <a:xfrm>
              <a:off x="15524394" y="9083070"/>
              <a:ext cx="4980925" cy="0"/>
            </a:xfrm>
            <a:prstGeom prst="line">
              <a:avLst/>
            </a:prstGeom>
            <a:ln w="38100" cap="flat">
              <a:solidFill>
                <a:srgbClr val="FFFFFF"/>
              </a:solidFill>
              <a:prstDash val="solid"/>
              <a:headEnd type="none" w="sm" len="sm"/>
              <a:tailEnd type="none" w="sm" len="sm"/>
            </a:ln>
          </p:spPr>
        </p:sp>
        <p:sp>
          <p:nvSpPr>
            <p:cNvPr id="10" name="AutoShape 28">
              <a:extLst>
                <a:ext uri="{FF2B5EF4-FFF2-40B4-BE49-F238E27FC236}">
                  <a16:creationId xmlns:a16="http://schemas.microsoft.com/office/drawing/2014/main" id="{71B41A9A-DE7A-857D-F605-919960D137B7}"/>
                </a:ext>
              </a:extLst>
            </p:cNvPr>
            <p:cNvSpPr/>
            <p:nvPr/>
          </p:nvSpPr>
          <p:spPr>
            <a:xfrm rot="16200000">
              <a:off x="15333351" y="9312213"/>
              <a:ext cx="420186" cy="0"/>
            </a:xfrm>
            <a:prstGeom prst="line">
              <a:avLst/>
            </a:prstGeom>
            <a:ln w="38100" cap="flat">
              <a:solidFill>
                <a:srgbClr val="FFFFFF"/>
              </a:solidFill>
              <a:prstDash val="solid"/>
              <a:headEnd type="none" w="sm" len="sm"/>
              <a:tailEnd type="none" w="sm" len="sm"/>
            </a:ln>
          </p:spPr>
        </p:sp>
        <p:sp>
          <p:nvSpPr>
            <p:cNvPr id="11" name="AutoShape 30">
              <a:extLst>
                <a:ext uri="{FF2B5EF4-FFF2-40B4-BE49-F238E27FC236}">
                  <a16:creationId xmlns:a16="http://schemas.microsoft.com/office/drawing/2014/main" id="{2A827FDB-A191-5B93-AF78-8CBF891F728A}"/>
                </a:ext>
              </a:extLst>
            </p:cNvPr>
            <p:cNvSpPr/>
            <p:nvPr/>
          </p:nvSpPr>
          <p:spPr>
            <a:xfrm rot="16200000">
              <a:off x="20276176" y="9274113"/>
              <a:ext cx="420186" cy="0"/>
            </a:xfrm>
            <a:prstGeom prst="line">
              <a:avLst/>
            </a:prstGeom>
            <a:ln w="38100" cap="flat">
              <a:solidFill>
                <a:srgbClr val="FFFFFF"/>
              </a:solidFill>
              <a:prstDash val="solid"/>
              <a:headEnd type="none" w="sm" len="sm"/>
              <a:tailEnd type="none" w="sm" len="sm"/>
            </a:ln>
          </p:spPr>
        </p:sp>
        <p:grpSp>
          <p:nvGrpSpPr>
            <p:cNvPr id="12" name="Picture 12">
              <a:extLst>
                <a:ext uri="{FF2B5EF4-FFF2-40B4-BE49-F238E27FC236}">
                  <a16:creationId xmlns:a16="http://schemas.microsoft.com/office/drawing/2014/main" id="{F7E9571B-9D82-BA79-476D-D368DA51F388}"/>
                </a:ext>
              </a:extLst>
            </p:cNvPr>
            <p:cNvGrpSpPr/>
            <p:nvPr/>
          </p:nvGrpSpPr>
          <p:grpSpPr>
            <a:xfrm>
              <a:off x="15031519" y="9496279"/>
              <a:ext cx="1145935" cy="885154"/>
              <a:chOff x="6355127" y="6101290"/>
              <a:chExt cx="1145935" cy="885154"/>
            </a:xfrm>
            <a:solidFill>
              <a:srgbClr val="FFFFFF"/>
            </a:solidFill>
          </p:grpSpPr>
          <p:sp>
            <p:nvSpPr>
              <p:cNvPr id="28" name="Freeform: Shape 27">
                <a:extLst>
                  <a:ext uri="{FF2B5EF4-FFF2-40B4-BE49-F238E27FC236}">
                    <a16:creationId xmlns:a16="http://schemas.microsoft.com/office/drawing/2014/main" id="{2FB31856-1CEF-C655-9BDD-47D406561A12}"/>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29" name="Freeform: Shape 28">
                <a:extLst>
                  <a:ext uri="{FF2B5EF4-FFF2-40B4-BE49-F238E27FC236}">
                    <a16:creationId xmlns:a16="http://schemas.microsoft.com/office/drawing/2014/main" id="{1C0AB777-4597-D1F8-D81A-6810A200E7C9}"/>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0" name="Freeform: Shape 29">
                <a:extLst>
                  <a:ext uri="{FF2B5EF4-FFF2-40B4-BE49-F238E27FC236}">
                    <a16:creationId xmlns:a16="http://schemas.microsoft.com/office/drawing/2014/main" id="{2A910C92-3218-AB7D-A558-2E91159B9599}"/>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3" name="TextBox 17">
              <a:extLst>
                <a:ext uri="{FF2B5EF4-FFF2-40B4-BE49-F238E27FC236}">
                  <a16:creationId xmlns:a16="http://schemas.microsoft.com/office/drawing/2014/main" id="{BCB7EC12-B631-7D39-460E-941BB6C1816F}"/>
                </a:ext>
              </a:extLst>
            </p:cNvPr>
            <p:cNvSpPr txBox="1"/>
            <p:nvPr/>
          </p:nvSpPr>
          <p:spPr>
            <a:xfrm>
              <a:off x="19306545" y="1050200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
          <p:nvSpPr>
            <p:cNvPr id="14" name="TextBox 16">
              <a:extLst>
                <a:ext uri="{FF2B5EF4-FFF2-40B4-BE49-F238E27FC236}">
                  <a16:creationId xmlns:a16="http://schemas.microsoft.com/office/drawing/2014/main" id="{384DAB36-A99F-BE51-46A9-73C8BE570368}"/>
                </a:ext>
              </a:extLst>
            </p:cNvPr>
            <p:cNvSpPr txBox="1"/>
            <p:nvPr/>
          </p:nvSpPr>
          <p:spPr>
            <a:xfrm>
              <a:off x="14389006" y="105009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Data</a:t>
              </a:r>
            </a:p>
          </p:txBody>
        </p:sp>
        <p:sp>
          <p:nvSpPr>
            <p:cNvPr id="15" name="AutoShape 39">
              <a:extLst>
                <a:ext uri="{FF2B5EF4-FFF2-40B4-BE49-F238E27FC236}">
                  <a16:creationId xmlns:a16="http://schemas.microsoft.com/office/drawing/2014/main" id="{A71867AB-243E-AAED-583D-C3DAB03C1BC3}"/>
                </a:ext>
              </a:extLst>
            </p:cNvPr>
            <p:cNvSpPr/>
            <p:nvPr/>
          </p:nvSpPr>
          <p:spPr>
            <a:xfrm rot="16200000">
              <a:off x="17869262" y="5036193"/>
              <a:ext cx="306443" cy="0"/>
            </a:xfrm>
            <a:prstGeom prst="line">
              <a:avLst/>
            </a:prstGeom>
            <a:ln w="38100" cap="flat">
              <a:solidFill>
                <a:srgbClr val="FFFFFF"/>
              </a:solidFill>
              <a:prstDash val="solid"/>
              <a:headEnd type="none" w="sm" len="sm"/>
              <a:tailEnd type="none" w="sm" len="sm"/>
            </a:ln>
          </p:spPr>
        </p:sp>
        <p:sp>
          <p:nvSpPr>
            <p:cNvPr id="16" name="TextBox 14">
              <a:extLst>
                <a:ext uri="{FF2B5EF4-FFF2-40B4-BE49-F238E27FC236}">
                  <a16:creationId xmlns:a16="http://schemas.microsoft.com/office/drawing/2014/main" id="{75059FE7-1C13-9913-AB7C-3939B91ED361}"/>
                </a:ext>
              </a:extLst>
            </p:cNvPr>
            <p:cNvSpPr txBox="1"/>
            <p:nvPr/>
          </p:nvSpPr>
          <p:spPr>
            <a:xfrm>
              <a:off x="16905997" y="4310075"/>
              <a:ext cx="2232343" cy="456792"/>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a:t>
              </a:r>
            </a:p>
          </p:txBody>
        </p:sp>
        <p:grpSp>
          <p:nvGrpSpPr>
            <p:cNvPr id="17" name="Picture 26">
              <a:extLst>
                <a:ext uri="{FF2B5EF4-FFF2-40B4-BE49-F238E27FC236}">
                  <a16:creationId xmlns:a16="http://schemas.microsoft.com/office/drawing/2014/main" id="{B0552EF5-8006-FE32-6A12-218C8425F117}"/>
                </a:ext>
              </a:extLst>
            </p:cNvPr>
            <p:cNvGrpSpPr/>
            <p:nvPr/>
          </p:nvGrpSpPr>
          <p:grpSpPr>
            <a:xfrm>
              <a:off x="17524794" y="7149435"/>
              <a:ext cx="1145935" cy="885154"/>
              <a:chOff x="8777016" y="3895501"/>
              <a:chExt cx="1145935" cy="885154"/>
            </a:xfrm>
            <a:solidFill>
              <a:srgbClr val="FFFFFF"/>
            </a:solidFill>
          </p:grpSpPr>
          <p:sp>
            <p:nvSpPr>
              <p:cNvPr id="25" name="Freeform: Shape 24">
                <a:extLst>
                  <a:ext uri="{FF2B5EF4-FFF2-40B4-BE49-F238E27FC236}">
                    <a16:creationId xmlns:a16="http://schemas.microsoft.com/office/drawing/2014/main" id="{4E2425D9-C7C9-197D-1090-50F4A0F062E5}"/>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26" name="Freeform: Shape 25">
                <a:extLst>
                  <a:ext uri="{FF2B5EF4-FFF2-40B4-BE49-F238E27FC236}">
                    <a16:creationId xmlns:a16="http://schemas.microsoft.com/office/drawing/2014/main" id="{7C77EB24-97D0-C22D-D8ED-8C1783D02758}"/>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27" name="Freeform: Shape 26">
                <a:extLst>
                  <a:ext uri="{FF2B5EF4-FFF2-40B4-BE49-F238E27FC236}">
                    <a16:creationId xmlns:a16="http://schemas.microsoft.com/office/drawing/2014/main" id="{2526F3FA-D267-D095-85F1-C6A38CEA01A6}"/>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8" name="AutoShape 39">
              <a:extLst>
                <a:ext uri="{FF2B5EF4-FFF2-40B4-BE49-F238E27FC236}">
                  <a16:creationId xmlns:a16="http://schemas.microsoft.com/office/drawing/2014/main" id="{D5A7C112-8EB6-6524-E998-74F6A6B54B3E}"/>
                </a:ext>
              </a:extLst>
            </p:cNvPr>
            <p:cNvSpPr/>
            <p:nvPr/>
          </p:nvSpPr>
          <p:spPr>
            <a:xfrm rot="16200000">
              <a:off x="17857071" y="6944241"/>
              <a:ext cx="306443" cy="0"/>
            </a:xfrm>
            <a:prstGeom prst="line">
              <a:avLst/>
            </a:prstGeom>
            <a:ln w="38100" cap="flat">
              <a:solidFill>
                <a:srgbClr val="FFFFFF"/>
              </a:solidFill>
              <a:prstDash val="solid"/>
              <a:headEnd type="none" w="sm" len="sm"/>
              <a:tailEnd type="none" w="sm" len="sm"/>
            </a:ln>
          </p:spPr>
        </p:sp>
        <p:grpSp>
          <p:nvGrpSpPr>
            <p:cNvPr id="19" name="Picture 26">
              <a:extLst>
                <a:ext uri="{FF2B5EF4-FFF2-40B4-BE49-F238E27FC236}">
                  <a16:creationId xmlns:a16="http://schemas.microsoft.com/office/drawing/2014/main" id="{21742244-1DA1-87E2-FD8C-DB462B12BBD7}"/>
                </a:ext>
              </a:extLst>
            </p:cNvPr>
            <p:cNvGrpSpPr/>
            <p:nvPr/>
          </p:nvGrpSpPr>
          <p:grpSpPr>
            <a:xfrm>
              <a:off x="17499644" y="5218557"/>
              <a:ext cx="1145935" cy="885154"/>
              <a:chOff x="8777016" y="3895501"/>
              <a:chExt cx="1145935" cy="885154"/>
            </a:xfrm>
            <a:solidFill>
              <a:srgbClr val="FFFFFF"/>
            </a:solidFill>
          </p:grpSpPr>
          <p:sp>
            <p:nvSpPr>
              <p:cNvPr id="22" name="Freeform: Shape 21">
                <a:extLst>
                  <a:ext uri="{FF2B5EF4-FFF2-40B4-BE49-F238E27FC236}">
                    <a16:creationId xmlns:a16="http://schemas.microsoft.com/office/drawing/2014/main" id="{3CE0A398-7609-7468-74A8-450C3901943D}"/>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23" name="Freeform: Shape 22">
                <a:extLst>
                  <a:ext uri="{FF2B5EF4-FFF2-40B4-BE49-F238E27FC236}">
                    <a16:creationId xmlns:a16="http://schemas.microsoft.com/office/drawing/2014/main" id="{35EC8A02-79EA-8A01-183A-07E17D735E22}"/>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24" name="Freeform: Shape 23">
                <a:extLst>
                  <a:ext uri="{FF2B5EF4-FFF2-40B4-BE49-F238E27FC236}">
                    <a16:creationId xmlns:a16="http://schemas.microsoft.com/office/drawing/2014/main" id="{894EEF4F-5E22-7A8B-8485-C2B0D755A934}"/>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0" name="TextBox 14">
              <a:extLst>
                <a:ext uri="{FF2B5EF4-FFF2-40B4-BE49-F238E27FC236}">
                  <a16:creationId xmlns:a16="http://schemas.microsoft.com/office/drawing/2014/main" id="{6BF6648A-98F9-861B-4BEC-81DF6748B764}"/>
                </a:ext>
              </a:extLst>
            </p:cNvPr>
            <p:cNvSpPr txBox="1"/>
            <p:nvPr/>
          </p:nvSpPr>
          <p:spPr>
            <a:xfrm>
              <a:off x="16912093" y="817036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[you]</a:t>
              </a:r>
            </a:p>
          </p:txBody>
        </p:sp>
        <p:sp>
          <p:nvSpPr>
            <p:cNvPr id="21" name="AutoShape 39">
              <a:extLst>
                <a:ext uri="{FF2B5EF4-FFF2-40B4-BE49-F238E27FC236}">
                  <a16:creationId xmlns:a16="http://schemas.microsoft.com/office/drawing/2014/main" id="{4E4D97DB-2DC6-6A73-5FB0-F99387BE1D44}"/>
                </a:ext>
              </a:extLst>
            </p:cNvPr>
            <p:cNvSpPr/>
            <p:nvPr/>
          </p:nvSpPr>
          <p:spPr>
            <a:xfrm rot="16200000">
              <a:off x="17863167" y="8925441"/>
              <a:ext cx="306443" cy="0"/>
            </a:xfrm>
            <a:prstGeom prst="line">
              <a:avLst/>
            </a:prstGeom>
            <a:ln w="38100" cap="flat">
              <a:solidFill>
                <a:srgbClr val="FFFFFF"/>
              </a:solidFill>
              <a:prstDash val="solid"/>
              <a:headEnd type="none" w="sm" len="sm"/>
              <a:tailEnd type="none" w="sm" len="sm"/>
            </a:ln>
          </p:spPr>
        </p:sp>
      </p:gr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Rounded Rectangle"/>
          <p:cNvSpPr/>
          <p:nvPr/>
        </p:nvSpPr>
        <p:spPr>
          <a:xfrm>
            <a:off x="1805059" y="4968788"/>
            <a:ext cx="10264531" cy="831005"/>
          </a:xfrm>
          <a:prstGeom prst="roundRect">
            <a:avLst>
              <a:gd name="adj" fmla="val 22924"/>
            </a:avLst>
          </a:prstGeom>
          <a:solidFill>
            <a:srgbClr val="B8BFFF"/>
          </a:solidFill>
          <a:ln w="12700">
            <a:miter lim="400000"/>
          </a:ln>
        </p:spPr>
        <p:txBody>
          <a:bodyPr lIns="45718" tIns="45718" rIns="45718" bIns="45718" anchor="ctr"/>
          <a:lstStyle/>
          <a:p>
            <a:pPr defTabSz="1828431"/>
            <a:endParaRPr/>
          </a:p>
        </p:txBody>
      </p:sp>
      <p:sp>
        <p:nvSpPr>
          <p:cNvPr id="753" name="Rounded Rectangle"/>
          <p:cNvSpPr/>
          <p:nvPr/>
        </p:nvSpPr>
        <p:spPr>
          <a:xfrm>
            <a:off x="1805059" y="7110300"/>
            <a:ext cx="10264531" cy="831004"/>
          </a:xfrm>
          <a:prstGeom prst="roundRect">
            <a:avLst>
              <a:gd name="adj" fmla="val 22924"/>
            </a:avLst>
          </a:prstGeom>
          <a:solidFill>
            <a:srgbClr val="B8BFFF"/>
          </a:solidFill>
          <a:ln w="12700">
            <a:miter lim="400000"/>
          </a:ln>
        </p:spPr>
        <p:txBody>
          <a:bodyPr lIns="45718" tIns="45718" rIns="45718" bIns="45718" anchor="ctr"/>
          <a:lstStyle/>
          <a:p>
            <a:pPr defTabSz="1828431"/>
            <a:endParaRPr/>
          </a:p>
        </p:txBody>
      </p:sp>
      <p:sp>
        <p:nvSpPr>
          <p:cNvPr id="754" name="Rounded Rectangle"/>
          <p:cNvSpPr/>
          <p:nvPr/>
        </p:nvSpPr>
        <p:spPr>
          <a:xfrm>
            <a:off x="1805059" y="10281408"/>
            <a:ext cx="10264531" cy="831004"/>
          </a:xfrm>
          <a:prstGeom prst="roundRect">
            <a:avLst>
              <a:gd name="adj" fmla="val 22924"/>
            </a:avLst>
          </a:prstGeom>
          <a:solidFill>
            <a:srgbClr val="B8BFFF"/>
          </a:solidFill>
          <a:ln w="12700">
            <a:miter lim="400000"/>
          </a:ln>
        </p:spPr>
        <p:txBody>
          <a:bodyPr lIns="45718" tIns="45718" rIns="45718" bIns="45718" anchor="ctr"/>
          <a:lstStyle/>
          <a:p>
            <a:pPr defTabSz="1828431"/>
            <a:endParaRPr/>
          </a:p>
        </p:txBody>
      </p:sp>
      <p:sp>
        <p:nvSpPr>
          <p:cNvPr id="755" name="CustomShape 3"/>
          <p:cNvSpPr/>
          <p:nvPr/>
        </p:nvSpPr>
        <p:spPr>
          <a:xfrm>
            <a:off x="4989929" y="8434440"/>
            <a:ext cx="991832" cy="1222202"/>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63D48"/>
          </a:solidFill>
          <a:ln w="12700">
            <a:miter lim="400000"/>
          </a:ln>
        </p:spPr>
        <p:txBody>
          <a:bodyPr lIns="45718" tIns="45718" rIns="45718" bIns="45718"/>
          <a:lstStyle/>
          <a:p>
            <a:pPr defTabSz="1828431">
              <a:defRPr>
                <a:solidFill>
                  <a:srgbClr val="FFFFFF"/>
                </a:solidFill>
              </a:defRPr>
            </a:pPr>
            <a:endParaRPr/>
          </a:p>
        </p:txBody>
      </p:sp>
      <p:grpSp>
        <p:nvGrpSpPr>
          <p:cNvPr id="762" name="Group 4"/>
          <p:cNvGrpSpPr/>
          <p:nvPr/>
        </p:nvGrpSpPr>
        <p:grpSpPr>
          <a:xfrm>
            <a:off x="6229940" y="8418027"/>
            <a:ext cx="1414764" cy="1393662"/>
            <a:chOff x="-1" y="2"/>
            <a:chExt cx="1414762" cy="1393660"/>
          </a:xfrm>
        </p:grpSpPr>
        <p:sp>
          <p:nvSpPr>
            <p:cNvPr id="756" name="CustomShape 5"/>
            <p:cNvSpPr/>
            <p:nvPr/>
          </p:nvSpPr>
          <p:spPr>
            <a:xfrm rot="2220000">
              <a:off x="706897" y="977255"/>
              <a:ext cx="322563" cy="324003"/>
            </a:xfrm>
            <a:prstGeom prst="ellipse">
              <a:avLst/>
            </a:pr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57" name="CustomShape 6"/>
            <p:cNvSpPr/>
            <p:nvPr/>
          </p:nvSpPr>
          <p:spPr>
            <a:xfrm rot="2220000">
              <a:off x="65016" y="504574"/>
              <a:ext cx="322563" cy="324003"/>
            </a:xfrm>
            <a:prstGeom prst="ellipse">
              <a:avLst/>
            </a:pr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58" name="CustomShape 7"/>
            <p:cNvSpPr/>
            <p:nvPr/>
          </p:nvSpPr>
          <p:spPr>
            <a:xfrm rot="2220000">
              <a:off x="801937" y="194614"/>
              <a:ext cx="322563" cy="324003"/>
            </a:xfrm>
            <a:prstGeom prst="ellipse">
              <a:avLst/>
            </a:pr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59" name="CustomShape 8"/>
            <p:cNvSpPr/>
            <p:nvPr/>
          </p:nvSpPr>
          <p:spPr>
            <a:xfrm rot="2220000">
              <a:off x="894459" y="466050"/>
              <a:ext cx="376550" cy="603723"/>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60" name="CustomShape 9"/>
            <p:cNvSpPr/>
            <p:nvPr/>
          </p:nvSpPr>
          <p:spPr>
            <a:xfrm rot="9420000">
              <a:off x="262668" y="740371"/>
              <a:ext cx="376551" cy="603724"/>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sp>
          <p:nvSpPr>
            <p:cNvPr id="761" name="CustomShape 10"/>
            <p:cNvSpPr/>
            <p:nvPr/>
          </p:nvSpPr>
          <p:spPr>
            <a:xfrm rot="2220000" flipH="1">
              <a:off x="347268" y="52416"/>
              <a:ext cx="376190" cy="603723"/>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defTabSz="1828431">
                <a:defRPr>
                  <a:solidFill>
                    <a:srgbClr val="FFFFFF"/>
                  </a:solidFill>
                </a:defRPr>
              </a:pPr>
              <a:endParaRPr/>
            </a:p>
          </p:txBody>
        </p:sp>
      </p:grpSp>
      <p:sp>
        <p:nvSpPr>
          <p:cNvPr id="763" name="Group 3"/>
          <p:cNvSpPr txBox="1"/>
          <p:nvPr/>
        </p:nvSpPr>
        <p:spPr>
          <a:xfrm>
            <a:off x="7243424" y="1003300"/>
            <a:ext cx="10189252" cy="916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defTabSz="1828431">
              <a:defRPr sz="5400" spc="600">
                <a:solidFill>
                  <a:srgbClr val="FFFFFF"/>
                </a:solidFill>
              </a:defRPr>
            </a:lvl1pPr>
          </a:lstStyle>
          <a:p>
            <a:r>
              <a:t>CHANGING DIRECTORIES</a:t>
            </a:r>
          </a:p>
        </p:txBody>
      </p:sp>
      <p:sp>
        <p:nvSpPr>
          <p:cNvPr id="764" name="CustomShape 13"/>
          <p:cNvSpPr txBox="1"/>
          <p:nvPr/>
        </p:nvSpPr>
        <p:spPr>
          <a:xfrm>
            <a:off x="1975471" y="3448834"/>
            <a:ext cx="10818646" cy="32696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5" indent="-280735" defTabSz="914400">
              <a:lnSpc>
                <a:spcPts val="4200"/>
              </a:lnSpc>
              <a:buSzPct val="100000"/>
              <a:buChar char="•"/>
              <a:defRPr sz="2800" spc="296">
                <a:solidFill>
                  <a:srgbClr val="FFFFFF"/>
                </a:solidFill>
              </a:defRPr>
            </a:pPr>
            <a:r>
              <a:rPr sz="3200" dirty="0">
                <a:latin typeface="YACkoL24Adk 0"/>
              </a:rPr>
              <a:t>From your </a:t>
            </a:r>
            <a:r>
              <a:rPr sz="3200" b="1" dirty="0">
                <a:latin typeface="YACkoL24Adk 0"/>
              </a:rPr>
              <a:t>wd</a:t>
            </a:r>
            <a:r>
              <a:rPr sz="3200" dirty="0">
                <a:latin typeface="YACkoL24Adk 0"/>
              </a:rPr>
              <a:t>, you can easily move into any subdirectory:</a:t>
            </a:r>
            <a:endParaRPr sz="3200" spc="190" dirty="0">
              <a:solidFill>
                <a:srgbClr val="000000"/>
              </a:solidFill>
              <a:latin typeface="YACkoL24Adk 0"/>
            </a:endParaRPr>
          </a:p>
          <a:p>
            <a:pPr marL="280735" indent="-280735" defTabSz="914400">
              <a:lnSpc>
                <a:spcPts val="4200"/>
              </a:lnSpc>
              <a:buSzPct val="100000"/>
              <a:buChar char="•"/>
              <a:defRPr sz="1800" spc="190">
                <a:solidFill>
                  <a:srgbClr val="000000"/>
                </a:solidFill>
                <a:latin typeface="Arial"/>
                <a:ea typeface="Arial"/>
                <a:cs typeface="Arial"/>
                <a:sym typeface="Arial"/>
              </a:defRPr>
            </a:pPr>
            <a:endParaRPr sz="1800" spc="190" dirty="0">
              <a:solidFill>
                <a:srgbClr val="000000"/>
              </a:solidFill>
            </a:endParaRPr>
          </a:p>
          <a:p>
            <a:pPr defTabSz="914400">
              <a:lnSpc>
                <a:spcPts val="4200"/>
              </a:lnSpc>
              <a:defRPr sz="3000" b="1" spc="317">
                <a:solidFill>
                  <a:srgbClr val="374556"/>
                </a:solidFill>
                <a:latin typeface="Courier New"/>
                <a:ea typeface="Courier New"/>
                <a:cs typeface="Courier New"/>
                <a:sym typeface="Courier New"/>
              </a:defRPr>
            </a:pPr>
            <a:r>
              <a:rPr dirty="0"/>
              <a:t>$ cd Documents</a:t>
            </a:r>
            <a:endParaRPr sz="1800" spc="190" dirty="0">
              <a:solidFill>
                <a:srgbClr val="000000"/>
              </a:solidFill>
              <a:latin typeface="Arial"/>
              <a:ea typeface="Arial"/>
              <a:cs typeface="Arial"/>
              <a:sym typeface="Arial"/>
            </a:endParaRPr>
          </a:p>
          <a:p>
            <a:pPr marL="180472" indent="-180472" defTabSz="914400">
              <a:lnSpc>
                <a:spcPts val="4200"/>
              </a:lnSpc>
              <a:buSzPct val="100000"/>
              <a:buChar char="•"/>
              <a:defRPr sz="1800" spc="190">
                <a:solidFill>
                  <a:srgbClr val="000000"/>
                </a:solidFill>
                <a:latin typeface="Arial"/>
                <a:ea typeface="Arial"/>
                <a:cs typeface="Arial"/>
                <a:sym typeface="Arial"/>
              </a:defRPr>
            </a:pPr>
            <a:endParaRPr sz="1800" spc="190" dirty="0">
              <a:solidFill>
                <a:srgbClr val="000000"/>
              </a:solidFill>
              <a:latin typeface="Arial"/>
              <a:ea typeface="Arial"/>
              <a:cs typeface="Arial"/>
              <a:sym typeface="Arial"/>
            </a:endParaRPr>
          </a:p>
          <a:p>
            <a:pPr defTabSz="914400">
              <a:lnSpc>
                <a:spcPts val="4200"/>
              </a:lnSpc>
              <a:buSzPct val="100000"/>
              <a:defRPr sz="2800" spc="296">
                <a:solidFill>
                  <a:srgbClr val="FFFFFF"/>
                </a:solidFill>
              </a:defRPr>
            </a:pPr>
            <a:endParaRPr dirty="0"/>
          </a:p>
        </p:txBody>
      </p:sp>
      <p:sp>
        <p:nvSpPr>
          <p:cNvPr id="770"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defTabSz="1828431">
              <a:defRPr sz="2000" spc="-1"/>
            </a:lvl1pPr>
          </a:lstStyle>
          <a:p>
            <a:r>
              <a:rPr lang="en-US" dirty="0"/>
              <a:t>23</a:t>
            </a:r>
            <a:endParaRPr dirty="0"/>
          </a:p>
        </p:txBody>
      </p:sp>
      <p:sp>
        <p:nvSpPr>
          <p:cNvPr id="771" name="Line"/>
          <p:cNvSpPr/>
          <p:nvPr/>
        </p:nvSpPr>
        <p:spPr>
          <a:xfrm>
            <a:off x="1683761" y="2540000"/>
            <a:ext cx="21308578" cy="0"/>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3" name="CustomShape 17">
            <a:extLst>
              <a:ext uri="{FF2B5EF4-FFF2-40B4-BE49-F238E27FC236}">
                <a16:creationId xmlns:a16="http://schemas.microsoft.com/office/drawing/2014/main" id="{132CE5AE-E466-6FB1-B1A3-848E76B64215}"/>
              </a:ext>
            </a:extLst>
          </p:cNvPr>
          <p:cNvSpPr/>
          <p:nvPr/>
        </p:nvSpPr>
        <p:spPr>
          <a:xfrm>
            <a:off x="17035919" y="7025462"/>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5" name="TextBox 15">
            <a:extLst>
              <a:ext uri="{FF2B5EF4-FFF2-40B4-BE49-F238E27FC236}">
                <a16:creationId xmlns:a16="http://schemas.microsoft.com/office/drawing/2014/main" id="{7FD9C724-E9A3-1958-E7CF-F114ED77C092}"/>
              </a:ext>
            </a:extLst>
          </p:cNvPr>
          <p:cNvSpPr txBox="1"/>
          <p:nvPr/>
        </p:nvSpPr>
        <p:spPr>
          <a:xfrm>
            <a:off x="16981054" y="1048092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6" name="Picture 22">
            <a:extLst>
              <a:ext uri="{FF2B5EF4-FFF2-40B4-BE49-F238E27FC236}">
                <a16:creationId xmlns:a16="http://schemas.microsoft.com/office/drawing/2014/main" id="{0FFA5454-8D91-6FE0-3D1E-2671DA88EA66}"/>
              </a:ext>
            </a:extLst>
          </p:cNvPr>
          <p:cNvGrpSpPr/>
          <p:nvPr/>
        </p:nvGrpSpPr>
        <p:grpSpPr>
          <a:xfrm>
            <a:off x="17463595" y="9426472"/>
            <a:ext cx="1145935" cy="885154"/>
            <a:chOff x="8683813" y="6194104"/>
            <a:chExt cx="1145935" cy="885154"/>
          </a:xfrm>
          <a:solidFill>
            <a:srgbClr val="FFFFFF"/>
          </a:solidFill>
        </p:grpSpPr>
        <p:sp>
          <p:nvSpPr>
            <p:cNvPr id="37" name="Freeform: Shape 36">
              <a:extLst>
                <a:ext uri="{FF2B5EF4-FFF2-40B4-BE49-F238E27FC236}">
                  <a16:creationId xmlns:a16="http://schemas.microsoft.com/office/drawing/2014/main" id="{5F43A7CB-65EF-50DD-82B7-87EBA93207A5}"/>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8" name="Freeform: Shape 37">
              <a:extLst>
                <a:ext uri="{FF2B5EF4-FFF2-40B4-BE49-F238E27FC236}">
                  <a16:creationId xmlns:a16="http://schemas.microsoft.com/office/drawing/2014/main" id="{715FD2C3-2A05-0B31-297D-CEBFA2335B12}"/>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9" name="Freeform: Shape 38">
              <a:extLst>
                <a:ext uri="{FF2B5EF4-FFF2-40B4-BE49-F238E27FC236}">
                  <a16:creationId xmlns:a16="http://schemas.microsoft.com/office/drawing/2014/main" id="{1A7754BF-7D14-68FC-0B3B-EA35C3C30C47}"/>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7" name="Picture 23">
            <a:extLst>
              <a:ext uri="{FF2B5EF4-FFF2-40B4-BE49-F238E27FC236}">
                <a16:creationId xmlns:a16="http://schemas.microsoft.com/office/drawing/2014/main" id="{89AEF983-0DA8-3B31-0C50-135619B2B5BB}"/>
              </a:ext>
            </a:extLst>
          </p:cNvPr>
          <p:cNvGrpSpPr/>
          <p:nvPr/>
        </p:nvGrpSpPr>
        <p:grpSpPr>
          <a:xfrm>
            <a:off x="19893331" y="9388522"/>
            <a:ext cx="1145935" cy="885154"/>
            <a:chOff x="11259853" y="6101290"/>
            <a:chExt cx="1145935" cy="885154"/>
          </a:xfrm>
          <a:solidFill>
            <a:srgbClr val="FFFFFF"/>
          </a:solidFill>
        </p:grpSpPr>
        <p:sp>
          <p:nvSpPr>
            <p:cNvPr id="34" name="Freeform: Shape 33">
              <a:extLst>
                <a:ext uri="{FF2B5EF4-FFF2-40B4-BE49-F238E27FC236}">
                  <a16:creationId xmlns:a16="http://schemas.microsoft.com/office/drawing/2014/main" id="{328E5E44-FC4B-FED9-B555-AD50A00F02C1}"/>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5" name="Freeform: Shape 34">
              <a:extLst>
                <a:ext uri="{FF2B5EF4-FFF2-40B4-BE49-F238E27FC236}">
                  <a16:creationId xmlns:a16="http://schemas.microsoft.com/office/drawing/2014/main" id="{7B59A377-4131-E5BE-8ABF-89C1EB21C85C}"/>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2AE1E5AB-B581-FC3C-2FD5-8F0B6615AD1E}"/>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9" name="AutoShape 27">
            <a:extLst>
              <a:ext uri="{FF2B5EF4-FFF2-40B4-BE49-F238E27FC236}">
                <a16:creationId xmlns:a16="http://schemas.microsoft.com/office/drawing/2014/main" id="{93685B3C-0B7C-0604-5EFA-D9B632AE85B8}"/>
              </a:ext>
            </a:extLst>
          </p:cNvPr>
          <p:cNvSpPr/>
          <p:nvPr/>
        </p:nvSpPr>
        <p:spPr>
          <a:xfrm>
            <a:off x="15524394" y="9063028"/>
            <a:ext cx="4980925" cy="0"/>
          </a:xfrm>
          <a:prstGeom prst="line">
            <a:avLst/>
          </a:prstGeom>
          <a:ln w="38100" cap="flat">
            <a:solidFill>
              <a:srgbClr val="FFFFFF"/>
            </a:solidFill>
            <a:prstDash val="solid"/>
            <a:headEnd type="none" w="sm" len="sm"/>
            <a:tailEnd type="none" w="sm" len="sm"/>
          </a:ln>
        </p:spPr>
      </p:sp>
      <p:sp>
        <p:nvSpPr>
          <p:cNvPr id="10" name="AutoShape 28">
            <a:extLst>
              <a:ext uri="{FF2B5EF4-FFF2-40B4-BE49-F238E27FC236}">
                <a16:creationId xmlns:a16="http://schemas.microsoft.com/office/drawing/2014/main" id="{4A1208BC-DF42-5A14-95A1-EDEC3B53A408}"/>
              </a:ext>
            </a:extLst>
          </p:cNvPr>
          <p:cNvSpPr/>
          <p:nvPr/>
        </p:nvSpPr>
        <p:spPr>
          <a:xfrm rot="16200000">
            <a:off x="15333351" y="9292171"/>
            <a:ext cx="420186" cy="0"/>
          </a:xfrm>
          <a:prstGeom prst="line">
            <a:avLst/>
          </a:prstGeom>
          <a:ln w="38100" cap="flat">
            <a:solidFill>
              <a:srgbClr val="FFFFFF"/>
            </a:solidFill>
            <a:prstDash val="solid"/>
            <a:headEnd type="none" w="sm" len="sm"/>
            <a:tailEnd type="none" w="sm" len="sm"/>
          </a:ln>
        </p:spPr>
      </p:sp>
      <p:sp>
        <p:nvSpPr>
          <p:cNvPr id="11" name="AutoShape 30">
            <a:extLst>
              <a:ext uri="{FF2B5EF4-FFF2-40B4-BE49-F238E27FC236}">
                <a16:creationId xmlns:a16="http://schemas.microsoft.com/office/drawing/2014/main" id="{8E9A2EA5-1219-1D5A-2233-0521DA3A51EF}"/>
              </a:ext>
            </a:extLst>
          </p:cNvPr>
          <p:cNvSpPr/>
          <p:nvPr/>
        </p:nvSpPr>
        <p:spPr>
          <a:xfrm rot="16200000">
            <a:off x="20276176" y="9254071"/>
            <a:ext cx="420186" cy="0"/>
          </a:xfrm>
          <a:prstGeom prst="line">
            <a:avLst/>
          </a:prstGeom>
          <a:ln w="38100" cap="flat">
            <a:solidFill>
              <a:srgbClr val="FFFFFF"/>
            </a:solidFill>
            <a:prstDash val="solid"/>
            <a:headEnd type="none" w="sm" len="sm"/>
            <a:tailEnd type="none" w="sm" len="sm"/>
          </a:ln>
        </p:spPr>
      </p:sp>
      <p:grpSp>
        <p:nvGrpSpPr>
          <p:cNvPr id="12" name="Picture 12">
            <a:extLst>
              <a:ext uri="{FF2B5EF4-FFF2-40B4-BE49-F238E27FC236}">
                <a16:creationId xmlns:a16="http://schemas.microsoft.com/office/drawing/2014/main" id="{998334A4-338D-1732-1FC3-AFE13A72CBF2}"/>
              </a:ext>
            </a:extLst>
          </p:cNvPr>
          <p:cNvGrpSpPr/>
          <p:nvPr/>
        </p:nvGrpSpPr>
        <p:grpSpPr>
          <a:xfrm>
            <a:off x="15031519" y="9476237"/>
            <a:ext cx="1145935" cy="885154"/>
            <a:chOff x="6355127" y="6101290"/>
            <a:chExt cx="1145935" cy="885154"/>
          </a:xfrm>
          <a:solidFill>
            <a:srgbClr val="FFFFFF"/>
          </a:solidFill>
        </p:grpSpPr>
        <p:sp>
          <p:nvSpPr>
            <p:cNvPr id="28" name="Freeform: Shape 27">
              <a:extLst>
                <a:ext uri="{FF2B5EF4-FFF2-40B4-BE49-F238E27FC236}">
                  <a16:creationId xmlns:a16="http://schemas.microsoft.com/office/drawing/2014/main" id="{D97247ED-7EB6-6318-9D5A-4757070202B7}"/>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29" name="Freeform: Shape 28">
              <a:extLst>
                <a:ext uri="{FF2B5EF4-FFF2-40B4-BE49-F238E27FC236}">
                  <a16:creationId xmlns:a16="http://schemas.microsoft.com/office/drawing/2014/main" id="{6ED60EA9-B354-191F-887E-AF462CD8355A}"/>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0" name="Freeform: Shape 29">
              <a:extLst>
                <a:ext uri="{FF2B5EF4-FFF2-40B4-BE49-F238E27FC236}">
                  <a16:creationId xmlns:a16="http://schemas.microsoft.com/office/drawing/2014/main" id="{DB26EE66-DC89-3F2C-D90D-4E72D4EB3241}"/>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3" name="TextBox 17">
            <a:extLst>
              <a:ext uri="{FF2B5EF4-FFF2-40B4-BE49-F238E27FC236}">
                <a16:creationId xmlns:a16="http://schemas.microsoft.com/office/drawing/2014/main" id="{47EAE880-2D34-F041-E372-2F26038665D2}"/>
              </a:ext>
            </a:extLst>
          </p:cNvPr>
          <p:cNvSpPr txBox="1"/>
          <p:nvPr/>
        </p:nvSpPr>
        <p:spPr>
          <a:xfrm>
            <a:off x="19306545" y="1048196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
        <p:nvSpPr>
          <p:cNvPr id="14" name="TextBox 16">
            <a:extLst>
              <a:ext uri="{FF2B5EF4-FFF2-40B4-BE49-F238E27FC236}">
                <a16:creationId xmlns:a16="http://schemas.microsoft.com/office/drawing/2014/main" id="{CEF6D7A6-E3CD-BACA-1809-793A4140B5CB}"/>
              </a:ext>
            </a:extLst>
          </p:cNvPr>
          <p:cNvSpPr txBox="1"/>
          <p:nvPr/>
        </p:nvSpPr>
        <p:spPr>
          <a:xfrm>
            <a:off x="14389006" y="1048092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Data</a:t>
            </a:r>
          </a:p>
        </p:txBody>
      </p:sp>
      <p:grpSp>
        <p:nvGrpSpPr>
          <p:cNvPr id="17" name="Picture 26">
            <a:extLst>
              <a:ext uri="{FF2B5EF4-FFF2-40B4-BE49-F238E27FC236}">
                <a16:creationId xmlns:a16="http://schemas.microsoft.com/office/drawing/2014/main" id="{AC52E377-A9AD-AC72-CF0F-EFBB36A09749}"/>
              </a:ext>
            </a:extLst>
          </p:cNvPr>
          <p:cNvGrpSpPr/>
          <p:nvPr/>
        </p:nvGrpSpPr>
        <p:grpSpPr>
          <a:xfrm>
            <a:off x="17524794" y="7129393"/>
            <a:ext cx="1145935" cy="885154"/>
            <a:chOff x="8777016" y="3895501"/>
            <a:chExt cx="1145935" cy="885154"/>
          </a:xfrm>
          <a:solidFill>
            <a:srgbClr val="FFFFFF"/>
          </a:solidFill>
        </p:grpSpPr>
        <p:sp>
          <p:nvSpPr>
            <p:cNvPr id="25" name="Freeform: Shape 24">
              <a:extLst>
                <a:ext uri="{FF2B5EF4-FFF2-40B4-BE49-F238E27FC236}">
                  <a16:creationId xmlns:a16="http://schemas.microsoft.com/office/drawing/2014/main" id="{FB9C5815-A057-8EB4-AD17-CC67B9E663C6}"/>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26" name="Freeform: Shape 25">
              <a:extLst>
                <a:ext uri="{FF2B5EF4-FFF2-40B4-BE49-F238E27FC236}">
                  <a16:creationId xmlns:a16="http://schemas.microsoft.com/office/drawing/2014/main" id="{A09526B9-65B7-DAEC-F7BE-EBD66EF62AA9}"/>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27" name="Freeform: Shape 26">
              <a:extLst>
                <a:ext uri="{FF2B5EF4-FFF2-40B4-BE49-F238E27FC236}">
                  <a16:creationId xmlns:a16="http://schemas.microsoft.com/office/drawing/2014/main" id="{EF9C864F-5599-8E2F-E990-C65FCCFA7AD6}"/>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0" name="TextBox 14">
            <a:extLst>
              <a:ext uri="{FF2B5EF4-FFF2-40B4-BE49-F238E27FC236}">
                <a16:creationId xmlns:a16="http://schemas.microsoft.com/office/drawing/2014/main" id="{8FBBF12D-4132-3F4E-9E63-5C26A555A920}"/>
              </a:ext>
            </a:extLst>
          </p:cNvPr>
          <p:cNvSpPr txBox="1"/>
          <p:nvPr/>
        </p:nvSpPr>
        <p:spPr>
          <a:xfrm>
            <a:off x="16912093" y="815032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[you]</a:t>
            </a:r>
          </a:p>
        </p:txBody>
      </p:sp>
      <p:sp>
        <p:nvSpPr>
          <p:cNvPr id="21" name="AutoShape 39">
            <a:extLst>
              <a:ext uri="{FF2B5EF4-FFF2-40B4-BE49-F238E27FC236}">
                <a16:creationId xmlns:a16="http://schemas.microsoft.com/office/drawing/2014/main" id="{C7B73A80-637F-D4BB-11A4-0CF59C8BF108}"/>
              </a:ext>
            </a:extLst>
          </p:cNvPr>
          <p:cNvSpPr/>
          <p:nvPr/>
        </p:nvSpPr>
        <p:spPr>
          <a:xfrm rot="16200000">
            <a:off x="17863167" y="8905399"/>
            <a:ext cx="306443" cy="0"/>
          </a:xfrm>
          <a:prstGeom prst="line">
            <a:avLst/>
          </a:prstGeom>
          <a:ln w="38100" cap="flat">
            <a:solidFill>
              <a:srgbClr val="FFFFFF"/>
            </a:solidFill>
            <a:prstDash val="solid"/>
            <a:headEnd type="none" w="sm" len="sm"/>
            <a:tailEnd type="none" w="sm" len="sm"/>
          </a:ln>
        </p:spPr>
      </p:sp>
      <p:grpSp>
        <p:nvGrpSpPr>
          <p:cNvPr id="41" name="Picture 22">
            <a:extLst>
              <a:ext uri="{FF2B5EF4-FFF2-40B4-BE49-F238E27FC236}">
                <a16:creationId xmlns:a16="http://schemas.microsoft.com/office/drawing/2014/main" id="{F712DA0A-59C1-1B0A-1BFF-D63D6F16A5B1}"/>
              </a:ext>
            </a:extLst>
          </p:cNvPr>
          <p:cNvGrpSpPr/>
          <p:nvPr/>
        </p:nvGrpSpPr>
        <p:grpSpPr>
          <a:xfrm>
            <a:off x="16644445" y="11683338"/>
            <a:ext cx="1145935" cy="885154"/>
            <a:chOff x="8683813" y="6194104"/>
            <a:chExt cx="1145935" cy="885154"/>
          </a:xfrm>
          <a:solidFill>
            <a:srgbClr val="FFFFFF"/>
          </a:solidFill>
        </p:grpSpPr>
        <p:sp>
          <p:nvSpPr>
            <p:cNvPr id="42" name="Freeform: Shape 41">
              <a:extLst>
                <a:ext uri="{FF2B5EF4-FFF2-40B4-BE49-F238E27FC236}">
                  <a16:creationId xmlns:a16="http://schemas.microsoft.com/office/drawing/2014/main" id="{38160FBD-0F5B-E4E7-9E80-10DB1838264F}"/>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3" name="Freeform: Shape 42">
              <a:extLst>
                <a:ext uri="{FF2B5EF4-FFF2-40B4-BE49-F238E27FC236}">
                  <a16:creationId xmlns:a16="http://schemas.microsoft.com/office/drawing/2014/main" id="{D14F212B-4BB7-8C2B-27E8-A7CB8469A51E}"/>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4" name="Freeform: Shape 43">
              <a:extLst>
                <a:ext uri="{FF2B5EF4-FFF2-40B4-BE49-F238E27FC236}">
                  <a16:creationId xmlns:a16="http://schemas.microsoft.com/office/drawing/2014/main" id="{377C754C-E68E-17D6-5FBB-21ADB5DE11D3}"/>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45" name="TextBox 15">
            <a:extLst>
              <a:ext uri="{FF2B5EF4-FFF2-40B4-BE49-F238E27FC236}">
                <a16:creationId xmlns:a16="http://schemas.microsoft.com/office/drawing/2014/main" id="{31FF5962-6D99-7AAE-98A3-3567AA438196}"/>
              </a:ext>
            </a:extLst>
          </p:cNvPr>
          <p:cNvSpPr txBox="1"/>
          <p:nvPr/>
        </p:nvSpPr>
        <p:spPr>
          <a:xfrm>
            <a:off x="16161904" y="1269565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Courses</a:t>
            </a:r>
          </a:p>
        </p:txBody>
      </p:sp>
      <p:sp>
        <p:nvSpPr>
          <p:cNvPr id="46" name="AutoShape 39">
            <a:extLst>
              <a:ext uri="{FF2B5EF4-FFF2-40B4-BE49-F238E27FC236}">
                <a16:creationId xmlns:a16="http://schemas.microsoft.com/office/drawing/2014/main" id="{2C3376DB-FB61-1E05-C6EF-BD2BEDE22DEA}"/>
              </a:ext>
            </a:extLst>
          </p:cNvPr>
          <p:cNvSpPr/>
          <p:nvPr/>
        </p:nvSpPr>
        <p:spPr>
          <a:xfrm rot="16200000">
            <a:off x="17863167" y="11210449"/>
            <a:ext cx="306443" cy="0"/>
          </a:xfrm>
          <a:prstGeom prst="line">
            <a:avLst/>
          </a:prstGeom>
          <a:ln w="38100" cap="flat">
            <a:solidFill>
              <a:srgbClr val="FFFFFF"/>
            </a:solidFill>
            <a:prstDash val="solid"/>
            <a:headEnd type="none" w="sm" len="sm"/>
            <a:tailEnd type="none" w="sm" len="sm"/>
          </a:ln>
        </p:spPr>
      </p:sp>
      <p:grpSp>
        <p:nvGrpSpPr>
          <p:cNvPr id="47" name="Picture 22">
            <a:extLst>
              <a:ext uri="{FF2B5EF4-FFF2-40B4-BE49-F238E27FC236}">
                <a16:creationId xmlns:a16="http://schemas.microsoft.com/office/drawing/2014/main" id="{CA4B49A8-9F02-2D28-619A-352C5A6D829D}"/>
              </a:ext>
            </a:extLst>
          </p:cNvPr>
          <p:cNvGrpSpPr/>
          <p:nvPr/>
        </p:nvGrpSpPr>
        <p:grpSpPr>
          <a:xfrm>
            <a:off x="18552073" y="11683338"/>
            <a:ext cx="1145935" cy="885154"/>
            <a:chOff x="8683813" y="6194104"/>
            <a:chExt cx="1145935" cy="885154"/>
          </a:xfrm>
          <a:solidFill>
            <a:srgbClr val="FFFFFF"/>
          </a:solidFill>
        </p:grpSpPr>
        <p:sp>
          <p:nvSpPr>
            <p:cNvPr id="48" name="Freeform: Shape 47">
              <a:extLst>
                <a:ext uri="{FF2B5EF4-FFF2-40B4-BE49-F238E27FC236}">
                  <a16:creationId xmlns:a16="http://schemas.microsoft.com/office/drawing/2014/main" id="{404C0077-7307-BD99-0996-A5EB2C245E30}"/>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9" name="Freeform: Shape 48">
              <a:extLst>
                <a:ext uri="{FF2B5EF4-FFF2-40B4-BE49-F238E27FC236}">
                  <a16:creationId xmlns:a16="http://schemas.microsoft.com/office/drawing/2014/main" id="{9F7C4FA4-3F2A-32B4-2FBE-9D8870F74F21}"/>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0" name="Freeform: Shape 49">
              <a:extLst>
                <a:ext uri="{FF2B5EF4-FFF2-40B4-BE49-F238E27FC236}">
                  <a16:creationId xmlns:a16="http://schemas.microsoft.com/office/drawing/2014/main" id="{B97D122B-FF7B-4E23-9F38-6C85E7EE8BD7}"/>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51" name="TextBox 15">
            <a:extLst>
              <a:ext uri="{FF2B5EF4-FFF2-40B4-BE49-F238E27FC236}">
                <a16:creationId xmlns:a16="http://schemas.microsoft.com/office/drawing/2014/main" id="{260F02AF-91B2-1A0F-E6D5-9108FC273BF7}"/>
              </a:ext>
            </a:extLst>
          </p:cNvPr>
          <p:cNvSpPr txBox="1"/>
          <p:nvPr/>
        </p:nvSpPr>
        <p:spPr>
          <a:xfrm>
            <a:off x="18069532" y="1269565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Projects</a:t>
            </a:r>
          </a:p>
        </p:txBody>
      </p:sp>
      <p:sp>
        <p:nvSpPr>
          <p:cNvPr id="52" name="AutoShape 27">
            <a:extLst>
              <a:ext uri="{FF2B5EF4-FFF2-40B4-BE49-F238E27FC236}">
                <a16:creationId xmlns:a16="http://schemas.microsoft.com/office/drawing/2014/main" id="{4ECEEAD6-604E-B05B-744C-327D237DA572}"/>
              </a:ext>
            </a:extLst>
          </p:cNvPr>
          <p:cNvSpPr/>
          <p:nvPr/>
        </p:nvSpPr>
        <p:spPr>
          <a:xfrm flipV="1">
            <a:off x="17170399" y="11363640"/>
            <a:ext cx="1974037" cy="31"/>
          </a:xfrm>
          <a:prstGeom prst="line">
            <a:avLst/>
          </a:prstGeom>
          <a:ln w="38100" cap="flat">
            <a:solidFill>
              <a:srgbClr val="FFFFFF"/>
            </a:solidFill>
            <a:prstDash val="solid"/>
            <a:headEnd type="none" w="sm" len="sm"/>
            <a:tailEnd type="none" w="sm" len="sm"/>
          </a:ln>
        </p:spPr>
      </p:sp>
      <p:sp>
        <p:nvSpPr>
          <p:cNvPr id="53" name="AutoShape 39">
            <a:extLst>
              <a:ext uri="{FF2B5EF4-FFF2-40B4-BE49-F238E27FC236}">
                <a16:creationId xmlns:a16="http://schemas.microsoft.com/office/drawing/2014/main" id="{33133946-E067-606B-674F-A2B73C00B723}"/>
              </a:ext>
            </a:extLst>
          </p:cNvPr>
          <p:cNvSpPr/>
          <p:nvPr/>
        </p:nvSpPr>
        <p:spPr>
          <a:xfrm rot="16200000">
            <a:off x="17030047" y="11528411"/>
            <a:ext cx="306443" cy="0"/>
          </a:xfrm>
          <a:prstGeom prst="line">
            <a:avLst/>
          </a:prstGeom>
          <a:ln w="38100" cap="flat">
            <a:solidFill>
              <a:srgbClr val="FFFFFF"/>
            </a:solidFill>
            <a:prstDash val="solid"/>
            <a:headEnd type="none" w="sm" len="sm"/>
            <a:tailEnd type="none" w="sm" len="sm"/>
          </a:ln>
        </p:spPr>
      </p:sp>
      <p:sp>
        <p:nvSpPr>
          <p:cNvPr id="54" name="AutoShape 39">
            <a:extLst>
              <a:ext uri="{FF2B5EF4-FFF2-40B4-BE49-F238E27FC236}">
                <a16:creationId xmlns:a16="http://schemas.microsoft.com/office/drawing/2014/main" id="{BA80DC0D-0860-BC4F-3A74-0FE36519D5B7}"/>
              </a:ext>
            </a:extLst>
          </p:cNvPr>
          <p:cNvSpPr/>
          <p:nvPr/>
        </p:nvSpPr>
        <p:spPr>
          <a:xfrm rot="16200000">
            <a:off x="18991215" y="11496038"/>
            <a:ext cx="306443" cy="0"/>
          </a:xfrm>
          <a:prstGeom prst="line">
            <a:avLst/>
          </a:prstGeom>
          <a:ln w="38100" cap="flat">
            <a:solidFill>
              <a:srgbClr val="FFFFFF"/>
            </a:solidFill>
            <a:prstDash val="solid"/>
            <a:headEnd type="none" w="sm" len="sm"/>
            <a:tailEnd type="none" w="sm" len="sm"/>
          </a:ln>
        </p:spPr>
      </p:sp>
      <p:grpSp>
        <p:nvGrpSpPr>
          <p:cNvPr id="55" name="Picture 26">
            <a:extLst>
              <a:ext uri="{FF2B5EF4-FFF2-40B4-BE49-F238E27FC236}">
                <a16:creationId xmlns:a16="http://schemas.microsoft.com/office/drawing/2014/main" id="{D7AC9C57-3798-8BC6-E010-42CE518CC737}"/>
              </a:ext>
            </a:extLst>
          </p:cNvPr>
          <p:cNvGrpSpPr/>
          <p:nvPr/>
        </p:nvGrpSpPr>
        <p:grpSpPr>
          <a:xfrm>
            <a:off x="17517661" y="5108716"/>
            <a:ext cx="1145935" cy="885154"/>
            <a:chOff x="8777016" y="3895501"/>
            <a:chExt cx="1145935" cy="885154"/>
          </a:xfrm>
          <a:solidFill>
            <a:srgbClr val="FFFFFF"/>
          </a:solidFill>
        </p:grpSpPr>
        <p:sp>
          <p:nvSpPr>
            <p:cNvPr id="56" name="Freeform: Shape 55">
              <a:extLst>
                <a:ext uri="{FF2B5EF4-FFF2-40B4-BE49-F238E27FC236}">
                  <a16:creationId xmlns:a16="http://schemas.microsoft.com/office/drawing/2014/main" id="{CEB92B7F-A57B-A7AC-E93A-2573BAA46DE6}"/>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7" name="Freeform: Shape 56">
              <a:extLst>
                <a:ext uri="{FF2B5EF4-FFF2-40B4-BE49-F238E27FC236}">
                  <a16:creationId xmlns:a16="http://schemas.microsoft.com/office/drawing/2014/main" id="{250EDA2D-722D-025D-8ECC-028D075E685B}"/>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8" name="Freeform: Shape 57">
              <a:extLst>
                <a:ext uri="{FF2B5EF4-FFF2-40B4-BE49-F238E27FC236}">
                  <a16:creationId xmlns:a16="http://schemas.microsoft.com/office/drawing/2014/main" id="{35E1B8B1-8D82-55E9-A890-444C87D3D1CA}"/>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59" name="TextBox 14">
            <a:extLst>
              <a:ext uri="{FF2B5EF4-FFF2-40B4-BE49-F238E27FC236}">
                <a16:creationId xmlns:a16="http://schemas.microsoft.com/office/drawing/2014/main" id="{648728DA-6F39-E720-38EE-2FB375566E58}"/>
              </a:ext>
            </a:extLst>
          </p:cNvPr>
          <p:cNvSpPr txBox="1"/>
          <p:nvPr/>
        </p:nvSpPr>
        <p:spPr>
          <a:xfrm>
            <a:off x="17003533" y="606752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Users</a:t>
            </a:r>
          </a:p>
        </p:txBody>
      </p:sp>
      <p:sp>
        <p:nvSpPr>
          <p:cNvPr id="60" name="AutoShape 39">
            <a:extLst>
              <a:ext uri="{FF2B5EF4-FFF2-40B4-BE49-F238E27FC236}">
                <a16:creationId xmlns:a16="http://schemas.microsoft.com/office/drawing/2014/main" id="{8172BC4C-ECED-D7EF-65E2-50843D1D9F96}"/>
              </a:ext>
            </a:extLst>
          </p:cNvPr>
          <p:cNvSpPr/>
          <p:nvPr/>
        </p:nvSpPr>
        <p:spPr>
          <a:xfrm rot="16200000">
            <a:off x="18015567" y="6741319"/>
            <a:ext cx="306443" cy="0"/>
          </a:xfrm>
          <a:prstGeom prst="line">
            <a:avLst/>
          </a:prstGeom>
          <a:ln w="38100" cap="flat">
            <a:solidFill>
              <a:srgbClr val="FFFFFF"/>
            </a:solidFill>
            <a:prstDash val="solid"/>
            <a:headEnd type="none" w="sm" len="sm"/>
            <a:tailEnd type="none" w="sm" len="sm"/>
          </a:ln>
        </p:spPr>
      </p:sp>
      <p:grpSp>
        <p:nvGrpSpPr>
          <p:cNvPr id="61" name="Picture 26">
            <a:extLst>
              <a:ext uri="{FF2B5EF4-FFF2-40B4-BE49-F238E27FC236}">
                <a16:creationId xmlns:a16="http://schemas.microsoft.com/office/drawing/2014/main" id="{4CEE4BCE-1218-6AD8-CDC9-D9DB0A478A55}"/>
              </a:ext>
            </a:extLst>
          </p:cNvPr>
          <p:cNvGrpSpPr/>
          <p:nvPr/>
        </p:nvGrpSpPr>
        <p:grpSpPr>
          <a:xfrm>
            <a:off x="19620781" y="5118876"/>
            <a:ext cx="1145935" cy="885154"/>
            <a:chOff x="8777016" y="3895501"/>
            <a:chExt cx="1145935" cy="885154"/>
          </a:xfrm>
          <a:solidFill>
            <a:srgbClr val="FFFFFF"/>
          </a:solidFill>
        </p:grpSpPr>
        <p:sp>
          <p:nvSpPr>
            <p:cNvPr id="62" name="Freeform: Shape 61">
              <a:extLst>
                <a:ext uri="{FF2B5EF4-FFF2-40B4-BE49-F238E27FC236}">
                  <a16:creationId xmlns:a16="http://schemas.microsoft.com/office/drawing/2014/main" id="{36EFC136-E7E2-DAFA-A216-D856CE8178AC}"/>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3" name="Freeform: Shape 62">
              <a:extLst>
                <a:ext uri="{FF2B5EF4-FFF2-40B4-BE49-F238E27FC236}">
                  <a16:creationId xmlns:a16="http://schemas.microsoft.com/office/drawing/2014/main" id="{6B2115D8-6F2B-4FFE-C28C-86D8A2F423BA}"/>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704" name="Freeform: Shape 703">
              <a:extLst>
                <a:ext uri="{FF2B5EF4-FFF2-40B4-BE49-F238E27FC236}">
                  <a16:creationId xmlns:a16="http://schemas.microsoft.com/office/drawing/2014/main" id="{E5759D34-7C34-8249-7C3E-CE0411C807CB}"/>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705" name="TextBox 14">
            <a:extLst>
              <a:ext uri="{FF2B5EF4-FFF2-40B4-BE49-F238E27FC236}">
                <a16:creationId xmlns:a16="http://schemas.microsoft.com/office/drawing/2014/main" id="{A441343F-D436-EBD1-D773-7DAA847F3C49}"/>
              </a:ext>
            </a:extLst>
          </p:cNvPr>
          <p:cNvSpPr txBox="1"/>
          <p:nvPr/>
        </p:nvSpPr>
        <p:spPr>
          <a:xfrm>
            <a:off x="19106653" y="6077685"/>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tmp</a:t>
            </a:r>
            <a:endParaRPr lang="en-US" sz="2799" dirty="0">
              <a:solidFill>
                <a:srgbClr val="FFFFFF"/>
              </a:solidFill>
              <a:latin typeface="HK Grotesk Medium"/>
            </a:endParaRPr>
          </a:p>
        </p:txBody>
      </p:sp>
      <p:sp>
        <p:nvSpPr>
          <p:cNvPr id="706" name="AutoShape 27">
            <a:extLst>
              <a:ext uri="{FF2B5EF4-FFF2-40B4-BE49-F238E27FC236}">
                <a16:creationId xmlns:a16="http://schemas.microsoft.com/office/drawing/2014/main" id="{68CDD92F-C59F-D8AA-F3AB-65190AFCD459}"/>
              </a:ext>
            </a:extLst>
          </p:cNvPr>
          <p:cNvSpPr/>
          <p:nvPr/>
        </p:nvSpPr>
        <p:spPr>
          <a:xfrm flipV="1">
            <a:off x="18033999" y="4790120"/>
            <a:ext cx="1974037" cy="31"/>
          </a:xfrm>
          <a:prstGeom prst="line">
            <a:avLst/>
          </a:prstGeom>
          <a:ln w="38100" cap="flat">
            <a:solidFill>
              <a:srgbClr val="FFFFFF"/>
            </a:solidFill>
            <a:prstDash val="solid"/>
            <a:headEnd type="none" w="sm" len="sm"/>
            <a:tailEnd type="none" w="sm" len="sm"/>
          </a:ln>
        </p:spPr>
      </p:sp>
      <p:sp>
        <p:nvSpPr>
          <p:cNvPr id="707" name="AutoShape 39">
            <a:extLst>
              <a:ext uri="{FF2B5EF4-FFF2-40B4-BE49-F238E27FC236}">
                <a16:creationId xmlns:a16="http://schemas.microsoft.com/office/drawing/2014/main" id="{28009057-A2A3-CD52-E812-3C00F672EE11}"/>
              </a:ext>
            </a:extLst>
          </p:cNvPr>
          <p:cNvSpPr/>
          <p:nvPr/>
        </p:nvSpPr>
        <p:spPr>
          <a:xfrm rot="16200000">
            <a:off x="17897343" y="4951199"/>
            <a:ext cx="306443" cy="0"/>
          </a:xfrm>
          <a:prstGeom prst="line">
            <a:avLst/>
          </a:prstGeom>
          <a:ln w="38100" cap="flat">
            <a:solidFill>
              <a:srgbClr val="FFFFFF"/>
            </a:solidFill>
            <a:prstDash val="solid"/>
            <a:headEnd type="none" w="sm" len="sm"/>
            <a:tailEnd type="none" w="sm" len="sm"/>
          </a:ln>
        </p:spPr>
      </p:sp>
      <p:sp>
        <p:nvSpPr>
          <p:cNvPr id="708" name="AutoShape 39">
            <a:extLst>
              <a:ext uri="{FF2B5EF4-FFF2-40B4-BE49-F238E27FC236}">
                <a16:creationId xmlns:a16="http://schemas.microsoft.com/office/drawing/2014/main" id="{EB01ED98-97CF-F3A1-25DC-CC121CCD5B26}"/>
              </a:ext>
            </a:extLst>
          </p:cNvPr>
          <p:cNvSpPr/>
          <p:nvPr/>
        </p:nvSpPr>
        <p:spPr>
          <a:xfrm rot="16200000">
            <a:off x="19870236" y="4919783"/>
            <a:ext cx="306443" cy="0"/>
          </a:xfrm>
          <a:prstGeom prst="line">
            <a:avLst/>
          </a:prstGeom>
          <a:ln w="38100" cap="flat">
            <a:solidFill>
              <a:srgbClr val="FFFFFF"/>
            </a:solidFill>
            <a:prstDash val="solid"/>
            <a:headEnd type="none" w="sm" len="sm"/>
            <a:tailEnd type="none" w="sm" len="sm"/>
          </a:ln>
        </p:spPr>
      </p:sp>
      <p:sp>
        <p:nvSpPr>
          <p:cNvPr id="709" name="AutoShape 39">
            <a:extLst>
              <a:ext uri="{FF2B5EF4-FFF2-40B4-BE49-F238E27FC236}">
                <a16:creationId xmlns:a16="http://schemas.microsoft.com/office/drawing/2014/main" id="{9BF25916-8F0B-C1CC-C100-65CF86E7A14E}"/>
              </a:ext>
            </a:extLst>
          </p:cNvPr>
          <p:cNvSpPr/>
          <p:nvPr/>
        </p:nvSpPr>
        <p:spPr>
          <a:xfrm rot="16200000">
            <a:off x="17901267" y="4636294"/>
            <a:ext cx="306443" cy="0"/>
          </a:xfrm>
          <a:prstGeom prst="line">
            <a:avLst/>
          </a:prstGeom>
          <a:ln w="38100" cap="flat">
            <a:solidFill>
              <a:srgbClr val="FFFFFF"/>
            </a:solidFill>
            <a:prstDash val="solid"/>
            <a:headEnd type="none" w="sm" len="sm"/>
            <a:tailEnd type="none" w="sm" len="sm"/>
          </a:ln>
        </p:spPr>
      </p:sp>
      <p:grpSp>
        <p:nvGrpSpPr>
          <p:cNvPr id="710" name="Picture 26">
            <a:extLst>
              <a:ext uri="{FF2B5EF4-FFF2-40B4-BE49-F238E27FC236}">
                <a16:creationId xmlns:a16="http://schemas.microsoft.com/office/drawing/2014/main" id="{8097E3AF-CF95-3906-AF21-E13D5CA97B9B}"/>
              </a:ext>
            </a:extLst>
          </p:cNvPr>
          <p:cNvGrpSpPr/>
          <p:nvPr/>
        </p:nvGrpSpPr>
        <p:grpSpPr>
          <a:xfrm>
            <a:off x="17559571" y="3024646"/>
            <a:ext cx="1145935" cy="885154"/>
            <a:chOff x="8777016" y="3895501"/>
            <a:chExt cx="1145935" cy="885154"/>
          </a:xfrm>
          <a:solidFill>
            <a:srgbClr val="FFFFFF"/>
          </a:solidFill>
        </p:grpSpPr>
        <p:sp>
          <p:nvSpPr>
            <p:cNvPr id="711" name="Freeform: Shape 710">
              <a:extLst>
                <a:ext uri="{FF2B5EF4-FFF2-40B4-BE49-F238E27FC236}">
                  <a16:creationId xmlns:a16="http://schemas.microsoft.com/office/drawing/2014/main" id="{E43A504B-D4B1-6315-FB21-0962D2BE5D73}"/>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712" name="Freeform: Shape 711">
              <a:extLst>
                <a:ext uri="{FF2B5EF4-FFF2-40B4-BE49-F238E27FC236}">
                  <a16:creationId xmlns:a16="http://schemas.microsoft.com/office/drawing/2014/main" id="{325A95BD-DE34-A883-DF71-18668AC4FD4A}"/>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713" name="Freeform: Shape 712">
              <a:extLst>
                <a:ext uri="{FF2B5EF4-FFF2-40B4-BE49-F238E27FC236}">
                  <a16:creationId xmlns:a16="http://schemas.microsoft.com/office/drawing/2014/main" id="{322378E2-EA28-D0D9-F5A0-6FE93DB5DA6B}"/>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714" name="TextBox 14">
            <a:extLst>
              <a:ext uri="{FF2B5EF4-FFF2-40B4-BE49-F238E27FC236}">
                <a16:creationId xmlns:a16="http://schemas.microsoft.com/office/drawing/2014/main" id="{4C9E9BA5-F304-7719-38AA-FB06EDFA75D0}"/>
              </a:ext>
            </a:extLst>
          </p:cNvPr>
          <p:cNvSpPr txBox="1"/>
          <p:nvPr/>
        </p:nvSpPr>
        <p:spPr>
          <a:xfrm>
            <a:off x="16976863" y="389201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a:t>
            </a:r>
          </a:p>
        </p:txBody>
      </p:sp>
      <p:sp>
        <p:nvSpPr>
          <p:cNvPr id="2" name="CustomShape 13">
            <a:extLst>
              <a:ext uri="{FF2B5EF4-FFF2-40B4-BE49-F238E27FC236}">
                <a16:creationId xmlns:a16="http://schemas.microsoft.com/office/drawing/2014/main" id="{2125A513-9ACC-5509-49ED-8E94D58A2DE6}"/>
              </a:ext>
            </a:extLst>
          </p:cNvPr>
          <p:cNvSpPr txBox="1"/>
          <p:nvPr/>
        </p:nvSpPr>
        <p:spPr>
          <a:xfrm>
            <a:off x="1942834" y="7721189"/>
            <a:ext cx="10526019" cy="3808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marL="280735" indent="-280735" defTabSz="914400">
              <a:lnSpc>
                <a:spcPts val="4200"/>
              </a:lnSpc>
              <a:buSzPct val="100000"/>
              <a:buChar char="•"/>
              <a:defRPr sz="1800" spc="190">
                <a:solidFill>
                  <a:srgbClr val="000000"/>
                </a:solidFill>
              </a:defRPr>
            </a:pPr>
            <a:endParaRPr sz="1800" spc="190" dirty="0">
              <a:solidFill>
                <a:srgbClr val="000000"/>
              </a:solidFill>
              <a:latin typeface="Arial"/>
              <a:ea typeface="Arial"/>
              <a:cs typeface="Arial"/>
              <a:sym typeface="Arial"/>
            </a:endParaRPr>
          </a:p>
          <a:p>
            <a:pPr marL="280735" indent="-280735" defTabSz="914400">
              <a:lnSpc>
                <a:spcPts val="4200"/>
              </a:lnSpc>
              <a:buSzPct val="100000"/>
              <a:buChar char="•"/>
              <a:defRPr sz="2800" spc="296">
                <a:solidFill>
                  <a:srgbClr val="FFFFFF"/>
                </a:solidFill>
              </a:defRPr>
            </a:pPr>
            <a:r>
              <a:rPr sz="3200" dirty="0">
                <a:latin typeface="YACkoL24Adk 0"/>
              </a:rPr>
              <a:t>To move ‘up' in the directory tree you need to use '../' . Each time you write this, you go one level up. </a:t>
            </a:r>
            <a:endParaRPr sz="3200" spc="190" dirty="0">
              <a:solidFill>
                <a:srgbClr val="000000"/>
              </a:solidFill>
              <a:latin typeface="YACkoL24Adk 0"/>
            </a:endParaRPr>
          </a:p>
          <a:p>
            <a:pPr marL="280735" indent="-280735" defTabSz="914400">
              <a:lnSpc>
                <a:spcPts val="4200"/>
              </a:lnSpc>
              <a:buSzPct val="100000"/>
              <a:buChar char="•"/>
              <a:defRPr sz="1800" spc="190">
                <a:solidFill>
                  <a:srgbClr val="000000"/>
                </a:solidFill>
                <a:latin typeface="Arial"/>
                <a:ea typeface="Arial"/>
                <a:cs typeface="Arial"/>
                <a:sym typeface="Arial"/>
              </a:defRPr>
            </a:pPr>
            <a:endParaRPr sz="1800" spc="190" dirty="0">
              <a:solidFill>
                <a:srgbClr val="000000"/>
              </a:solidFill>
            </a:endParaRPr>
          </a:p>
          <a:p>
            <a:pPr defTabSz="914400">
              <a:lnSpc>
                <a:spcPts val="4200"/>
              </a:lnSpc>
              <a:defRPr sz="3000" b="1" spc="317">
                <a:solidFill>
                  <a:srgbClr val="374556"/>
                </a:solidFill>
                <a:latin typeface="Courier New"/>
                <a:ea typeface="Courier New"/>
                <a:cs typeface="Courier New"/>
                <a:sym typeface="Courier New"/>
              </a:defRPr>
            </a:pPr>
            <a:r>
              <a:rPr dirty="0"/>
              <a:t>$ cd ../</a:t>
            </a:r>
            <a:r>
              <a:rPr dirty="0" err="1"/>
              <a:t>tmp</a:t>
            </a:r>
            <a:endParaRPr dirty="0"/>
          </a:p>
          <a:p>
            <a:pPr marL="280735" indent="-280735" defTabSz="914400">
              <a:lnSpc>
                <a:spcPts val="4200"/>
              </a:lnSpc>
              <a:buSzPct val="100000"/>
              <a:buChar char="•"/>
              <a:defRPr sz="2800" spc="296">
                <a:solidFill>
                  <a:srgbClr val="FFFFFF"/>
                </a:solidFill>
              </a:defRPr>
            </a:pPr>
            <a:endParaRPr dirty="0"/>
          </a:p>
        </p:txBody>
      </p:sp>
      <p:sp>
        <p:nvSpPr>
          <p:cNvPr id="4" name="CustomShape 13">
            <a:extLst>
              <a:ext uri="{FF2B5EF4-FFF2-40B4-BE49-F238E27FC236}">
                <a16:creationId xmlns:a16="http://schemas.microsoft.com/office/drawing/2014/main" id="{A00D9A57-72C3-F83A-552C-D47720EB80E5}"/>
              </a:ext>
            </a:extLst>
          </p:cNvPr>
          <p:cNvSpPr txBox="1"/>
          <p:nvPr/>
        </p:nvSpPr>
        <p:spPr>
          <a:xfrm>
            <a:off x="1979494" y="5567714"/>
            <a:ext cx="10818646" cy="27018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180472" indent="-180472" defTabSz="914400">
              <a:lnSpc>
                <a:spcPts val="4200"/>
              </a:lnSpc>
              <a:buSzPct val="100000"/>
              <a:buChar char="•"/>
              <a:defRPr sz="1800" spc="190">
                <a:solidFill>
                  <a:srgbClr val="000000"/>
                </a:solidFill>
                <a:latin typeface="Arial"/>
                <a:ea typeface="Arial"/>
                <a:cs typeface="Arial"/>
                <a:sym typeface="Arial"/>
              </a:defRPr>
            </a:pPr>
            <a:endParaRPr sz="1800" spc="190" dirty="0">
              <a:solidFill>
                <a:srgbClr val="000000"/>
              </a:solidFill>
              <a:latin typeface="Arial"/>
              <a:ea typeface="Arial"/>
              <a:cs typeface="Arial"/>
              <a:sym typeface="Arial"/>
            </a:endParaRPr>
          </a:p>
          <a:p>
            <a:pPr marL="280735" indent="-280735" defTabSz="914400">
              <a:lnSpc>
                <a:spcPts val="4200"/>
              </a:lnSpc>
              <a:buSzPct val="100000"/>
              <a:buChar char="•"/>
              <a:defRPr sz="2800" spc="296">
                <a:solidFill>
                  <a:srgbClr val="FFFFFF"/>
                </a:solidFill>
              </a:defRPr>
            </a:pPr>
            <a:r>
              <a:rPr sz="3200" dirty="0">
                <a:latin typeface="YACkoL24Adk 0"/>
              </a:rPr>
              <a:t>You can also move several directories down:</a:t>
            </a:r>
            <a:endParaRPr sz="3200" spc="190" dirty="0">
              <a:solidFill>
                <a:srgbClr val="000000"/>
              </a:solidFill>
              <a:latin typeface="YACkoL24Adk 0"/>
            </a:endParaRPr>
          </a:p>
          <a:p>
            <a:pPr marL="280735" indent="-280735" defTabSz="914400">
              <a:lnSpc>
                <a:spcPts val="4200"/>
              </a:lnSpc>
              <a:buSzPct val="100000"/>
              <a:buChar char="•"/>
              <a:defRPr sz="1800" spc="190">
                <a:solidFill>
                  <a:srgbClr val="000000"/>
                </a:solidFill>
                <a:latin typeface="Arial"/>
                <a:ea typeface="Arial"/>
                <a:cs typeface="Arial"/>
                <a:sym typeface="Arial"/>
              </a:defRPr>
            </a:pPr>
            <a:endParaRPr sz="1800" spc="190" dirty="0">
              <a:solidFill>
                <a:srgbClr val="000000"/>
              </a:solidFill>
            </a:endParaRPr>
          </a:p>
          <a:p>
            <a:pPr defTabSz="914400">
              <a:lnSpc>
                <a:spcPts val="4200"/>
              </a:lnSpc>
              <a:defRPr sz="3000" b="1" spc="317">
                <a:solidFill>
                  <a:srgbClr val="374556"/>
                </a:solidFill>
                <a:latin typeface="Courier New"/>
                <a:ea typeface="Courier New"/>
                <a:cs typeface="Courier New"/>
                <a:sym typeface="Courier New"/>
              </a:defRPr>
            </a:pPr>
            <a:r>
              <a:rPr dirty="0"/>
              <a:t>$ cd Documents/courses</a:t>
            </a:r>
            <a:endParaRPr sz="1800" spc="190" dirty="0">
              <a:solidFill>
                <a:srgbClr val="000000"/>
              </a:solidFill>
              <a:latin typeface="Arial"/>
              <a:ea typeface="Arial"/>
              <a:cs typeface="Arial"/>
              <a:sym typeface="Arial"/>
            </a:endParaRPr>
          </a:p>
          <a:p>
            <a:pPr marL="280735" indent="-280735" defTabSz="914400">
              <a:lnSpc>
                <a:spcPts val="4200"/>
              </a:lnSpc>
              <a:buSzPct val="100000"/>
              <a:buChar char="•"/>
              <a:defRPr sz="1800" spc="190">
                <a:solidFill>
                  <a:srgbClr val="000000"/>
                </a:solidFill>
              </a:defRPr>
            </a:pPr>
            <a:endParaRPr sz="1800" spc="190" dirty="0">
              <a:solidFill>
                <a:srgbClr val="000000"/>
              </a:solidFill>
              <a:latin typeface="Arial"/>
              <a:ea typeface="Arial"/>
              <a:cs typeface="Arial"/>
              <a:sym typeface="Arial"/>
            </a:endParaRPr>
          </a:p>
        </p:txBody>
      </p:sp>
      <p:sp>
        <p:nvSpPr>
          <p:cNvPr id="8" name="CustomShape 17">
            <a:extLst>
              <a:ext uri="{FF2B5EF4-FFF2-40B4-BE49-F238E27FC236}">
                <a16:creationId xmlns:a16="http://schemas.microsoft.com/office/drawing/2014/main" id="{8675FDAF-FFFB-244D-AEA7-5C647B7FB0CD}"/>
              </a:ext>
            </a:extLst>
          </p:cNvPr>
          <p:cNvSpPr/>
          <p:nvPr/>
        </p:nvSpPr>
        <p:spPr>
          <a:xfrm>
            <a:off x="17067365" y="9390947"/>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15" name="CustomShape 17">
            <a:extLst>
              <a:ext uri="{FF2B5EF4-FFF2-40B4-BE49-F238E27FC236}">
                <a16:creationId xmlns:a16="http://schemas.microsoft.com/office/drawing/2014/main" id="{BA424EA5-AB57-509D-2414-334B9D7BB03F}"/>
              </a:ext>
            </a:extLst>
          </p:cNvPr>
          <p:cNvSpPr/>
          <p:nvPr/>
        </p:nvSpPr>
        <p:spPr>
          <a:xfrm>
            <a:off x="17025350" y="7036980"/>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16" name="CustomShape 17">
            <a:extLst>
              <a:ext uri="{FF2B5EF4-FFF2-40B4-BE49-F238E27FC236}">
                <a16:creationId xmlns:a16="http://schemas.microsoft.com/office/drawing/2014/main" id="{201A8705-969A-6B26-2D6F-E2A0576202E0}"/>
              </a:ext>
            </a:extLst>
          </p:cNvPr>
          <p:cNvSpPr/>
          <p:nvPr/>
        </p:nvSpPr>
        <p:spPr>
          <a:xfrm>
            <a:off x="16188732" y="11345888"/>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18" name="CustomShape 17">
            <a:extLst>
              <a:ext uri="{FF2B5EF4-FFF2-40B4-BE49-F238E27FC236}">
                <a16:creationId xmlns:a16="http://schemas.microsoft.com/office/drawing/2014/main" id="{F2692572-207B-55FB-FCE4-81DF0EF167E2}"/>
              </a:ext>
            </a:extLst>
          </p:cNvPr>
          <p:cNvSpPr/>
          <p:nvPr/>
        </p:nvSpPr>
        <p:spPr>
          <a:xfrm>
            <a:off x="19209206" y="4904289"/>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5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5"/>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6"/>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2" nodeType="clickEffect">
                                  <p:stCondLst>
                                    <p:cond delay="0"/>
                                  </p:stCondLst>
                                  <p:childTnLst>
                                    <p:set>
                                      <p:cBhvr>
                                        <p:cTn id="40" dur="1" fill="hold">
                                          <p:stCondLst>
                                            <p:cond delay="0"/>
                                          </p:stCondLst>
                                        </p:cTn>
                                        <p:tgtEl>
                                          <p:spTgt spid="1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5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grpId="3" nodeType="clickEffect">
                                  <p:stCondLst>
                                    <p:cond delay="0"/>
                                  </p:stCondLst>
                                  <p:childTnLst>
                                    <p:set>
                                      <p:cBhvr>
                                        <p:cTn id="50" dur="1" fill="hold">
                                          <p:stCondLst>
                                            <p:cond delay="0"/>
                                          </p:stCondLst>
                                        </p:cTn>
                                        <p:tgtEl>
                                          <p:spTgt spid="15"/>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3" grpId="0" animBg="1"/>
      <p:bldP spid="754" grpId="0" animBg="1"/>
      <p:bldP spid="3" grpId="0" animBg="1"/>
      <p:bldP spid="2" grpId="0" animBg="1"/>
      <p:bldP spid="4" grpId="0" animBg="1"/>
      <p:bldP spid="8" grpId="0" animBg="1"/>
      <p:bldP spid="8" grpId="1" animBg="1"/>
      <p:bldP spid="15" grpId="0" animBg="1"/>
      <p:bldP spid="15" grpId="1" animBg="1"/>
      <p:bldP spid="15" grpId="2" animBg="1"/>
      <p:bldP spid="15" grpId="3" animBg="1"/>
      <p:bldP spid="16" grpId="0" animBg="1"/>
      <p:bldP spid="16" grpId="1" animBg="1"/>
      <p:bldP spid="1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 name="Rounded Rectangle"/>
          <p:cNvSpPr/>
          <p:nvPr/>
        </p:nvSpPr>
        <p:spPr>
          <a:xfrm>
            <a:off x="1805059" y="6516664"/>
            <a:ext cx="10264531" cy="831005"/>
          </a:xfrm>
          <a:prstGeom prst="roundRect">
            <a:avLst>
              <a:gd name="adj" fmla="val 22924"/>
            </a:avLst>
          </a:prstGeom>
          <a:solidFill>
            <a:srgbClr val="B8BFFF"/>
          </a:solidFill>
          <a:ln w="12700">
            <a:miter lim="400000"/>
          </a:ln>
        </p:spPr>
        <p:txBody>
          <a:bodyPr lIns="45718" tIns="45718" rIns="45718" bIns="45718" anchor="ctr"/>
          <a:lstStyle/>
          <a:p>
            <a:pPr defTabSz="1828431"/>
            <a:endParaRPr/>
          </a:p>
        </p:txBody>
      </p:sp>
      <p:sp>
        <p:nvSpPr>
          <p:cNvPr id="774" name="Rounded Rectangle"/>
          <p:cNvSpPr/>
          <p:nvPr/>
        </p:nvSpPr>
        <p:spPr>
          <a:xfrm>
            <a:off x="1805059" y="9624392"/>
            <a:ext cx="10264531" cy="831004"/>
          </a:xfrm>
          <a:prstGeom prst="roundRect">
            <a:avLst>
              <a:gd name="adj" fmla="val 22924"/>
            </a:avLst>
          </a:prstGeom>
          <a:solidFill>
            <a:srgbClr val="B8BFFF"/>
          </a:solidFill>
          <a:ln w="12700">
            <a:miter lim="400000"/>
          </a:ln>
        </p:spPr>
        <p:txBody>
          <a:bodyPr lIns="45718" tIns="45718" rIns="45718" bIns="45718" anchor="ctr"/>
          <a:lstStyle/>
          <a:p>
            <a:pPr defTabSz="1828431"/>
            <a:endParaRPr/>
          </a:p>
        </p:txBody>
      </p:sp>
      <p:sp>
        <p:nvSpPr>
          <p:cNvPr id="775" name="Group 3"/>
          <p:cNvSpPr txBox="1"/>
          <p:nvPr/>
        </p:nvSpPr>
        <p:spPr>
          <a:xfrm>
            <a:off x="7091024" y="1003300"/>
            <a:ext cx="10189252" cy="916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defTabSz="1828431">
              <a:defRPr sz="5400" spc="600">
                <a:solidFill>
                  <a:srgbClr val="FFFFFF"/>
                </a:solidFill>
              </a:defRPr>
            </a:lvl1pPr>
          </a:lstStyle>
          <a:p>
            <a:r>
              <a:t>CHANGING DIRECTORIES</a:t>
            </a:r>
          </a:p>
        </p:txBody>
      </p:sp>
      <p:sp>
        <p:nvSpPr>
          <p:cNvPr id="776" name="CustomShape 13"/>
          <p:cNvSpPr txBox="1"/>
          <p:nvPr/>
        </p:nvSpPr>
        <p:spPr>
          <a:xfrm>
            <a:off x="2195031" y="4463310"/>
            <a:ext cx="10818647" cy="27646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670" indent="-280670" defTabSz="914400">
              <a:lnSpc>
                <a:spcPts val="4200"/>
              </a:lnSpc>
              <a:buSzPct val="100000"/>
              <a:buChar char="•"/>
              <a:defRPr sz="2800" spc="296">
                <a:solidFill>
                  <a:srgbClr val="FFFFFF"/>
                </a:solidFill>
              </a:defRPr>
            </a:pPr>
            <a:r>
              <a:rPr sz="3200" dirty="0">
                <a:latin typeface="YACkoL24Adk 0"/>
              </a:rPr>
              <a:t>cd without any arguments will always bring you to your home directory, no matter what your current directory is:</a:t>
            </a:r>
          </a:p>
          <a:p>
            <a:pPr marL="280670" indent="-280670" defTabSz="914400">
              <a:lnSpc>
                <a:spcPts val="4200"/>
              </a:lnSpc>
              <a:buSzPct val="100000"/>
              <a:buChar char="•"/>
              <a:defRPr sz="1800" spc="190">
                <a:solidFill>
                  <a:srgbClr val="000000"/>
                </a:solidFill>
              </a:defRPr>
            </a:pPr>
            <a:endParaRPr dirty="0"/>
          </a:p>
          <a:p>
            <a:pPr defTabSz="914400">
              <a:lnSpc>
                <a:spcPts val="4200"/>
              </a:lnSpc>
              <a:defRPr sz="3000" b="1" spc="317">
                <a:solidFill>
                  <a:srgbClr val="374556"/>
                </a:solidFill>
                <a:latin typeface="Courier New"/>
                <a:ea typeface="Courier New"/>
                <a:cs typeface="Courier New"/>
                <a:sym typeface="Courier New"/>
              </a:defRPr>
            </a:pPr>
            <a:r>
              <a:rPr dirty="0"/>
              <a:t>$ cd </a:t>
            </a:r>
            <a:endParaRPr sz="1800" spc="190" dirty="0">
              <a:solidFill>
                <a:srgbClr val="000000"/>
              </a:solidFill>
            </a:endParaRPr>
          </a:p>
        </p:txBody>
      </p:sp>
      <p:sp>
        <p:nvSpPr>
          <p:cNvPr id="782" name="Line"/>
          <p:cNvSpPr/>
          <p:nvPr/>
        </p:nvSpPr>
        <p:spPr>
          <a:xfrm>
            <a:off x="1683760" y="2540000"/>
            <a:ext cx="21308580" cy="0"/>
          </a:xfrm>
          <a:prstGeom prst="line">
            <a:avLst/>
          </a:prstGeom>
          <a:ln w="38100">
            <a:solidFill>
              <a:srgbClr val="FFFFFF"/>
            </a:solidFill>
            <a:miter/>
          </a:ln>
        </p:spPr>
        <p:txBody>
          <a:bodyPr lIns="45718" tIns="45718" rIns="45718" bIns="45718"/>
          <a:lstStyle/>
          <a:p>
            <a:pPr defTabSz="1828431"/>
            <a:endParaRPr/>
          </a:p>
        </p:txBody>
      </p:sp>
      <p:sp>
        <p:nvSpPr>
          <p:cNvPr id="783"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defTabSz="1828431">
              <a:defRPr sz="2000" spc="-1"/>
            </a:lvl1pPr>
          </a:lstStyle>
          <a:p>
            <a:r>
              <a:rPr lang="en-US" dirty="0"/>
              <a:t>24</a:t>
            </a:r>
            <a:endParaRPr dirty="0"/>
          </a:p>
        </p:txBody>
      </p:sp>
      <p:sp>
        <p:nvSpPr>
          <p:cNvPr id="784" name="CustomShape 13"/>
          <p:cNvSpPr txBox="1"/>
          <p:nvPr/>
        </p:nvSpPr>
        <p:spPr>
          <a:xfrm>
            <a:off x="2047534" y="8120909"/>
            <a:ext cx="10818647" cy="22260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670" indent="-280670" defTabSz="914400">
              <a:lnSpc>
                <a:spcPts val="4200"/>
              </a:lnSpc>
              <a:buSzPct val="100000"/>
              <a:buChar char="•"/>
              <a:defRPr sz="2800" spc="296">
                <a:solidFill>
                  <a:srgbClr val="FFFFFF"/>
                </a:solidFill>
              </a:defRPr>
            </a:pPr>
            <a:r>
              <a:rPr sz="3200" dirty="0">
                <a:latin typeface="YACkoL24Adk 0"/>
              </a:rPr>
              <a:t>cd with a minus will bring you back to the last directory you came from:</a:t>
            </a:r>
          </a:p>
          <a:p>
            <a:pPr marL="280670" indent="-280670" defTabSz="914400">
              <a:lnSpc>
                <a:spcPts val="4200"/>
              </a:lnSpc>
              <a:buSzPct val="100000"/>
              <a:buChar char="•"/>
              <a:defRPr sz="1800" spc="190">
                <a:solidFill>
                  <a:srgbClr val="000000"/>
                </a:solidFill>
              </a:defRPr>
            </a:pPr>
            <a:endParaRPr dirty="0"/>
          </a:p>
          <a:p>
            <a:pPr defTabSz="914400">
              <a:lnSpc>
                <a:spcPts val="4200"/>
              </a:lnSpc>
              <a:defRPr sz="3000" b="1" spc="317">
                <a:solidFill>
                  <a:srgbClr val="374556"/>
                </a:solidFill>
                <a:latin typeface="Courier New"/>
                <a:ea typeface="Courier New"/>
                <a:cs typeface="Courier New"/>
                <a:sym typeface="Courier New"/>
              </a:defRPr>
            </a:pPr>
            <a:r>
              <a:rPr dirty="0"/>
              <a:t>$ cd -</a:t>
            </a:r>
            <a:endParaRPr sz="1800" spc="190" dirty="0">
              <a:solidFill>
                <a:srgbClr val="000000"/>
              </a:solidFill>
            </a:endParaRPr>
          </a:p>
        </p:txBody>
      </p:sp>
      <p:grpSp>
        <p:nvGrpSpPr>
          <p:cNvPr id="2" name="Group 1">
            <a:extLst>
              <a:ext uri="{FF2B5EF4-FFF2-40B4-BE49-F238E27FC236}">
                <a16:creationId xmlns:a16="http://schemas.microsoft.com/office/drawing/2014/main" id="{C369F4E2-8016-102F-633F-A0C0D378B830}"/>
              </a:ext>
            </a:extLst>
          </p:cNvPr>
          <p:cNvGrpSpPr/>
          <p:nvPr/>
        </p:nvGrpSpPr>
        <p:grpSpPr>
          <a:xfrm>
            <a:off x="14389006" y="3024646"/>
            <a:ext cx="7149882" cy="10152337"/>
            <a:chOff x="14389006" y="2750326"/>
            <a:chExt cx="7149882" cy="10152337"/>
          </a:xfrm>
        </p:grpSpPr>
        <p:sp>
          <p:nvSpPr>
            <p:cNvPr id="3" name="CustomShape 17">
              <a:extLst>
                <a:ext uri="{FF2B5EF4-FFF2-40B4-BE49-F238E27FC236}">
                  <a16:creationId xmlns:a16="http://schemas.microsoft.com/office/drawing/2014/main" id="{1BA5CF4B-3F51-104E-F89C-4877DE0AAA15}"/>
                </a:ext>
              </a:extLst>
            </p:cNvPr>
            <p:cNvSpPr/>
            <p:nvPr/>
          </p:nvSpPr>
          <p:spPr>
            <a:xfrm>
              <a:off x="17035919" y="6751142"/>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4" name="TextBox 15">
              <a:extLst>
                <a:ext uri="{FF2B5EF4-FFF2-40B4-BE49-F238E27FC236}">
                  <a16:creationId xmlns:a16="http://schemas.microsoft.com/office/drawing/2014/main" id="{3EAF6F28-F7DE-7B59-EC5E-620F1DA6C7D4}"/>
                </a:ext>
              </a:extLst>
            </p:cNvPr>
            <p:cNvSpPr txBox="1"/>
            <p:nvPr/>
          </p:nvSpPr>
          <p:spPr>
            <a:xfrm>
              <a:off x="16981054" y="1020660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5" name="Picture 22">
              <a:extLst>
                <a:ext uri="{FF2B5EF4-FFF2-40B4-BE49-F238E27FC236}">
                  <a16:creationId xmlns:a16="http://schemas.microsoft.com/office/drawing/2014/main" id="{D0263816-34A6-FCF9-B1EA-959528217856}"/>
                </a:ext>
              </a:extLst>
            </p:cNvPr>
            <p:cNvGrpSpPr/>
            <p:nvPr/>
          </p:nvGrpSpPr>
          <p:grpSpPr>
            <a:xfrm>
              <a:off x="17463595" y="9152152"/>
              <a:ext cx="1145935" cy="885154"/>
              <a:chOff x="8683813" y="6194104"/>
              <a:chExt cx="1145935" cy="885154"/>
            </a:xfrm>
            <a:solidFill>
              <a:srgbClr val="FFFFFF"/>
            </a:solidFill>
          </p:grpSpPr>
          <p:sp>
            <p:nvSpPr>
              <p:cNvPr id="59" name="Freeform: Shape 58">
                <a:extLst>
                  <a:ext uri="{FF2B5EF4-FFF2-40B4-BE49-F238E27FC236}">
                    <a16:creationId xmlns:a16="http://schemas.microsoft.com/office/drawing/2014/main" id="{E6ECECCF-3286-79B3-A411-945B7709DD85}"/>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0" name="Freeform: Shape 59">
                <a:extLst>
                  <a:ext uri="{FF2B5EF4-FFF2-40B4-BE49-F238E27FC236}">
                    <a16:creationId xmlns:a16="http://schemas.microsoft.com/office/drawing/2014/main" id="{A60D5A62-8568-5D4E-EEF2-198EEEB9C4B1}"/>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1" name="Freeform: Shape 60">
                <a:extLst>
                  <a:ext uri="{FF2B5EF4-FFF2-40B4-BE49-F238E27FC236}">
                    <a16:creationId xmlns:a16="http://schemas.microsoft.com/office/drawing/2014/main" id="{FBEDA6C2-8E2C-0901-CF3C-3FC393410199}"/>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6" name="Picture 23">
              <a:extLst>
                <a:ext uri="{FF2B5EF4-FFF2-40B4-BE49-F238E27FC236}">
                  <a16:creationId xmlns:a16="http://schemas.microsoft.com/office/drawing/2014/main" id="{87A0AE38-DF15-D324-858E-A389B3FDDF78}"/>
                </a:ext>
              </a:extLst>
            </p:cNvPr>
            <p:cNvGrpSpPr/>
            <p:nvPr/>
          </p:nvGrpSpPr>
          <p:grpSpPr>
            <a:xfrm>
              <a:off x="19893331" y="9114202"/>
              <a:ext cx="1145935" cy="885154"/>
              <a:chOff x="11259853" y="6101290"/>
              <a:chExt cx="1145935" cy="885154"/>
            </a:xfrm>
            <a:solidFill>
              <a:srgbClr val="FFFFFF"/>
            </a:solidFill>
          </p:grpSpPr>
          <p:sp>
            <p:nvSpPr>
              <p:cNvPr id="56" name="Freeform: Shape 55">
                <a:extLst>
                  <a:ext uri="{FF2B5EF4-FFF2-40B4-BE49-F238E27FC236}">
                    <a16:creationId xmlns:a16="http://schemas.microsoft.com/office/drawing/2014/main" id="{852C43EC-3951-5451-E289-EE4FF54555E1}"/>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7" name="Freeform: Shape 56">
                <a:extLst>
                  <a:ext uri="{FF2B5EF4-FFF2-40B4-BE49-F238E27FC236}">
                    <a16:creationId xmlns:a16="http://schemas.microsoft.com/office/drawing/2014/main" id="{581BD057-F0AA-B20A-DB36-8F1482A195E0}"/>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8" name="Freeform: Shape 57">
                <a:extLst>
                  <a:ext uri="{FF2B5EF4-FFF2-40B4-BE49-F238E27FC236}">
                    <a16:creationId xmlns:a16="http://schemas.microsoft.com/office/drawing/2014/main" id="{CDE5CD0C-ECFB-2186-74C2-2F114B5E5721}"/>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7" name="AutoShape 27">
              <a:extLst>
                <a:ext uri="{FF2B5EF4-FFF2-40B4-BE49-F238E27FC236}">
                  <a16:creationId xmlns:a16="http://schemas.microsoft.com/office/drawing/2014/main" id="{8DBA40C3-C001-6071-4075-336CEA6481ED}"/>
                </a:ext>
              </a:extLst>
            </p:cNvPr>
            <p:cNvSpPr/>
            <p:nvPr/>
          </p:nvSpPr>
          <p:spPr>
            <a:xfrm>
              <a:off x="15524394" y="8788708"/>
              <a:ext cx="4980925" cy="0"/>
            </a:xfrm>
            <a:prstGeom prst="line">
              <a:avLst/>
            </a:prstGeom>
            <a:ln w="38100" cap="flat">
              <a:solidFill>
                <a:srgbClr val="FFFFFF"/>
              </a:solidFill>
              <a:prstDash val="solid"/>
              <a:headEnd type="none" w="sm" len="sm"/>
              <a:tailEnd type="none" w="sm" len="sm"/>
            </a:ln>
          </p:spPr>
        </p:sp>
        <p:sp>
          <p:nvSpPr>
            <p:cNvPr id="8" name="AutoShape 28">
              <a:extLst>
                <a:ext uri="{FF2B5EF4-FFF2-40B4-BE49-F238E27FC236}">
                  <a16:creationId xmlns:a16="http://schemas.microsoft.com/office/drawing/2014/main" id="{9C4E2010-0275-7969-E46D-2440DAA10528}"/>
                </a:ext>
              </a:extLst>
            </p:cNvPr>
            <p:cNvSpPr/>
            <p:nvPr/>
          </p:nvSpPr>
          <p:spPr>
            <a:xfrm rot="16200000">
              <a:off x="15333351" y="9017851"/>
              <a:ext cx="420186" cy="0"/>
            </a:xfrm>
            <a:prstGeom prst="line">
              <a:avLst/>
            </a:prstGeom>
            <a:ln w="38100" cap="flat">
              <a:solidFill>
                <a:srgbClr val="FFFFFF"/>
              </a:solidFill>
              <a:prstDash val="solid"/>
              <a:headEnd type="none" w="sm" len="sm"/>
              <a:tailEnd type="none" w="sm" len="sm"/>
            </a:ln>
          </p:spPr>
        </p:sp>
        <p:sp>
          <p:nvSpPr>
            <p:cNvPr id="9" name="AutoShape 30">
              <a:extLst>
                <a:ext uri="{FF2B5EF4-FFF2-40B4-BE49-F238E27FC236}">
                  <a16:creationId xmlns:a16="http://schemas.microsoft.com/office/drawing/2014/main" id="{899A95E4-E1EC-41F0-E148-27B5ECCFFBFE}"/>
                </a:ext>
              </a:extLst>
            </p:cNvPr>
            <p:cNvSpPr/>
            <p:nvPr/>
          </p:nvSpPr>
          <p:spPr>
            <a:xfrm rot="16200000">
              <a:off x="20276176" y="8979751"/>
              <a:ext cx="420186" cy="0"/>
            </a:xfrm>
            <a:prstGeom prst="line">
              <a:avLst/>
            </a:prstGeom>
            <a:ln w="38100" cap="flat">
              <a:solidFill>
                <a:srgbClr val="FFFFFF"/>
              </a:solidFill>
              <a:prstDash val="solid"/>
              <a:headEnd type="none" w="sm" len="sm"/>
              <a:tailEnd type="none" w="sm" len="sm"/>
            </a:ln>
          </p:spPr>
        </p:sp>
        <p:grpSp>
          <p:nvGrpSpPr>
            <p:cNvPr id="10" name="Picture 12">
              <a:extLst>
                <a:ext uri="{FF2B5EF4-FFF2-40B4-BE49-F238E27FC236}">
                  <a16:creationId xmlns:a16="http://schemas.microsoft.com/office/drawing/2014/main" id="{D70E48A2-1FFB-7B31-A9C9-16113C87AA5F}"/>
                </a:ext>
              </a:extLst>
            </p:cNvPr>
            <p:cNvGrpSpPr/>
            <p:nvPr/>
          </p:nvGrpSpPr>
          <p:grpSpPr>
            <a:xfrm>
              <a:off x="15031519" y="9201917"/>
              <a:ext cx="1145935" cy="885154"/>
              <a:chOff x="6355127" y="6101290"/>
              <a:chExt cx="1145935" cy="885154"/>
            </a:xfrm>
            <a:solidFill>
              <a:srgbClr val="FFFFFF"/>
            </a:solidFill>
          </p:grpSpPr>
          <p:sp>
            <p:nvSpPr>
              <p:cNvPr id="53" name="Freeform: Shape 52">
                <a:extLst>
                  <a:ext uri="{FF2B5EF4-FFF2-40B4-BE49-F238E27FC236}">
                    <a16:creationId xmlns:a16="http://schemas.microsoft.com/office/drawing/2014/main" id="{6B244674-D342-3EF6-172F-0C95B91D54C9}"/>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4" name="Freeform: Shape 53">
                <a:extLst>
                  <a:ext uri="{FF2B5EF4-FFF2-40B4-BE49-F238E27FC236}">
                    <a16:creationId xmlns:a16="http://schemas.microsoft.com/office/drawing/2014/main" id="{A2AB8E77-42DD-9826-DA45-5F0A55417D95}"/>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5" name="Freeform: Shape 54">
                <a:extLst>
                  <a:ext uri="{FF2B5EF4-FFF2-40B4-BE49-F238E27FC236}">
                    <a16:creationId xmlns:a16="http://schemas.microsoft.com/office/drawing/2014/main" id="{DED7AA3A-ACD1-E5A0-10C3-CB052D162C5A}"/>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1" name="TextBox 17">
              <a:extLst>
                <a:ext uri="{FF2B5EF4-FFF2-40B4-BE49-F238E27FC236}">
                  <a16:creationId xmlns:a16="http://schemas.microsoft.com/office/drawing/2014/main" id="{427292D3-920D-FBD4-1F11-E4C2F51C364E}"/>
                </a:ext>
              </a:extLst>
            </p:cNvPr>
            <p:cNvSpPr txBox="1"/>
            <p:nvPr/>
          </p:nvSpPr>
          <p:spPr>
            <a:xfrm>
              <a:off x="19306545" y="1020764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
          <p:nvSpPr>
            <p:cNvPr id="12" name="TextBox 16">
              <a:extLst>
                <a:ext uri="{FF2B5EF4-FFF2-40B4-BE49-F238E27FC236}">
                  <a16:creationId xmlns:a16="http://schemas.microsoft.com/office/drawing/2014/main" id="{911B6A86-D375-FB53-FF99-B8714F1165AD}"/>
                </a:ext>
              </a:extLst>
            </p:cNvPr>
            <p:cNvSpPr txBox="1"/>
            <p:nvPr/>
          </p:nvSpPr>
          <p:spPr>
            <a:xfrm>
              <a:off x="14389006" y="10206601"/>
              <a:ext cx="2232343" cy="481330"/>
            </a:xfrm>
            <a:prstGeom prst="rect">
              <a:avLst/>
            </a:prstGeom>
          </p:spPr>
          <p:txBody>
            <a:bodyPr wrap="square" lIns="0" tIns="0" rIns="0" bIns="0" rtlCol="0" anchor="t">
              <a:spAutoFit/>
            </a:bodyPr>
            <a:lstStyle/>
            <a:p>
              <a:pPr algn="ctr">
                <a:lnSpc>
                  <a:spcPts val="3919"/>
                </a:lnSpc>
              </a:pPr>
              <a:r>
                <a:rPr lang="en-US" sz="2799" dirty="0">
                  <a:solidFill>
                    <a:srgbClr val="FFFFFF"/>
                  </a:solidFill>
                  <a:latin typeface="HK Grotesk Medium"/>
                </a:rPr>
                <a:t>Data</a:t>
              </a:r>
            </a:p>
          </p:txBody>
        </p:sp>
        <p:grpSp>
          <p:nvGrpSpPr>
            <p:cNvPr id="13" name="Picture 26">
              <a:extLst>
                <a:ext uri="{FF2B5EF4-FFF2-40B4-BE49-F238E27FC236}">
                  <a16:creationId xmlns:a16="http://schemas.microsoft.com/office/drawing/2014/main" id="{29B6D7D0-8C51-5461-C636-A4DD711F42A6}"/>
                </a:ext>
              </a:extLst>
            </p:cNvPr>
            <p:cNvGrpSpPr/>
            <p:nvPr/>
          </p:nvGrpSpPr>
          <p:grpSpPr>
            <a:xfrm>
              <a:off x="17524794" y="6855073"/>
              <a:ext cx="1145935" cy="885154"/>
              <a:chOff x="8777016" y="3895501"/>
              <a:chExt cx="1145935" cy="885154"/>
            </a:xfrm>
            <a:solidFill>
              <a:srgbClr val="FFFFFF"/>
            </a:solidFill>
          </p:grpSpPr>
          <p:sp>
            <p:nvSpPr>
              <p:cNvPr id="50" name="Freeform: Shape 49">
                <a:extLst>
                  <a:ext uri="{FF2B5EF4-FFF2-40B4-BE49-F238E27FC236}">
                    <a16:creationId xmlns:a16="http://schemas.microsoft.com/office/drawing/2014/main" id="{7605C673-FC15-5ED1-BA71-B7B791B7F235}"/>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1" name="Freeform: Shape 50">
                <a:extLst>
                  <a:ext uri="{FF2B5EF4-FFF2-40B4-BE49-F238E27FC236}">
                    <a16:creationId xmlns:a16="http://schemas.microsoft.com/office/drawing/2014/main" id="{D4BC3F19-2338-05D7-6355-44C4BA6227B0}"/>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2" name="Freeform: Shape 51">
                <a:extLst>
                  <a:ext uri="{FF2B5EF4-FFF2-40B4-BE49-F238E27FC236}">
                    <a16:creationId xmlns:a16="http://schemas.microsoft.com/office/drawing/2014/main" id="{947E3FD0-F5D3-5D68-CF6C-B70EE41DE88F}"/>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4" name="TextBox 14">
              <a:extLst>
                <a:ext uri="{FF2B5EF4-FFF2-40B4-BE49-F238E27FC236}">
                  <a16:creationId xmlns:a16="http://schemas.microsoft.com/office/drawing/2014/main" id="{214A4F01-CCFC-DC61-8586-C1E8770BC9DB}"/>
                </a:ext>
              </a:extLst>
            </p:cNvPr>
            <p:cNvSpPr txBox="1"/>
            <p:nvPr/>
          </p:nvSpPr>
          <p:spPr>
            <a:xfrm>
              <a:off x="16912093" y="787600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[you]</a:t>
              </a:r>
            </a:p>
          </p:txBody>
        </p:sp>
        <p:sp>
          <p:nvSpPr>
            <p:cNvPr id="15" name="AutoShape 39">
              <a:extLst>
                <a:ext uri="{FF2B5EF4-FFF2-40B4-BE49-F238E27FC236}">
                  <a16:creationId xmlns:a16="http://schemas.microsoft.com/office/drawing/2014/main" id="{51BCDFF2-4D1F-3487-244C-81FAD4686AEA}"/>
                </a:ext>
              </a:extLst>
            </p:cNvPr>
            <p:cNvSpPr/>
            <p:nvPr/>
          </p:nvSpPr>
          <p:spPr>
            <a:xfrm rot="16200000">
              <a:off x="17863167" y="8631079"/>
              <a:ext cx="306443" cy="0"/>
            </a:xfrm>
            <a:prstGeom prst="line">
              <a:avLst/>
            </a:prstGeom>
            <a:ln w="38100" cap="flat">
              <a:solidFill>
                <a:srgbClr val="FFFFFF"/>
              </a:solidFill>
              <a:prstDash val="solid"/>
              <a:headEnd type="none" w="sm" len="sm"/>
              <a:tailEnd type="none" w="sm" len="sm"/>
            </a:ln>
          </p:spPr>
        </p:sp>
        <p:grpSp>
          <p:nvGrpSpPr>
            <p:cNvPr id="16" name="Picture 22">
              <a:extLst>
                <a:ext uri="{FF2B5EF4-FFF2-40B4-BE49-F238E27FC236}">
                  <a16:creationId xmlns:a16="http://schemas.microsoft.com/office/drawing/2014/main" id="{F38D93E8-1F4E-AD4D-A87D-D98705B37D1B}"/>
                </a:ext>
              </a:extLst>
            </p:cNvPr>
            <p:cNvGrpSpPr/>
            <p:nvPr/>
          </p:nvGrpSpPr>
          <p:grpSpPr>
            <a:xfrm>
              <a:off x="16644445" y="11409018"/>
              <a:ext cx="1145935" cy="885154"/>
              <a:chOff x="8683813" y="6194104"/>
              <a:chExt cx="1145935" cy="885154"/>
            </a:xfrm>
            <a:solidFill>
              <a:srgbClr val="FFFFFF"/>
            </a:solidFill>
          </p:grpSpPr>
          <p:sp>
            <p:nvSpPr>
              <p:cNvPr id="47" name="Freeform: Shape 46">
                <a:extLst>
                  <a:ext uri="{FF2B5EF4-FFF2-40B4-BE49-F238E27FC236}">
                    <a16:creationId xmlns:a16="http://schemas.microsoft.com/office/drawing/2014/main" id="{10FC57B1-15CB-FCEE-3EC5-C9B1A64CECBB}"/>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8" name="Freeform: Shape 47">
                <a:extLst>
                  <a:ext uri="{FF2B5EF4-FFF2-40B4-BE49-F238E27FC236}">
                    <a16:creationId xmlns:a16="http://schemas.microsoft.com/office/drawing/2014/main" id="{739DDD3B-03B0-1A6F-9F7A-3A0B73DFF2A5}"/>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9" name="Freeform: Shape 48">
                <a:extLst>
                  <a:ext uri="{FF2B5EF4-FFF2-40B4-BE49-F238E27FC236}">
                    <a16:creationId xmlns:a16="http://schemas.microsoft.com/office/drawing/2014/main" id="{4BC89853-62F5-BB62-144C-5466549C7770}"/>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7" name="TextBox 15">
              <a:extLst>
                <a:ext uri="{FF2B5EF4-FFF2-40B4-BE49-F238E27FC236}">
                  <a16:creationId xmlns:a16="http://schemas.microsoft.com/office/drawing/2014/main" id="{1732F1BE-9A03-2BAE-5CFA-FCEAD0CA4A3F}"/>
                </a:ext>
              </a:extLst>
            </p:cNvPr>
            <p:cNvSpPr txBox="1"/>
            <p:nvPr/>
          </p:nvSpPr>
          <p:spPr>
            <a:xfrm>
              <a:off x="16161904" y="1242133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Courses</a:t>
              </a:r>
            </a:p>
          </p:txBody>
        </p:sp>
        <p:sp>
          <p:nvSpPr>
            <p:cNvPr id="18" name="AutoShape 39">
              <a:extLst>
                <a:ext uri="{FF2B5EF4-FFF2-40B4-BE49-F238E27FC236}">
                  <a16:creationId xmlns:a16="http://schemas.microsoft.com/office/drawing/2014/main" id="{93027290-E5B2-6F69-8C23-9FF549D87686}"/>
                </a:ext>
              </a:extLst>
            </p:cNvPr>
            <p:cNvSpPr/>
            <p:nvPr/>
          </p:nvSpPr>
          <p:spPr>
            <a:xfrm rot="16200000">
              <a:off x="17863167" y="10936129"/>
              <a:ext cx="306443" cy="0"/>
            </a:xfrm>
            <a:prstGeom prst="line">
              <a:avLst/>
            </a:prstGeom>
            <a:ln w="38100" cap="flat">
              <a:solidFill>
                <a:srgbClr val="FFFFFF"/>
              </a:solidFill>
              <a:prstDash val="solid"/>
              <a:headEnd type="none" w="sm" len="sm"/>
              <a:tailEnd type="none" w="sm" len="sm"/>
            </a:ln>
          </p:spPr>
        </p:sp>
        <p:grpSp>
          <p:nvGrpSpPr>
            <p:cNvPr id="19" name="Picture 22">
              <a:extLst>
                <a:ext uri="{FF2B5EF4-FFF2-40B4-BE49-F238E27FC236}">
                  <a16:creationId xmlns:a16="http://schemas.microsoft.com/office/drawing/2014/main" id="{AE4CB48C-F600-BE27-3227-BC2AC436E652}"/>
                </a:ext>
              </a:extLst>
            </p:cNvPr>
            <p:cNvGrpSpPr/>
            <p:nvPr/>
          </p:nvGrpSpPr>
          <p:grpSpPr>
            <a:xfrm>
              <a:off x="18552073" y="11409018"/>
              <a:ext cx="1145935" cy="885154"/>
              <a:chOff x="8683813" y="6194104"/>
              <a:chExt cx="1145935" cy="885154"/>
            </a:xfrm>
            <a:solidFill>
              <a:srgbClr val="FFFFFF"/>
            </a:solidFill>
          </p:grpSpPr>
          <p:sp>
            <p:nvSpPr>
              <p:cNvPr id="44" name="Freeform: Shape 43">
                <a:extLst>
                  <a:ext uri="{FF2B5EF4-FFF2-40B4-BE49-F238E27FC236}">
                    <a16:creationId xmlns:a16="http://schemas.microsoft.com/office/drawing/2014/main" id="{3C631338-34B2-2F0A-365B-D46B223A9ABB}"/>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5" name="Freeform: Shape 44">
                <a:extLst>
                  <a:ext uri="{FF2B5EF4-FFF2-40B4-BE49-F238E27FC236}">
                    <a16:creationId xmlns:a16="http://schemas.microsoft.com/office/drawing/2014/main" id="{97EFA84F-5DEB-B5D9-33C4-086ADBDE525C}"/>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6" name="Freeform: Shape 45">
                <a:extLst>
                  <a:ext uri="{FF2B5EF4-FFF2-40B4-BE49-F238E27FC236}">
                    <a16:creationId xmlns:a16="http://schemas.microsoft.com/office/drawing/2014/main" id="{7F532B3B-4994-923C-F4AC-23EF3A73DF20}"/>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0" name="TextBox 15">
              <a:extLst>
                <a:ext uri="{FF2B5EF4-FFF2-40B4-BE49-F238E27FC236}">
                  <a16:creationId xmlns:a16="http://schemas.microsoft.com/office/drawing/2014/main" id="{AA80343D-ACD9-D43F-BF08-994D1DC26BB1}"/>
                </a:ext>
              </a:extLst>
            </p:cNvPr>
            <p:cNvSpPr txBox="1"/>
            <p:nvPr/>
          </p:nvSpPr>
          <p:spPr>
            <a:xfrm>
              <a:off x="18069532" y="1242133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Projects</a:t>
              </a:r>
            </a:p>
          </p:txBody>
        </p:sp>
        <p:sp>
          <p:nvSpPr>
            <p:cNvPr id="21" name="AutoShape 27">
              <a:extLst>
                <a:ext uri="{FF2B5EF4-FFF2-40B4-BE49-F238E27FC236}">
                  <a16:creationId xmlns:a16="http://schemas.microsoft.com/office/drawing/2014/main" id="{5684E8DC-E582-5AC7-3626-E1E95E70F8B6}"/>
                </a:ext>
              </a:extLst>
            </p:cNvPr>
            <p:cNvSpPr/>
            <p:nvPr/>
          </p:nvSpPr>
          <p:spPr>
            <a:xfrm flipV="1">
              <a:off x="17170399" y="11089320"/>
              <a:ext cx="1974037" cy="31"/>
            </a:xfrm>
            <a:prstGeom prst="line">
              <a:avLst/>
            </a:prstGeom>
            <a:ln w="38100" cap="flat">
              <a:solidFill>
                <a:srgbClr val="FFFFFF"/>
              </a:solidFill>
              <a:prstDash val="solid"/>
              <a:headEnd type="none" w="sm" len="sm"/>
              <a:tailEnd type="none" w="sm" len="sm"/>
            </a:ln>
          </p:spPr>
        </p:sp>
        <p:sp>
          <p:nvSpPr>
            <p:cNvPr id="22" name="AutoShape 39">
              <a:extLst>
                <a:ext uri="{FF2B5EF4-FFF2-40B4-BE49-F238E27FC236}">
                  <a16:creationId xmlns:a16="http://schemas.microsoft.com/office/drawing/2014/main" id="{19EE0E3A-34ED-4A0E-2731-431541011027}"/>
                </a:ext>
              </a:extLst>
            </p:cNvPr>
            <p:cNvSpPr/>
            <p:nvPr/>
          </p:nvSpPr>
          <p:spPr>
            <a:xfrm rot="16200000">
              <a:off x="17030047" y="11254091"/>
              <a:ext cx="306443" cy="0"/>
            </a:xfrm>
            <a:prstGeom prst="line">
              <a:avLst/>
            </a:prstGeom>
            <a:ln w="38100" cap="flat">
              <a:solidFill>
                <a:srgbClr val="FFFFFF"/>
              </a:solidFill>
              <a:prstDash val="solid"/>
              <a:headEnd type="none" w="sm" len="sm"/>
              <a:tailEnd type="none" w="sm" len="sm"/>
            </a:ln>
          </p:spPr>
        </p:sp>
        <p:sp>
          <p:nvSpPr>
            <p:cNvPr id="23" name="AutoShape 39">
              <a:extLst>
                <a:ext uri="{FF2B5EF4-FFF2-40B4-BE49-F238E27FC236}">
                  <a16:creationId xmlns:a16="http://schemas.microsoft.com/office/drawing/2014/main" id="{DFC94616-653B-7845-0DD6-D521582C6C9C}"/>
                </a:ext>
              </a:extLst>
            </p:cNvPr>
            <p:cNvSpPr/>
            <p:nvPr/>
          </p:nvSpPr>
          <p:spPr>
            <a:xfrm rot="16200000">
              <a:off x="18991215" y="11221718"/>
              <a:ext cx="306443" cy="0"/>
            </a:xfrm>
            <a:prstGeom prst="line">
              <a:avLst/>
            </a:prstGeom>
            <a:ln w="38100" cap="flat">
              <a:solidFill>
                <a:srgbClr val="FFFFFF"/>
              </a:solidFill>
              <a:prstDash val="solid"/>
              <a:headEnd type="none" w="sm" len="sm"/>
              <a:tailEnd type="none" w="sm" len="sm"/>
            </a:ln>
          </p:spPr>
        </p:sp>
        <p:grpSp>
          <p:nvGrpSpPr>
            <p:cNvPr id="24" name="Picture 26">
              <a:extLst>
                <a:ext uri="{FF2B5EF4-FFF2-40B4-BE49-F238E27FC236}">
                  <a16:creationId xmlns:a16="http://schemas.microsoft.com/office/drawing/2014/main" id="{4B3CA6C4-97CC-A645-A745-DBC983401978}"/>
                </a:ext>
              </a:extLst>
            </p:cNvPr>
            <p:cNvGrpSpPr/>
            <p:nvPr/>
          </p:nvGrpSpPr>
          <p:grpSpPr>
            <a:xfrm>
              <a:off x="17517661" y="4834396"/>
              <a:ext cx="1145935" cy="885154"/>
              <a:chOff x="8777016" y="3895501"/>
              <a:chExt cx="1145935" cy="885154"/>
            </a:xfrm>
            <a:solidFill>
              <a:srgbClr val="FFFFFF"/>
            </a:solidFill>
          </p:grpSpPr>
          <p:sp>
            <p:nvSpPr>
              <p:cNvPr id="41" name="Freeform: Shape 40">
                <a:extLst>
                  <a:ext uri="{FF2B5EF4-FFF2-40B4-BE49-F238E27FC236}">
                    <a16:creationId xmlns:a16="http://schemas.microsoft.com/office/drawing/2014/main" id="{6381BE0B-CBB7-D56C-00CD-C33B575245A8}"/>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2" name="Freeform: Shape 41">
                <a:extLst>
                  <a:ext uri="{FF2B5EF4-FFF2-40B4-BE49-F238E27FC236}">
                    <a16:creationId xmlns:a16="http://schemas.microsoft.com/office/drawing/2014/main" id="{42FEB272-BA25-25CE-6AF6-4A34658A4411}"/>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3" name="Freeform: Shape 42">
                <a:extLst>
                  <a:ext uri="{FF2B5EF4-FFF2-40B4-BE49-F238E27FC236}">
                    <a16:creationId xmlns:a16="http://schemas.microsoft.com/office/drawing/2014/main" id="{F5F0EDCF-8B8C-0193-6C37-599B57C7A600}"/>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5" name="TextBox 14">
              <a:extLst>
                <a:ext uri="{FF2B5EF4-FFF2-40B4-BE49-F238E27FC236}">
                  <a16:creationId xmlns:a16="http://schemas.microsoft.com/office/drawing/2014/main" id="{2EEAB6F1-E0C2-79A0-CFB1-1C4B524D80DA}"/>
                </a:ext>
              </a:extLst>
            </p:cNvPr>
            <p:cNvSpPr txBox="1"/>
            <p:nvPr/>
          </p:nvSpPr>
          <p:spPr>
            <a:xfrm>
              <a:off x="17003533" y="579320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Users</a:t>
              </a:r>
            </a:p>
          </p:txBody>
        </p:sp>
        <p:sp>
          <p:nvSpPr>
            <p:cNvPr id="26" name="AutoShape 39">
              <a:extLst>
                <a:ext uri="{FF2B5EF4-FFF2-40B4-BE49-F238E27FC236}">
                  <a16:creationId xmlns:a16="http://schemas.microsoft.com/office/drawing/2014/main" id="{F3322091-519C-60E1-B15B-D20BBDFE5FD8}"/>
                </a:ext>
              </a:extLst>
            </p:cNvPr>
            <p:cNvSpPr/>
            <p:nvPr/>
          </p:nvSpPr>
          <p:spPr>
            <a:xfrm rot="16200000">
              <a:off x="18015567" y="6466999"/>
              <a:ext cx="306443" cy="0"/>
            </a:xfrm>
            <a:prstGeom prst="line">
              <a:avLst/>
            </a:prstGeom>
            <a:ln w="38100" cap="flat">
              <a:solidFill>
                <a:srgbClr val="FFFFFF"/>
              </a:solidFill>
              <a:prstDash val="solid"/>
              <a:headEnd type="none" w="sm" len="sm"/>
              <a:tailEnd type="none" w="sm" len="sm"/>
            </a:ln>
          </p:spPr>
        </p:sp>
        <p:grpSp>
          <p:nvGrpSpPr>
            <p:cNvPr id="27" name="Picture 26">
              <a:extLst>
                <a:ext uri="{FF2B5EF4-FFF2-40B4-BE49-F238E27FC236}">
                  <a16:creationId xmlns:a16="http://schemas.microsoft.com/office/drawing/2014/main" id="{DCA61FEC-B25E-C1BF-4501-D8FCCFF72322}"/>
                </a:ext>
              </a:extLst>
            </p:cNvPr>
            <p:cNvGrpSpPr/>
            <p:nvPr/>
          </p:nvGrpSpPr>
          <p:grpSpPr>
            <a:xfrm>
              <a:off x="19620781" y="4844556"/>
              <a:ext cx="1145935" cy="885154"/>
              <a:chOff x="8777016" y="3895501"/>
              <a:chExt cx="1145935" cy="885154"/>
            </a:xfrm>
            <a:solidFill>
              <a:srgbClr val="FFFFFF"/>
            </a:solidFill>
          </p:grpSpPr>
          <p:sp>
            <p:nvSpPr>
              <p:cNvPr id="38" name="Freeform: Shape 37">
                <a:extLst>
                  <a:ext uri="{FF2B5EF4-FFF2-40B4-BE49-F238E27FC236}">
                    <a16:creationId xmlns:a16="http://schemas.microsoft.com/office/drawing/2014/main" id="{6908CED5-A190-4A5E-83C0-C7C58074B95E}"/>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9" name="Freeform: Shape 38">
                <a:extLst>
                  <a:ext uri="{FF2B5EF4-FFF2-40B4-BE49-F238E27FC236}">
                    <a16:creationId xmlns:a16="http://schemas.microsoft.com/office/drawing/2014/main" id="{034CE473-B8D6-BE37-45E9-48DBFDCE5BF4}"/>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0" name="Freeform: Shape 39">
                <a:extLst>
                  <a:ext uri="{FF2B5EF4-FFF2-40B4-BE49-F238E27FC236}">
                    <a16:creationId xmlns:a16="http://schemas.microsoft.com/office/drawing/2014/main" id="{968D1203-E53F-BB21-5672-EB6844857D80}"/>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8" name="TextBox 14">
              <a:extLst>
                <a:ext uri="{FF2B5EF4-FFF2-40B4-BE49-F238E27FC236}">
                  <a16:creationId xmlns:a16="http://schemas.microsoft.com/office/drawing/2014/main" id="{0F1A1CB2-9338-2E66-1B1F-B48A6DAC39D9}"/>
                </a:ext>
              </a:extLst>
            </p:cNvPr>
            <p:cNvSpPr txBox="1"/>
            <p:nvPr/>
          </p:nvSpPr>
          <p:spPr>
            <a:xfrm>
              <a:off x="19106653" y="5803365"/>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tmp</a:t>
              </a:r>
              <a:endParaRPr lang="en-US" sz="2799" dirty="0">
                <a:solidFill>
                  <a:srgbClr val="FFFFFF"/>
                </a:solidFill>
                <a:latin typeface="HK Grotesk Medium"/>
              </a:endParaRPr>
            </a:p>
          </p:txBody>
        </p:sp>
        <p:sp>
          <p:nvSpPr>
            <p:cNvPr id="29" name="AutoShape 27">
              <a:extLst>
                <a:ext uri="{FF2B5EF4-FFF2-40B4-BE49-F238E27FC236}">
                  <a16:creationId xmlns:a16="http://schemas.microsoft.com/office/drawing/2014/main" id="{AB473244-A6B0-43D6-3CC2-F9BE1D8B7999}"/>
                </a:ext>
              </a:extLst>
            </p:cNvPr>
            <p:cNvSpPr/>
            <p:nvPr/>
          </p:nvSpPr>
          <p:spPr>
            <a:xfrm flipV="1">
              <a:off x="18033999" y="4515800"/>
              <a:ext cx="1974037" cy="31"/>
            </a:xfrm>
            <a:prstGeom prst="line">
              <a:avLst/>
            </a:prstGeom>
            <a:ln w="38100" cap="flat">
              <a:solidFill>
                <a:srgbClr val="FFFFFF"/>
              </a:solidFill>
              <a:prstDash val="solid"/>
              <a:headEnd type="none" w="sm" len="sm"/>
              <a:tailEnd type="none" w="sm" len="sm"/>
            </a:ln>
          </p:spPr>
        </p:sp>
        <p:sp>
          <p:nvSpPr>
            <p:cNvPr id="30" name="AutoShape 39">
              <a:extLst>
                <a:ext uri="{FF2B5EF4-FFF2-40B4-BE49-F238E27FC236}">
                  <a16:creationId xmlns:a16="http://schemas.microsoft.com/office/drawing/2014/main" id="{C1A92074-304D-3339-3C8D-571CD8C53C3A}"/>
                </a:ext>
              </a:extLst>
            </p:cNvPr>
            <p:cNvSpPr/>
            <p:nvPr/>
          </p:nvSpPr>
          <p:spPr>
            <a:xfrm rot="16200000">
              <a:off x="17897343" y="4676879"/>
              <a:ext cx="306443" cy="0"/>
            </a:xfrm>
            <a:prstGeom prst="line">
              <a:avLst/>
            </a:prstGeom>
            <a:ln w="38100" cap="flat">
              <a:solidFill>
                <a:srgbClr val="FFFFFF"/>
              </a:solidFill>
              <a:prstDash val="solid"/>
              <a:headEnd type="none" w="sm" len="sm"/>
              <a:tailEnd type="none" w="sm" len="sm"/>
            </a:ln>
          </p:spPr>
        </p:sp>
        <p:sp>
          <p:nvSpPr>
            <p:cNvPr id="31" name="AutoShape 39">
              <a:extLst>
                <a:ext uri="{FF2B5EF4-FFF2-40B4-BE49-F238E27FC236}">
                  <a16:creationId xmlns:a16="http://schemas.microsoft.com/office/drawing/2014/main" id="{2DE5FBDC-2A94-5A4D-7C6D-790E3C9FD060}"/>
                </a:ext>
              </a:extLst>
            </p:cNvPr>
            <p:cNvSpPr/>
            <p:nvPr/>
          </p:nvSpPr>
          <p:spPr>
            <a:xfrm rot="16200000">
              <a:off x="19870236" y="4645463"/>
              <a:ext cx="306443" cy="0"/>
            </a:xfrm>
            <a:prstGeom prst="line">
              <a:avLst/>
            </a:prstGeom>
            <a:ln w="38100" cap="flat">
              <a:solidFill>
                <a:srgbClr val="FFFFFF"/>
              </a:solidFill>
              <a:prstDash val="solid"/>
              <a:headEnd type="none" w="sm" len="sm"/>
              <a:tailEnd type="none" w="sm" len="sm"/>
            </a:ln>
          </p:spPr>
        </p:sp>
        <p:sp>
          <p:nvSpPr>
            <p:cNvPr id="32" name="AutoShape 39">
              <a:extLst>
                <a:ext uri="{FF2B5EF4-FFF2-40B4-BE49-F238E27FC236}">
                  <a16:creationId xmlns:a16="http://schemas.microsoft.com/office/drawing/2014/main" id="{BA7DB6B0-4C00-4462-EF40-0A8BC6891055}"/>
                </a:ext>
              </a:extLst>
            </p:cNvPr>
            <p:cNvSpPr/>
            <p:nvPr/>
          </p:nvSpPr>
          <p:spPr>
            <a:xfrm rot="16200000">
              <a:off x="17901267" y="4361974"/>
              <a:ext cx="306443" cy="0"/>
            </a:xfrm>
            <a:prstGeom prst="line">
              <a:avLst/>
            </a:prstGeom>
            <a:ln w="38100" cap="flat">
              <a:solidFill>
                <a:srgbClr val="FFFFFF"/>
              </a:solidFill>
              <a:prstDash val="solid"/>
              <a:headEnd type="none" w="sm" len="sm"/>
              <a:tailEnd type="none" w="sm" len="sm"/>
            </a:ln>
          </p:spPr>
        </p:sp>
        <p:grpSp>
          <p:nvGrpSpPr>
            <p:cNvPr id="33" name="Picture 26">
              <a:extLst>
                <a:ext uri="{FF2B5EF4-FFF2-40B4-BE49-F238E27FC236}">
                  <a16:creationId xmlns:a16="http://schemas.microsoft.com/office/drawing/2014/main" id="{B81E11DA-036C-E14D-C5F7-FDB2AFB00318}"/>
                </a:ext>
              </a:extLst>
            </p:cNvPr>
            <p:cNvGrpSpPr/>
            <p:nvPr/>
          </p:nvGrpSpPr>
          <p:grpSpPr>
            <a:xfrm>
              <a:off x="17559571" y="2750326"/>
              <a:ext cx="1145935" cy="885154"/>
              <a:chOff x="8777016" y="3895501"/>
              <a:chExt cx="1145935" cy="885154"/>
            </a:xfrm>
            <a:solidFill>
              <a:srgbClr val="FFFFFF"/>
            </a:solidFill>
          </p:grpSpPr>
          <p:sp>
            <p:nvSpPr>
              <p:cNvPr id="35" name="Freeform: Shape 34">
                <a:extLst>
                  <a:ext uri="{FF2B5EF4-FFF2-40B4-BE49-F238E27FC236}">
                    <a16:creationId xmlns:a16="http://schemas.microsoft.com/office/drawing/2014/main" id="{E1500FE5-7BC1-CC7C-8FCE-56DD3AFDB782}"/>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2D59E2D7-DA7D-5ECB-B01B-D3673D5A1E67}"/>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7" name="Freeform: Shape 36">
                <a:extLst>
                  <a:ext uri="{FF2B5EF4-FFF2-40B4-BE49-F238E27FC236}">
                    <a16:creationId xmlns:a16="http://schemas.microsoft.com/office/drawing/2014/main" id="{52A40278-FC3C-9234-ED06-6A70757A8337}"/>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34" name="TextBox 14">
              <a:extLst>
                <a:ext uri="{FF2B5EF4-FFF2-40B4-BE49-F238E27FC236}">
                  <a16:creationId xmlns:a16="http://schemas.microsoft.com/office/drawing/2014/main" id="{8BB21635-0A27-F921-D3BC-7076AA8E83E3}"/>
                </a:ext>
              </a:extLst>
            </p:cNvPr>
            <p:cNvSpPr txBox="1"/>
            <p:nvPr/>
          </p:nvSpPr>
          <p:spPr>
            <a:xfrm>
              <a:off x="16976863" y="361769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6" name="Rounded Rectangle"/>
          <p:cNvSpPr/>
          <p:nvPr/>
        </p:nvSpPr>
        <p:spPr>
          <a:xfrm>
            <a:off x="1608314" y="9867986"/>
            <a:ext cx="11219406" cy="831004"/>
          </a:xfrm>
          <a:prstGeom prst="roundRect">
            <a:avLst>
              <a:gd name="adj" fmla="val 22924"/>
            </a:avLst>
          </a:prstGeom>
          <a:solidFill>
            <a:srgbClr val="A4D2B4"/>
          </a:solidFill>
          <a:ln w="12700">
            <a:miter lim="400000"/>
          </a:ln>
        </p:spPr>
        <p:txBody>
          <a:bodyPr lIns="45718" tIns="45718" rIns="45718" bIns="45718" anchor="ctr"/>
          <a:lstStyle/>
          <a:p>
            <a:pPr defTabSz="1828431"/>
            <a:endParaRPr/>
          </a:p>
        </p:txBody>
      </p:sp>
      <p:sp>
        <p:nvSpPr>
          <p:cNvPr id="787" name="CustomShape 13"/>
          <p:cNvSpPr txBox="1"/>
          <p:nvPr/>
        </p:nvSpPr>
        <p:spPr>
          <a:xfrm>
            <a:off x="1835252" y="4183262"/>
            <a:ext cx="10765529" cy="65349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670" indent="-280670" defTabSz="914400">
              <a:lnSpc>
                <a:spcPts val="4200"/>
              </a:lnSpc>
              <a:buSzPct val="100000"/>
              <a:buChar char="•"/>
              <a:defRPr sz="2800" spc="296">
                <a:solidFill>
                  <a:srgbClr val="FFFFFF"/>
                </a:solidFill>
              </a:defRPr>
            </a:pPr>
            <a:r>
              <a:rPr sz="3200" dirty="0">
                <a:latin typeface="YACkoL24Adk 0"/>
              </a:rPr>
              <a:t>Each file and directory exist in one specific place on your computer. One could say they have an address.</a:t>
            </a:r>
            <a:endParaRPr sz="3200" spc="-1" dirty="0">
              <a:solidFill>
                <a:srgbClr val="000000"/>
              </a:solidFill>
              <a:latin typeface="YACkoL24Adk 0"/>
            </a:endParaRPr>
          </a:p>
          <a:p>
            <a:pPr marL="280670" indent="-280670" defTabSz="914400">
              <a:lnSpc>
                <a:spcPts val="4200"/>
              </a:lnSpc>
              <a:buSzPct val="100000"/>
              <a:buChar char="•"/>
              <a:defRPr sz="2800" spc="-1">
                <a:solidFill>
                  <a:srgbClr val="000000"/>
                </a:solidFill>
              </a:defRPr>
            </a:pPr>
            <a:endParaRPr sz="3200" spc="-1" dirty="0">
              <a:solidFill>
                <a:srgbClr val="000000"/>
              </a:solidFill>
              <a:latin typeface="YACkoL24Adk 0"/>
            </a:endParaRPr>
          </a:p>
          <a:p>
            <a:pPr marL="280670" indent="-280670" defTabSz="914400">
              <a:lnSpc>
                <a:spcPts val="4200"/>
              </a:lnSpc>
              <a:buSzPct val="100000"/>
              <a:buChar char="•"/>
              <a:defRPr sz="2800" spc="296">
                <a:solidFill>
                  <a:srgbClr val="FFFFFF"/>
                </a:solidFill>
              </a:defRPr>
            </a:pPr>
            <a:r>
              <a:rPr sz="3200" dirty="0">
                <a:latin typeface="YACkoL24Adk 0"/>
              </a:rPr>
              <a:t>This ‘address’ is called their path. It is an instructions how to find the file or directory. </a:t>
            </a:r>
          </a:p>
          <a:p>
            <a:pPr marL="280670" indent="-280670" defTabSz="914400">
              <a:lnSpc>
                <a:spcPts val="4200"/>
              </a:lnSpc>
              <a:buSzPct val="100000"/>
              <a:buChar char="•"/>
              <a:defRPr sz="2800" spc="296">
                <a:solidFill>
                  <a:srgbClr val="FFFFFF"/>
                </a:solidFill>
              </a:defRPr>
            </a:pPr>
            <a:endParaRPr sz="3200" dirty="0">
              <a:latin typeface="YACkoL24Adk 0"/>
            </a:endParaRPr>
          </a:p>
          <a:p>
            <a:pPr marL="280670" indent="-280670" defTabSz="914400">
              <a:lnSpc>
                <a:spcPts val="4200"/>
              </a:lnSpc>
              <a:buSzPct val="100000"/>
              <a:buChar char="•"/>
              <a:defRPr sz="2800" spc="296">
                <a:solidFill>
                  <a:srgbClr val="FFFFFF"/>
                </a:solidFill>
              </a:defRPr>
            </a:pPr>
            <a:r>
              <a:rPr sz="3200" dirty="0">
                <a:latin typeface="YACkoL24Adk 0"/>
              </a:rPr>
              <a:t>Following the example from earlier, the path to you bed would be:</a:t>
            </a:r>
          </a:p>
          <a:p>
            <a:pPr marL="280670" indent="-280670" defTabSz="914400">
              <a:lnSpc>
                <a:spcPts val="4200"/>
              </a:lnSpc>
              <a:buSzPct val="100000"/>
              <a:buChar char="•"/>
              <a:defRPr sz="2800" spc="296">
                <a:solidFill>
                  <a:srgbClr val="000000"/>
                </a:solidFill>
                <a:latin typeface="Arial"/>
                <a:ea typeface="Arial"/>
                <a:cs typeface="Arial"/>
                <a:sym typeface="Arial"/>
              </a:defRPr>
            </a:pPr>
            <a:endParaRPr dirty="0"/>
          </a:p>
          <a:p>
            <a:pPr marL="280670" indent="-280670" defTabSz="914400">
              <a:lnSpc>
                <a:spcPts val="4200"/>
              </a:lnSpc>
              <a:buSzPct val="100000"/>
              <a:buChar char="•"/>
              <a:defRPr sz="2800" spc="296">
                <a:solidFill>
                  <a:srgbClr val="000000"/>
                </a:solidFill>
                <a:latin typeface="Arial"/>
                <a:ea typeface="Arial"/>
                <a:cs typeface="Arial"/>
                <a:sym typeface="Arial"/>
              </a:defRPr>
            </a:pPr>
            <a:endParaRPr dirty="0"/>
          </a:p>
          <a:p>
            <a:pPr defTabSz="914400">
              <a:lnSpc>
                <a:spcPts val="4200"/>
              </a:lnSpc>
              <a:defRPr sz="3000" b="1" spc="317">
                <a:solidFill>
                  <a:srgbClr val="374556"/>
                </a:solidFill>
                <a:latin typeface="Courier New"/>
                <a:ea typeface="Courier New"/>
                <a:cs typeface="Courier New"/>
                <a:sym typeface="Courier New"/>
              </a:defRPr>
            </a:pPr>
            <a:r>
              <a:rPr dirty="0"/>
              <a:t>/entrance/</a:t>
            </a:r>
            <a:r>
              <a:rPr dirty="0" err="1"/>
              <a:t>living_room</a:t>
            </a:r>
            <a:r>
              <a:rPr dirty="0"/>
              <a:t>/Bedroom/bed.txt </a:t>
            </a:r>
          </a:p>
        </p:txBody>
      </p:sp>
      <p:grpSp>
        <p:nvGrpSpPr>
          <p:cNvPr id="790" name="Group"/>
          <p:cNvGrpSpPr/>
          <p:nvPr/>
        </p:nvGrpSpPr>
        <p:grpSpPr>
          <a:xfrm>
            <a:off x="13976205" y="4177207"/>
            <a:ext cx="8612586" cy="8352235"/>
            <a:chOff x="0" y="0"/>
            <a:chExt cx="8612584" cy="8352234"/>
          </a:xfrm>
        </p:grpSpPr>
        <p:pic>
          <p:nvPicPr>
            <p:cNvPr id="788" name="Group" descr="Group"/>
            <p:cNvPicPr>
              <a:picLocks noChangeAspect="1"/>
            </p:cNvPicPr>
            <p:nvPr/>
          </p:nvPicPr>
          <p:blipFill>
            <a:blip r:embed="rId3"/>
            <a:srcRect l="11031" t="601" r="11592" b="870"/>
            <a:stretch>
              <a:fillRect/>
            </a:stretch>
          </p:blipFill>
          <p:spPr>
            <a:xfrm>
              <a:off x="-1" y="0"/>
              <a:ext cx="8612586" cy="8352235"/>
            </a:xfrm>
            <a:custGeom>
              <a:avLst/>
              <a:gdLst/>
              <a:ahLst/>
              <a:cxnLst>
                <a:cxn ang="0">
                  <a:pos x="wd2" y="hd2"/>
                </a:cxn>
                <a:cxn ang="5400000">
                  <a:pos x="wd2" y="hd2"/>
                </a:cxn>
                <a:cxn ang="10800000">
                  <a:pos x="wd2" y="hd2"/>
                </a:cxn>
                <a:cxn ang="16200000">
                  <a:pos x="wd2" y="hd2"/>
                </a:cxn>
              </a:cxnLst>
              <a:rect l="0" t="0" r="r" b="b"/>
              <a:pathLst>
                <a:path w="21599" h="21600" extrusionOk="0">
                  <a:moveTo>
                    <a:pt x="2020" y="0"/>
                  </a:moveTo>
                  <a:cubicBezTo>
                    <a:pt x="1427" y="0"/>
                    <a:pt x="1073" y="0"/>
                    <a:pt x="836" y="102"/>
                  </a:cubicBezTo>
                  <a:cubicBezTo>
                    <a:pt x="494" y="230"/>
                    <a:pt x="223" y="509"/>
                    <a:pt x="99" y="861"/>
                  </a:cubicBezTo>
                  <a:cubicBezTo>
                    <a:pt x="0" y="1105"/>
                    <a:pt x="0" y="1472"/>
                    <a:pt x="0" y="2083"/>
                  </a:cubicBezTo>
                  <a:lnTo>
                    <a:pt x="0" y="19519"/>
                  </a:lnTo>
                  <a:cubicBezTo>
                    <a:pt x="0" y="20130"/>
                    <a:pt x="0" y="20494"/>
                    <a:pt x="99" y="20739"/>
                  </a:cubicBezTo>
                  <a:cubicBezTo>
                    <a:pt x="223" y="21091"/>
                    <a:pt x="494" y="21369"/>
                    <a:pt x="836" y="21497"/>
                  </a:cubicBezTo>
                  <a:cubicBezTo>
                    <a:pt x="1073" y="21599"/>
                    <a:pt x="1427" y="21600"/>
                    <a:pt x="2020" y="21600"/>
                  </a:cubicBezTo>
                  <a:lnTo>
                    <a:pt x="19580" y="21600"/>
                  </a:lnTo>
                  <a:cubicBezTo>
                    <a:pt x="20173" y="21600"/>
                    <a:pt x="20527" y="21599"/>
                    <a:pt x="20764" y="21497"/>
                  </a:cubicBezTo>
                  <a:cubicBezTo>
                    <a:pt x="21106" y="21369"/>
                    <a:pt x="21377" y="21091"/>
                    <a:pt x="21501" y="20739"/>
                  </a:cubicBezTo>
                  <a:cubicBezTo>
                    <a:pt x="21600" y="20494"/>
                    <a:pt x="21600" y="20130"/>
                    <a:pt x="21600" y="19519"/>
                  </a:cubicBezTo>
                  <a:lnTo>
                    <a:pt x="21600" y="2083"/>
                  </a:lnTo>
                  <a:cubicBezTo>
                    <a:pt x="21600" y="1472"/>
                    <a:pt x="21600" y="1105"/>
                    <a:pt x="21501" y="861"/>
                  </a:cubicBezTo>
                  <a:cubicBezTo>
                    <a:pt x="21377" y="509"/>
                    <a:pt x="21106" y="230"/>
                    <a:pt x="20764" y="102"/>
                  </a:cubicBezTo>
                  <a:cubicBezTo>
                    <a:pt x="20527" y="0"/>
                    <a:pt x="20173" y="0"/>
                    <a:pt x="19580" y="0"/>
                  </a:cubicBezTo>
                  <a:lnTo>
                    <a:pt x="2020" y="0"/>
                  </a:lnTo>
                  <a:close/>
                </a:path>
              </a:pathLst>
            </a:custGeom>
            <a:ln w="127000" cap="flat">
              <a:solidFill>
                <a:srgbClr val="A4D2B4"/>
              </a:solidFill>
              <a:prstDash val="solid"/>
              <a:round/>
            </a:ln>
            <a:effectLst/>
          </p:spPr>
        </p:pic>
        <p:sp>
          <p:nvSpPr>
            <p:cNvPr id="789" name="CustomShape 17"/>
            <p:cNvSpPr/>
            <p:nvPr/>
          </p:nvSpPr>
          <p:spPr>
            <a:xfrm>
              <a:off x="6499564" y="5123261"/>
              <a:ext cx="2039228" cy="1752037"/>
            </a:xfrm>
            <a:prstGeom prst="ellipse">
              <a:avLst/>
            </a:prstGeom>
            <a:noFill/>
            <a:ln w="57240" cap="flat">
              <a:solidFill>
                <a:srgbClr val="C51809"/>
              </a:solidFill>
              <a:prstDash val="solid"/>
              <a:round/>
            </a:ln>
            <a:effectLst/>
          </p:spPr>
          <p:txBody>
            <a:bodyPr wrap="square" lIns="45718" tIns="45718" rIns="45718" bIns="45718" numCol="1" anchor="t">
              <a:noAutofit/>
            </a:bodyPr>
            <a:lstStyle/>
            <a:p>
              <a:pPr defTabSz="1828431">
                <a:defRPr>
                  <a:solidFill>
                    <a:srgbClr val="FFFFFF"/>
                  </a:solidFill>
                </a:defRPr>
              </a:pPr>
              <a:endParaRPr/>
            </a:p>
          </p:txBody>
        </p:sp>
      </p:grpSp>
      <p:sp>
        <p:nvSpPr>
          <p:cNvPr id="791" name="Group 3"/>
          <p:cNvSpPr txBox="1"/>
          <p:nvPr/>
        </p:nvSpPr>
        <p:spPr>
          <a:xfrm>
            <a:off x="11002823" y="1016000"/>
            <a:ext cx="2670454" cy="916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defTabSz="1828431">
              <a:defRPr sz="5400" spc="600">
                <a:solidFill>
                  <a:srgbClr val="FFFFFF"/>
                </a:solidFill>
              </a:defRPr>
            </a:lvl1pPr>
          </a:lstStyle>
          <a:p>
            <a:r>
              <a:t>PATHS</a:t>
            </a:r>
          </a:p>
        </p:txBody>
      </p:sp>
      <p:sp>
        <p:nvSpPr>
          <p:cNvPr id="792" name="Line"/>
          <p:cNvSpPr/>
          <p:nvPr/>
        </p:nvSpPr>
        <p:spPr>
          <a:xfrm>
            <a:off x="1683760" y="2540000"/>
            <a:ext cx="21308580" cy="0"/>
          </a:xfrm>
          <a:prstGeom prst="line">
            <a:avLst/>
          </a:prstGeom>
          <a:ln w="38100">
            <a:solidFill>
              <a:srgbClr val="FFFFFF"/>
            </a:solidFill>
            <a:miter/>
          </a:ln>
        </p:spPr>
        <p:txBody>
          <a:bodyPr lIns="45718" tIns="45718" rIns="45718" bIns="45718"/>
          <a:lstStyle/>
          <a:p>
            <a:pPr defTabSz="1828431"/>
            <a:endParaRPr/>
          </a:p>
        </p:txBody>
      </p:sp>
      <p:sp>
        <p:nvSpPr>
          <p:cNvPr id="793"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defTabSz="1828431">
              <a:defRPr sz="2000" spc="-1"/>
            </a:lvl1pPr>
          </a:lstStyle>
          <a:p>
            <a:r>
              <a:rPr lang="en-US" dirty="0"/>
              <a:t>25</a:t>
            </a:r>
            <a:endParaRPr dirty="0"/>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5" name="Rounded Rectangle"/>
          <p:cNvSpPr/>
          <p:nvPr/>
        </p:nvSpPr>
        <p:spPr>
          <a:xfrm>
            <a:off x="1929307" y="9111646"/>
            <a:ext cx="10264531" cy="831004"/>
          </a:xfrm>
          <a:prstGeom prst="roundRect">
            <a:avLst>
              <a:gd name="adj" fmla="val 22924"/>
            </a:avLst>
          </a:prstGeom>
          <a:solidFill>
            <a:srgbClr val="A4D2B4"/>
          </a:solidFill>
          <a:ln w="12700">
            <a:miter lim="400000"/>
          </a:ln>
        </p:spPr>
        <p:txBody>
          <a:bodyPr lIns="45718" tIns="45718" rIns="45718" bIns="45718" anchor="ctr"/>
          <a:lstStyle/>
          <a:p>
            <a:pPr defTabSz="1828431"/>
            <a:endParaRPr/>
          </a:p>
        </p:txBody>
      </p:sp>
      <p:sp>
        <p:nvSpPr>
          <p:cNvPr id="796" name="Rounded Rectangle"/>
          <p:cNvSpPr/>
          <p:nvPr/>
        </p:nvSpPr>
        <p:spPr>
          <a:xfrm>
            <a:off x="1929307" y="6986375"/>
            <a:ext cx="10264531" cy="831004"/>
          </a:xfrm>
          <a:prstGeom prst="roundRect">
            <a:avLst>
              <a:gd name="adj" fmla="val 22924"/>
            </a:avLst>
          </a:prstGeom>
          <a:solidFill>
            <a:srgbClr val="A4D2B4"/>
          </a:solidFill>
          <a:ln w="12700">
            <a:miter lim="400000"/>
          </a:ln>
        </p:spPr>
        <p:txBody>
          <a:bodyPr lIns="45718" tIns="45718" rIns="45718" bIns="45718" anchor="ctr"/>
          <a:lstStyle/>
          <a:p>
            <a:pPr defTabSz="1828431"/>
            <a:endParaRPr/>
          </a:p>
        </p:txBody>
      </p:sp>
      <p:sp>
        <p:nvSpPr>
          <p:cNvPr id="797" name="CustomShape 13"/>
          <p:cNvSpPr txBox="1"/>
          <p:nvPr/>
        </p:nvSpPr>
        <p:spPr>
          <a:xfrm>
            <a:off x="2084184" y="3844295"/>
            <a:ext cx="11405223" cy="92209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670" indent="-280670" defTabSz="914400">
              <a:lnSpc>
                <a:spcPts val="4200"/>
              </a:lnSpc>
              <a:buSzPct val="100000"/>
              <a:buChar char="•"/>
              <a:defRPr sz="2800" spc="296">
                <a:solidFill>
                  <a:srgbClr val="FFFFFF"/>
                </a:solidFill>
              </a:defRPr>
            </a:pPr>
            <a:r>
              <a:rPr sz="3200" dirty="0">
                <a:latin typeface="YACkoL24Adk 0"/>
              </a:rPr>
              <a:t>Paths can be full/absolute or relative.  </a:t>
            </a:r>
          </a:p>
          <a:p>
            <a:pPr marL="280670" indent="-280670" defTabSz="914400">
              <a:lnSpc>
                <a:spcPts val="4200"/>
              </a:lnSpc>
              <a:buSzPct val="100000"/>
              <a:buChar char="•"/>
              <a:defRPr sz="2800" spc="296">
                <a:solidFill>
                  <a:srgbClr val="FFFFFF"/>
                </a:solidFill>
              </a:defRPr>
            </a:pPr>
            <a:endParaRPr sz="3200" dirty="0">
              <a:latin typeface="YACkoL24Adk 0"/>
            </a:endParaRPr>
          </a:p>
          <a:p>
            <a:pPr marL="280670" indent="-280670" defTabSz="914400">
              <a:lnSpc>
                <a:spcPts val="4200"/>
              </a:lnSpc>
              <a:buSzPct val="100000"/>
              <a:buChar char="•"/>
              <a:defRPr sz="2800" spc="296">
                <a:solidFill>
                  <a:srgbClr val="FFFFFF"/>
                </a:solidFill>
              </a:defRPr>
            </a:pPr>
            <a:r>
              <a:rPr sz="3200" dirty="0">
                <a:latin typeface="YACkoL24Adk 0"/>
              </a:rPr>
              <a:t>Full paths always start at the root. Since ~ represent</a:t>
            </a:r>
            <a:r>
              <a:rPr lang="en-US" sz="3200" dirty="0">
                <a:latin typeface="YACkoL24Adk 0"/>
              </a:rPr>
              <a:t>s</a:t>
            </a:r>
            <a:r>
              <a:rPr sz="3200" dirty="0">
                <a:latin typeface="YACkoL24Adk 0"/>
              </a:rPr>
              <a:t> the path to your home directory it naturally includes the root. So</a:t>
            </a:r>
            <a:endParaRPr sz="3200" spc="295" dirty="0">
              <a:solidFill>
                <a:srgbClr val="000000"/>
              </a:solidFill>
              <a:latin typeface="YACkoL24Adk 0"/>
            </a:endParaRPr>
          </a:p>
          <a:p>
            <a:pPr defTabSz="914400">
              <a:lnSpc>
                <a:spcPts val="4200"/>
              </a:lnSpc>
              <a:defRPr sz="1800" spc="190">
                <a:solidFill>
                  <a:srgbClr val="000000"/>
                </a:solidFill>
                <a:latin typeface="Arial"/>
                <a:ea typeface="Arial"/>
                <a:cs typeface="Arial"/>
                <a:sym typeface="Arial"/>
              </a:defRPr>
            </a:pPr>
            <a:endParaRPr spc="295" dirty="0">
              <a:solidFill>
                <a:srgbClr val="000000"/>
              </a:solidFill>
            </a:endParaRPr>
          </a:p>
          <a:p>
            <a:pPr defTabSz="914400">
              <a:lnSpc>
                <a:spcPts val="4200"/>
              </a:lnSpc>
              <a:defRPr sz="3000" b="1" spc="317">
                <a:solidFill>
                  <a:srgbClr val="374556"/>
                </a:solidFill>
                <a:latin typeface="Courier New"/>
                <a:ea typeface="Courier New"/>
                <a:cs typeface="Courier New"/>
                <a:sym typeface="Courier New"/>
              </a:defRPr>
            </a:pPr>
            <a:r>
              <a:rPr lang="en-US" dirty="0"/>
              <a:t>/Users</a:t>
            </a:r>
            <a:r>
              <a:rPr dirty="0"/>
              <a:t>/[you]/Documents </a:t>
            </a:r>
            <a:endParaRPr dirty="0">
              <a:solidFill>
                <a:srgbClr val="000000"/>
              </a:solidFill>
            </a:endParaRPr>
          </a:p>
          <a:p>
            <a:pPr defTabSz="914400">
              <a:lnSpc>
                <a:spcPts val="4200"/>
              </a:lnSpc>
              <a:defRPr sz="2800" b="1" spc="296">
                <a:solidFill>
                  <a:srgbClr val="000000"/>
                </a:solidFill>
              </a:defRPr>
            </a:pPr>
            <a:endParaRPr dirty="0">
              <a:solidFill>
                <a:srgbClr val="000000"/>
              </a:solidFill>
            </a:endParaRPr>
          </a:p>
          <a:p>
            <a:pPr defTabSz="914400">
              <a:lnSpc>
                <a:spcPts val="4200"/>
              </a:lnSpc>
              <a:defRPr sz="2800" b="1" spc="296">
                <a:solidFill>
                  <a:srgbClr val="FFFFFF"/>
                </a:solidFill>
              </a:defRPr>
            </a:pPr>
            <a:r>
              <a:rPr dirty="0"/>
              <a:t>and </a:t>
            </a:r>
            <a:endParaRPr sz="1800" spc="190" dirty="0">
              <a:solidFill>
                <a:srgbClr val="000000"/>
              </a:solidFill>
              <a:latin typeface="Arial"/>
              <a:ea typeface="Arial"/>
              <a:cs typeface="Arial"/>
              <a:sym typeface="Arial"/>
            </a:endParaRPr>
          </a:p>
          <a:p>
            <a:pPr defTabSz="914400">
              <a:lnSpc>
                <a:spcPts val="4200"/>
              </a:lnSpc>
              <a:defRPr sz="1800" b="1" spc="190">
                <a:solidFill>
                  <a:srgbClr val="000000"/>
                </a:solidFill>
                <a:latin typeface="Arial"/>
                <a:ea typeface="Arial"/>
                <a:cs typeface="Arial"/>
                <a:sym typeface="Aria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~/Documents</a:t>
            </a:r>
            <a:endParaRPr sz="1800" spc="190" dirty="0">
              <a:solidFill>
                <a:srgbClr val="000000"/>
              </a:solidFill>
              <a:latin typeface="Arial"/>
              <a:ea typeface="Arial"/>
              <a:cs typeface="Arial"/>
              <a:sym typeface="Arial"/>
            </a:endParaRPr>
          </a:p>
          <a:p>
            <a:pPr defTabSz="914400">
              <a:lnSpc>
                <a:spcPts val="4200"/>
              </a:lnSpc>
              <a:defRPr sz="1800" spc="190">
                <a:solidFill>
                  <a:srgbClr val="000000"/>
                </a:solidFill>
                <a:latin typeface="Arial"/>
                <a:ea typeface="Arial"/>
                <a:cs typeface="Arial"/>
                <a:sym typeface="Arial"/>
              </a:defRPr>
            </a:pPr>
            <a:endParaRPr sz="1800" spc="190" dirty="0">
              <a:solidFill>
                <a:srgbClr val="000000"/>
              </a:solidFill>
              <a:latin typeface="Arial"/>
              <a:ea typeface="Arial"/>
              <a:cs typeface="Arial"/>
              <a:sym typeface="Arial"/>
            </a:endParaRPr>
          </a:p>
          <a:p>
            <a:pPr marL="280670" indent="-280670" defTabSz="914400">
              <a:lnSpc>
                <a:spcPts val="4200"/>
              </a:lnSpc>
              <a:buSzPct val="100000"/>
              <a:buChar char="•"/>
              <a:defRPr sz="2800" spc="296">
                <a:solidFill>
                  <a:srgbClr val="FFFFFF"/>
                </a:solidFill>
              </a:defRPr>
            </a:pPr>
            <a:r>
              <a:rPr sz="3200" dirty="0">
                <a:latin typeface="YACkoL24Adk 0"/>
              </a:rPr>
              <a:t>Are the same place and the same path</a:t>
            </a:r>
            <a:r>
              <a:rPr lang="en-US" sz="3200" dirty="0">
                <a:latin typeface="YACkoL24Adk 0"/>
              </a:rPr>
              <a:t> and are full paths</a:t>
            </a:r>
            <a:r>
              <a:rPr sz="3200" dirty="0">
                <a:latin typeface="YACkoL24Adk 0"/>
              </a:rPr>
              <a:t>. </a:t>
            </a:r>
            <a:endParaRPr sz="3200" spc="-1" dirty="0">
              <a:solidFill>
                <a:srgbClr val="000000"/>
              </a:solidFill>
              <a:latin typeface="YACkoL24Adk 0"/>
            </a:endParaRPr>
          </a:p>
          <a:p>
            <a:pPr marL="280670" indent="-280670" defTabSz="914400">
              <a:lnSpc>
                <a:spcPts val="4200"/>
              </a:lnSpc>
              <a:buSzPct val="100000"/>
              <a:buChar char="•"/>
              <a:defRPr sz="2800" spc="-1">
                <a:solidFill>
                  <a:srgbClr val="000000"/>
                </a:solidFill>
              </a:defRPr>
            </a:pPr>
            <a:endParaRPr sz="3200" spc="-1" dirty="0">
              <a:solidFill>
                <a:srgbClr val="000000"/>
              </a:solidFill>
              <a:latin typeface="YACkoL24Adk 0"/>
            </a:endParaRPr>
          </a:p>
          <a:p>
            <a:pPr marL="280670" indent="-280670" defTabSz="914400">
              <a:lnSpc>
                <a:spcPts val="4200"/>
              </a:lnSpc>
              <a:buSzPct val="100000"/>
              <a:buChar char="•"/>
              <a:defRPr sz="2800" spc="296">
                <a:solidFill>
                  <a:srgbClr val="FFFFFF"/>
                </a:solidFill>
              </a:defRPr>
            </a:pPr>
            <a:r>
              <a:rPr sz="3200" dirty="0">
                <a:latin typeface="YACkoL24Adk 0"/>
              </a:rPr>
              <a:t>Full paths are always unambiguous since they describe the entire 'journey' starting from the root.</a:t>
            </a:r>
          </a:p>
        </p:txBody>
      </p:sp>
      <p:sp>
        <p:nvSpPr>
          <p:cNvPr id="798" name="Group 3"/>
          <p:cNvSpPr txBox="1"/>
          <p:nvPr/>
        </p:nvSpPr>
        <p:spPr>
          <a:xfrm>
            <a:off x="11002823" y="1016000"/>
            <a:ext cx="2670454" cy="916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defTabSz="1828431">
              <a:defRPr sz="5400" spc="600">
                <a:solidFill>
                  <a:srgbClr val="FFFFFF"/>
                </a:solidFill>
              </a:defRPr>
            </a:lvl1pPr>
          </a:lstStyle>
          <a:p>
            <a:r>
              <a:t>PATHS</a:t>
            </a:r>
          </a:p>
        </p:txBody>
      </p:sp>
      <p:sp>
        <p:nvSpPr>
          <p:cNvPr id="799" name="Line"/>
          <p:cNvSpPr/>
          <p:nvPr/>
        </p:nvSpPr>
        <p:spPr>
          <a:xfrm>
            <a:off x="1683760" y="2540000"/>
            <a:ext cx="21308580" cy="0"/>
          </a:xfrm>
          <a:prstGeom prst="line">
            <a:avLst/>
          </a:prstGeom>
          <a:ln w="38100">
            <a:solidFill>
              <a:srgbClr val="FFFFFF"/>
            </a:solidFill>
            <a:miter/>
          </a:ln>
        </p:spPr>
        <p:txBody>
          <a:bodyPr lIns="45718" tIns="45718" rIns="45718" bIns="45718"/>
          <a:lstStyle/>
          <a:p>
            <a:pPr defTabSz="1828431"/>
            <a:endParaRPr/>
          </a:p>
        </p:txBody>
      </p:sp>
      <p:sp>
        <p:nvSpPr>
          <p:cNvPr id="800"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defTabSz="1828431">
              <a:defRPr sz="2000" spc="-1"/>
            </a:lvl1pPr>
          </a:lstStyle>
          <a:p>
            <a:r>
              <a:rPr lang="en-US" dirty="0"/>
              <a:t>26</a:t>
            </a:r>
            <a:endParaRPr dirty="0"/>
          </a:p>
        </p:txBody>
      </p:sp>
      <p:sp>
        <p:nvSpPr>
          <p:cNvPr id="835" name="CustomShape 17">
            <a:extLst>
              <a:ext uri="{FF2B5EF4-FFF2-40B4-BE49-F238E27FC236}">
                <a16:creationId xmlns:a16="http://schemas.microsoft.com/office/drawing/2014/main" id="{420DEF4C-A4CA-8C73-9D91-BA4D86174CDB}"/>
              </a:ext>
            </a:extLst>
          </p:cNvPr>
          <p:cNvSpPr/>
          <p:nvPr/>
        </p:nvSpPr>
        <p:spPr>
          <a:xfrm>
            <a:off x="17424539" y="9022176"/>
            <a:ext cx="2001890" cy="1533590"/>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836" name="TextBox 15">
            <a:extLst>
              <a:ext uri="{FF2B5EF4-FFF2-40B4-BE49-F238E27FC236}">
                <a16:creationId xmlns:a16="http://schemas.microsoft.com/office/drawing/2014/main" id="{63F41BF2-ED10-A7E9-79A3-EECF63EEB134}"/>
              </a:ext>
            </a:extLst>
          </p:cNvPr>
          <p:cNvSpPr txBox="1"/>
          <p:nvPr/>
        </p:nvSpPr>
        <p:spPr>
          <a:xfrm>
            <a:off x="17369674" y="1048092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837" name="Picture 22">
            <a:extLst>
              <a:ext uri="{FF2B5EF4-FFF2-40B4-BE49-F238E27FC236}">
                <a16:creationId xmlns:a16="http://schemas.microsoft.com/office/drawing/2014/main" id="{E9C99064-49DC-F4EC-C4F9-14BA12562AB0}"/>
              </a:ext>
            </a:extLst>
          </p:cNvPr>
          <p:cNvGrpSpPr/>
          <p:nvPr/>
        </p:nvGrpSpPr>
        <p:grpSpPr>
          <a:xfrm>
            <a:off x="17852215" y="9426472"/>
            <a:ext cx="1145935" cy="885154"/>
            <a:chOff x="8683813" y="6194104"/>
            <a:chExt cx="1145935" cy="885154"/>
          </a:xfrm>
          <a:solidFill>
            <a:srgbClr val="FFFFFF"/>
          </a:solidFill>
        </p:grpSpPr>
        <p:sp>
          <p:nvSpPr>
            <p:cNvPr id="838" name="Freeform: Shape 837">
              <a:extLst>
                <a:ext uri="{FF2B5EF4-FFF2-40B4-BE49-F238E27FC236}">
                  <a16:creationId xmlns:a16="http://schemas.microsoft.com/office/drawing/2014/main" id="{DE37BF34-7CE8-3170-5B77-ED8E128E9408}"/>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839" name="Freeform: Shape 838">
              <a:extLst>
                <a:ext uri="{FF2B5EF4-FFF2-40B4-BE49-F238E27FC236}">
                  <a16:creationId xmlns:a16="http://schemas.microsoft.com/office/drawing/2014/main" id="{8155F398-04E4-0E56-2EB7-52FE6326EEBE}"/>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840" name="Freeform: Shape 839">
              <a:extLst>
                <a:ext uri="{FF2B5EF4-FFF2-40B4-BE49-F238E27FC236}">
                  <a16:creationId xmlns:a16="http://schemas.microsoft.com/office/drawing/2014/main" id="{96F1DACB-46E3-0D64-5AE5-6E61B32D138B}"/>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841" name="Picture 23">
            <a:extLst>
              <a:ext uri="{FF2B5EF4-FFF2-40B4-BE49-F238E27FC236}">
                <a16:creationId xmlns:a16="http://schemas.microsoft.com/office/drawing/2014/main" id="{B36CE228-D86E-CD46-A836-DAA76DA5C7DA}"/>
              </a:ext>
            </a:extLst>
          </p:cNvPr>
          <p:cNvGrpSpPr/>
          <p:nvPr/>
        </p:nvGrpSpPr>
        <p:grpSpPr>
          <a:xfrm>
            <a:off x="20281951" y="9388522"/>
            <a:ext cx="1145935" cy="885154"/>
            <a:chOff x="11259853" y="6101290"/>
            <a:chExt cx="1145935" cy="885154"/>
          </a:xfrm>
          <a:solidFill>
            <a:srgbClr val="FFFFFF"/>
          </a:solidFill>
        </p:grpSpPr>
        <p:sp>
          <p:nvSpPr>
            <p:cNvPr id="842" name="Freeform: Shape 841">
              <a:extLst>
                <a:ext uri="{FF2B5EF4-FFF2-40B4-BE49-F238E27FC236}">
                  <a16:creationId xmlns:a16="http://schemas.microsoft.com/office/drawing/2014/main" id="{6EFB1A5D-1911-4AA1-C724-6681CCA4EF00}"/>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843" name="Freeform: Shape 842">
              <a:extLst>
                <a:ext uri="{FF2B5EF4-FFF2-40B4-BE49-F238E27FC236}">
                  <a16:creationId xmlns:a16="http://schemas.microsoft.com/office/drawing/2014/main" id="{783E82DD-F5C3-4A10-A760-DC4AB86B275F}"/>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844" name="Freeform: Shape 843">
              <a:extLst>
                <a:ext uri="{FF2B5EF4-FFF2-40B4-BE49-F238E27FC236}">
                  <a16:creationId xmlns:a16="http://schemas.microsoft.com/office/drawing/2014/main" id="{3BDF8B3A-F4E2-59EA-5300-E61A63DD18B0}"/>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845" name="AutoShape 27">
            <a:extLst>
              <a:ext uri="{FF2B5EF4-FFF2-40B4-BE49-F238E27FC236}">
                <a16:creationId xmlns:a16="http://schemas.microsoft.com/office/drawing/2014/main" id="{A4EB3A5F-4418-1E33-281E-6A5AE88BB267}"/>
              </a:ext>
            </a:extLst>
          </p:cNvPr>
          <p:cNvSpPr/>
          <p:nvPr/>
        </p:nvSpPr>
        <p:spPr>
          <a:xfrm>
            <a:off x="15913014" y="9063028"/>
            <a:ext cx="4980925" cy="0"/>
          </a:xfrm>
          <a:prstGeom prst="line">
            <a:avLst/>
          </a:prstGeom>
          <a:ln w="38100" cap="flat">
            <a:solidFill>
              <a:srgbClr val="FFFFFF"/>
            </a:solidFill>
            <a:prstDash val="solid"/>
            <a:headEnd type="none" w="sm" len="sm"/>
            <a:tailEnd type="none" w="sm" len="sm"/>
          </a:ln>
        </p:spPr>
      </p:sp>
      <p:sp>
        <p:nvSpPr>
          <p:cNvPr id="846" name="AutoShape 28">
            <a:extLst>
              <a:ext uri="{FF2B5EF4-FFF2-40B4-BE49-F238E27FC236}">
                <a16:creationId xmlns:a16="http://schemas.microsoft.com/office/drawing/2014/main" id="{3E5E95C9-775D-4457-A37E-691C49668E69}"/>
              </a:ext>
            </a:extLst>
          </p:cNvPr>
          <p:cNvSpPr/>
          <p:nvPr/>
        </p:nvSpPr>
        <p:spPr>
          <a:xfrm rot="16200000">
            <a:off x="15721971" y="9292171"/>
            <a:ext cx="420186" cy="0"/>
          </a:xfrm>
          <a:prstGeom prst="line">
            <a:avLst/>
          </a:prstGeom>
          <a:ln w="38100" cap="flat">
            <a:solidFill>
              <a:srgbClr val="FFFFFF"/>
            </a:solidFill>
            <a:prstDash val="solid"/>
            <a:headEnd type="none" w="sm" len="sm"/>
            <a:tailEnd type="none" w="sm" len="sm"/>
          </a:ln>
        </p:spPr>
      </p:sp>
      <p:sp>
        <p:nvSpPr>
          <p:cNvPr id="847" name="AutoShape 30">
            <a:extLst>
              <a:ext uri="{FF2B5EF4-FFF2-40B4-BE49-F238E27FC236}">
                <a16:creationId xmlns:a16="http://schemas.microsoft.com/office/drawing/2014/main" id="{BEC63D6D-F820-8342-303A-6D40E8585FC4}"/>
              </a:ext>
            </a:extLst>
          </p:cNvPr>
          <p:cNvSpPr/>
          <p:nvPr/>
        </p:nvSpPr>
        <p:spPr>
          <a:xfrm rot="16200000">
            <a:off x="20664796" y="9254071"/>
            <a:ext cx="420186" cy="0"/>
          </a:xfrm>
          <a:prstGeom prst="line">
            <a:avLst/>
          </a:prstGeom>
          <a:ln w="38100" cap="flat">
            <a:solidFill>
              <a:srgbClr val="FFFFFF"/>
            </a:solidFill>
            <a:prstDash val="solid"/>
            <a:headEnd type="none" w="sm" len="sm"/>
            <a:tailEnd type="none" w="sm" len="sm"/>
          </a:ln>
        </p:spPr>
      </p:sp>
      <p:grpSp>
        <p:nvGrpSpPr>
          <p:cNvPr id="848" name="Picture 12">
            <a:extLst>
              <a:ext uri="{FF2B5EF4-FFF2-40B4-BE49-F238E27FC236}">
                <a16:creationId xmlns:a16="http://schemas.microsoft.com/office/drawing/2014/main" id="{F03AA67B-B226-621B-861F-B74EDB196E00}"/>
              </a:ext>
            </a:extLst>
          </p:cNvPr>
          <p:cNvGrpSpPr/>
          <p:nvPr/>
        </p:nvGrpSpPr>
        <p:grpSpPr>
          <a:xfrm>
            <a:off x="15420139" y="9476237"/>
            <a:ext cx="1145935" cy="885154"/>
            <a:chOff x="6355127" y="6101290"/>
            <a:chExt cx="1145935" cy="885154"/>
          </a:xfrm>
          <a:solidFill>
            <a:srgbClr val="FFFFFF"/>
          </a:solidFill>
        </p:grpSpPr>
        <p:sp>
          <p:nvSpPr>
            <p:cNvPr id="849" name="Freeform: Shape 848">
              <a:extLst>
                <a:ext uri="{FF2B5EF4-FFF2-40B4-BE49-F238E27FC236}">
                  <a16:creationId xmlns:a16="http://schemas.microsoft.com/office/drawing/2014/main" id="{61DE28F8-503B-B7C6-66B2-420CBBA6F91C}"/>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850" name="Freeform: Shape 849">
              <a:extLst>
                <a:ext uri="{FF2B5EF4-FFF2-40B4-BE49-F238E27FC236}">
                  <a16:creationId xmlns:a16="http://schemas.microsoft.com/office/drawing/2014/main" id="{75D28F77-BE5B-E56C-0815-C63764B1BC37}"/>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851" name="Freeform: Shape 850">
              <a:extLst>
                <a:ext uri="{FF2B5EF4-FFF2-40B4-BE49-F238E27FC236}">
                  <a16:creationId xmlns:a16="http://schemas.microsoft.com/office/drawing/2014/main" id="{29EAFF78-274B-4EC9-8B2F-18C315ADC434}"/>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852" name="TextBox 16">
            <a:extLst>
              <a:ext uri="{FF2B5EF4-FFF2-40B4-BE49-F238E27FC236}">
                <a16:creationId xmlns:a16="http://schemas.microsoft.com/office/drawing/2014/main" id="{A9DBC53E-46C8-05F4-B96D-C8EB51809938}"/>
              </a:ext>
            </a:extLst>
          </p:cNvPr>
          <p:cNvSpPr txBox="1"/>
          <p:nvPr/>
        </p:nvSpPr>
        <p:spPr>
          <a:xfrm>
            <a:off x="14777626" y="1048092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Data</a:t>
            </a:r>
          </a:p>
        </p:txBody>
      </p:sp>
      <p:grpSp>
        <p:nvGrpSpPr>
          <p:cNvPr id="853" name="Picture 26">
            <a:extLst>
              <a:ext uri="{FF2B5EF4-FFF2-40B4-BE49-F238E27FC236}">
                <a16:creationId xmlns:a16="http://schemas.microsoft.com/office/drawing/2014/main" id="{ED2BDBC2-7882-13A2-DD2D-8CCF311A5C08}"/>
              </a:ext>
            </a:extLst>
          </p:cNvPr>
          <p:cNvGrpSpPr/>
          <p:nvPr/>
        </p:nvGrpSpPr>
        <p:grpSpPr>
          <a:xfrm>
            <a:off x="17913414" y="7129393"/>
            <a:ext cx="1145935" cy="885154"/>
            <a:chOff x="8777016" y="3895501"/>
            <a:chExt cx="1145935" cy="885154"/>
          </a:xfrm>
          <a:solidFill>
            <a:srgbClr val="FFFFFF"/>
          </a:solidFill>
        </p:grpSpPr>
        <p:sp>
          <p:nvSpPr>
            <p:cNvPr id="854" name="Freeform: Shape 853">
              <a:extLst>
                <a:ext uri="{FF2B5EF4-FFF2-40B4-BE49-F238E27FC236}">
                  <a16:creationId xmlns:a16="http://schemas.microsoft.com/office/drawing/2014/main" id="{62899E64-14BF-6A6F-EA9E-F4C621FD28FE}"/>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855" name="Freeform: Shape 854">
              <a:extLst>
                <a:ext uri="{FF2B5EF4-FFF2-40B4-BE49-F238E27FC236}">
                  <a16:creationId xmlns:a16="http://schemas.microsoft.com/office/drawing/2014/main" id="{5244E5B9-D242-F63C-EF98-976611D40BFA}"/>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856" name="Freeform: Shape 855">
              <a:extLst>
                <a:ext uri="{FF2B5EF4-FFF2-40B4-BE49-F238E27FC236}">
                  <a16:creationId xmlns:a16="http://schemas.microsoft.com/office/drawing/2014/main" id="{51D9C9D2-FBB2-295C-0739-7E6DC0308E1C}"/>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857" name="TextBox 14">
            <a:extLst>
              <a:ext uri="{FF2B5EF4-FFF2-40B4-BE49-F238E27FC236}">
                <a16:creationId xmlns:a16="http://schemas.microsoft.com/office/drawing/2014/main" id="{A4313628-D25D-9A59-E69E-DB88F574EC59}"/>
              </a:ext>
            </a:extLst>
          </p:cNvPr>
          <p:cNvSpPr txBox="1"/>
          <p:nvPr/>
        </p:nvSpPr>
        <p:spPr>
          <a:xfrm>
            <a:off x="17300713" y="815032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[you]</a:t>
            </a:r>
          </a:p>
        </p:txBody>
      </p:sp>
      <p:sp>
        <p:nvSpPr>
          <p:cNvPr id="858" name="AutoShape 39">
            <a:extLst>
              <a:ext uri="{FF2B5EF4-FFF2-40B4-BE49-F238E27FC236}">
                <a16:creationId xmlns:a16="http://schemas.microsoft.com/office/drawing/2014/main" id="{27B5992F-EFE6-7C13-D6D7-0CF1E889998A}"/>
              </a:ext>
            </a:extLst>
          </p:cNvPr>
          <p:cNvSpPr/>
          <p:nvPr/>
        </p:nvSpPr>
        <p:spPr>
          <a:xfrm rot="16200000">
            <a:off x="18251787" y="8905399"/>
            <a:ext cx="306443" cy="0"/>
          </a:xfrm>
          <a:prstGeom prst="line">
            <a:avLst/>
          </a:prstGeom>
          <a:ln w="38100" cap="flat">
            <a:solidFill>
              <a:srgbClr val="FFFFFF"/>
            </a:solidFill>
            <a:prstDash val="solid"/>
            <a:headEnd type="none" w="sm" len="sm"/>
            <a:tailEnd type="none" w="sm" len="sm"/>
          </a:ln>
        </p:spPr>
      </p:sp>
      <p:grpSp>
        <p:nvGrpSpPr>
          <p:cNvPr id="859" name="Picture 22">
            <a:extLst>
              <a:ext uri="{FF2B5EF4-FFF2-40B4-BE49-F238E27FC236}">
                <a16:creationId xmlns:a16="http://schemas.microsoft.com/office/drawing/2014/main" id="{815E4694-7F25-6E8B-963A-D14FA373A254}"/>
              </a:ext>
            </a:extLst>
          </p:cNvPr>
          <p:cNvGrpSpPr/>
          <p:nvPr/>
        </p:nvGrpSpPr>
        <p:grpSpPr>
          <a:xfrm>
            <a:off x="17033065" y="11683338"/>
            <a:ext cx="1145935" cy="885154"/>
            <a:chOff x="8683813" y="6194104"/>
            <a:chExt cx="1145935" cy="885154"/>
          </a:xfrm>
          <a:solidFill>
            <a:srgbClr val="FFFFFF"/>
          </a:solidFill>
        </p:grpSpPr>
        <p:sp>
          <p:nvSpPr>
            <p:cNvPr id="860" name="Freeform: Shape 859">
              <a:extLst>
                <a:ext uri="{FF2B5EF4-FFF2-40B4-BE49-F238E27FC236}">
                  <a16:creationId xmlns:a16="http://schemas.microsoft.com/office/drawing/2014/main" id="{C4540147-2F02-AF86-FF00-A573825FCF3E}"/>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861" name="Freeform: Shape 860">
              <a:extLst>
                <a:ext uri="{FF2B5EF4-FFF2-40B4-BE49-F238E27FC236}">
                  <a16:creationId xmlns:a16="http://schemas.microsoft.com/office/drawing/2014/main" id="{477A62D5-3A1D-BC0D-27FC-E79585A499F3}"/>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862" name="Freeform: Shape 861">
              <a:extLst>
                <a:ext uri="{FF2B5EF4-FFF2-40B4-BE49-F238E27FC236}">
                  <a16:creationId xmlns:a16="http://schemas.microsoft.com/office/drawing/2014/main" id="{EAC89E89-B0B8-62A5-721E-E1587DDE36BB}"/>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863" name="AutoShape 39">
            <a:extLst>
              <a:ext uri="{FF2B5EF4-FFF2-40B4-BE49-F238E27FC236}">
                <a16:creationId xmlns:a16="http://schemas.microsoft.com/office/drawing/2014/main" id="{A37D207F-B2F2-C859-BF10-8593E5D7D22B}"/>
              </a:ext>
            </a:extLst>
          </p:cNvPr>
          <p:cNvSpPr/>
          <p:nvPr/>
        </p:nvSpPr>
        <p:spPr>
          <a:xfrm rot="16200000">
            <a:off x="18251787" y="11210449"/>
            <a:ext cx="306443" cy="0"/>
          </a:xfrm>
          <a:prstGeom prst="line">
            <a:avLst/>
          </a:prstGeom>
          <a:ln w="38100" cap="flat">
            <a:solidFill>
              <a:srgbClr val="FFFFFF"/>
            </a:solidFill>
            <a:prstDash val="solid"/>
            <a:headEnd type="none" w="sm" len="sm"/>
            <a:tailEnd type="none" w="sm" len="sm"/>
          </a:ln>
        </p:spPr>
      </p:sp>
      <p:grpSp>
        <p:nvGrpSpPr>
          <p:cNvPr id="864" name="Picture 22">
            <a:extLst>
              <a:ext uri="{FF2B5EF4-FFF2-40B4-BE49-F238E27FC236}">
                <a16:creationId xmlns:a16="http://schemas.microsoft.com/office/drawing/2014/main" id="{55D0054C-30B7-E958-227F-FEC789269E47}"/>
              </a:ext>
            </a:extLst>
          </p:cNvPr>
          <p:cNvGrpSpPr/>
          <p:nvPr/>
        </p:nvGrpSpPr>
        <p:grpSpPr>
          <a:xfrm>
            <a:off x="18940693" y="11683338"/>
            <a:ext cx="1145935" cy="885154"/>
            <a:chOff x="8683813" y="6194104"/>
            <a:chExt cx="1145935" cy="885154"/>
          </a:xfrm>
          <a:solidFill>
            <a:srgbClr val="FFFFFF"/>
          </a:solidFill>
        </p:grpSpPr>
        <p:sp>
          <p:nvSpPr>
            <p:cNvPr id="865" name="Freeform: Shape 864">
              <a:extLst>
                <a:ext uri="{FF2B5EF4-FFF2-40B4-BE49-F238E27FC236}">
                  <a16:creationId xmlns:a16="http://schemas.microsoft.com/office/drawing/2014/main" id="{4AC5A50D-E83F-8B3E-5235-A6C52AA2BB81}"/>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866" name="Freeform: Shape 865">
              <a:extLst>
                <a:ext uri="{FF2B5EF4-FFF2-40B4-BE49-F238E27FC236}">
                  <a16:creationId xmlns:a16="http://schemas.microsoft.com/office/drawing/2014/main" id="{C9D39449-38A1-BBB5-4DC5-0A8F716C1D02}"/>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867" name="Freeform: Shape 866">
              <a:extLst>
                <a:ext uri="{FF2B5EF4-FFF2-40B4-BE49-F238E27FC236}">
                  <a16:creationId xmlns:a16="http://schemas.microsoft.com/office/drawing/2014/main" id="{4EA1E9E3-54D5-6206-A724-2DDBBA17BF12}"/>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868" name="AutoShape 27">
            <a:extLst>
              <a:ext uri="{FF2B5EF4-FFF2-40B4-BE49-F238E27FC236}">
                <a16:creationId xmlns:a16="http://schemas.microsoft.com/office/drawing/2014/main" id="{63E60288-47B0-BBEB-22E8-147D9A38A48E}"/>
              </a:ext>
            </a:extLst>
          </p:cNvPr>
          <p:cNvSpPr/>
          <p:nvPr/>
        </p:nvSpPr>
        <p:spPr>
          <a:xfrm flipV="1">
            <a:off x="17559019" y="11363640"/>
            <a:ext cx="1974037" cy="31"/>
          </a:xfrm>
          <a:prstGeom prst="line">
            <a:avLst/>
          </a:prstGeom>
          <a:ln w="38100" cap="flat">
            <a:solidFill>
              <a:srgbClr val="FFFFFF"/>
            </a:solidFill>
            <a:prstDash val="solid"/>
            <a:headEnd type="none" w="sm" len="sm"/>
            <a:tailEnd type="none" w="sm" len="sm"/>
          </a:ln>
        </p:spPr>
      </p:sp>
      <p:sp>
        <p:nvSpPr>
          <p:cNvPr id="869" name="AutoShape 39">
            <a:extLst>
              <a:ext uri="{FF2B5EF4-FFF2-40B4-BE49-F238E27FC236}">
                <a16:creationId xmlns:a16="http://schemas.microsoft.com/office/drawing/2014/main" id="{9B1FF0A3-D86B-4DD3-DF1F-6AFACF5D26F1}"/>
              </a:ext>
            </a:extLst>
          </p:cNvPr>
          <p:cNvSpPr/>
          <p:nvPr/>
        </p:nvSpPr>
        <p:spPr>
          <a:xfrm rot="16200000">
            <a:off x="17418667" y="11528411"/>
            <a:ext cx="306443" cy="0"/>
          </a:xfrm>
          <a:prstGeom prst="line">
            <a:avLst/>
          </a:prstGeom>
          <a:ln w="38100" cap="flat">
            <a:solidFill>
              <a:srgbClr val="FFFFFF"/>
            </a:solidFill>
            <a:prstDash val="solid"/>
            <a:headEnd type="none" w="sm" len="sm"/>
            <a:tailEnd type="none" w="sm" len="sm"/>
          </a:ln>
        </p:spPr>
      </p:sp>
      <p:sp>
        <p:nvSpPr>
          <p:cNvPr id="870" name="AutoShape 39">
            <a:extLst>
              <a:ext uri="{FF2B5EF4-FFF2-40B4-BE49-F238E27FC236}">
                <a16:creationId xmlns:a16="http://schemas.microsoft.com/office/drawing/2014/main" id="{FFDBCA8D-3596-C756-EF68-1A8D1E31D1DB}"/>
              </a:ext>
            </a:extLst>
          </p:cNvPr>
          <p:cNvSpPr/>
          <p:nvPr/>
        </p:nvSpPr>
        <p:spPr>
          <a:xfrm rot="16200000">
            <a:off x="19379835" y="11496038"/>
            <a:ext cx="306443" cy="0"/>
          </a:xfrm>
          <a:prstGeom prst="line">
            <a:avLst/>
          </a:prstGeom>
          <a:ln w="38100" cap="flat">
            <a:solidFill>
              <a:srgbClr val="FFFFFF"/>
            </a:solidFill>
            <a:prstDash val="solid"/>
            <a:headEnd type="none" w="sm" len="sm"/>
            <a:tailEnd type="none" w="sm" len="sm"/>
          </a:ln>
        </p:spPr>
      </p:sp>
      <p:grpSp>
        <p:nvGrpSpPr>
          <p:cNvPr id="871" name="Picture 26">
            <a:extLst>
              <a:ext uri="{FF2B5EF4-FFF2-40B4-BE49-F238E27FC236}">
                <a16:creationId xmlns:a16="http://schemas.microsoft.com/office/drawing/2014/main" id="{764F85FD-C8E9-C5C8-D7D5-D42008A6FE26}"/>
              </a:ext>
            </a:extLst>
          </p:cNvPr>
          <p:cNvGrpSpPr/>
          <p:nvPr/>
        </p:nvGrpSpPr>
        <p:grpSpPr>
          <a:xfrm>
            <a:off x="17906281" y="5108716"/>
            <a:ext cx="1145935" cy="885154"/>
            <a:chOff x="8777016" y="3895501"/>
            <a:chExt cx="1145935" cy="885154"/>
          </a:xfrm>
          <a:solidFill>
            <a:srgbClr val="FFFFFF"/>
          </a:solidFill>
        </p:grpSpPr>
        <p:sp>
          <p:nvSpPr>
            <p:cNvPr id="872" name="Freeform: Shape 871">
              <a:extLst>
                <a:ext uri="{FF2B5EF4-FFF2-40B4-BE49-F238E27FC236}">
                  <a16:creationId xmlns:a16="http://schemas.microsoft.com/office/drawing/2014/main" id="{60589EE3-0BF0-2DF8-26FF-D6D0259D93B4}"/>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873" name="Freeform: Shape 872">
              <a:extLst>
                <a:ext uri="{FF2B5EF4-FFF2-40B4-BE49-F238E27FC236}">
                  <a16:creationId xmlns:a16="http://schemas.microsoft.com/office/drawing/2014/main" id="{E279E3A3-BEF6-8FA9-ADBD-0E4FC46957F7}"/>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874" name="Freeform: Shape 873">
              <a:extLst>
                <a:ext uri="{FF2B5EF4-FFF2-40B4-BE49-F238E27FC236}">
                  <a16:creationId xmlns:a16="http://schemas.microsoft.com/office/drawing/2014/main" id="{B3CA846B-7A83-F326-F2E6-C6455012E93B}"/>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875" name="TextBox 14">
            <a:extLst>
              <a:ext uri="{FF2B5EF4-FFF2-40B4-BE49-F238E27FC236}">
                <a16:creationId xmlns:a16="http://schemas.microsoft.com/office/drawing/2014/main" id="{846F16B6-3A2F-69A3-71D8-0FD7648A7851}"/>
              </a:ext>
            </a:extLst>
          </p:cNvPr>
          <p:cNvSpPr txBox="1"/>
          <p:nvPr/>
        </p:nvSpPr>
        <p:spPr>
          <a:xfrm>
            <a:off x="17392153" y="606752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Users</a:t>
            </a:r>
          </a:p>
        </p:txBody>
      </p:sp>
      <p:sp>
        <p:nvSpPr>
          <p:cNvPr id="876" name="AutoShape 39">
            <a:extLst>
              <a:ext uri="{FF2B5EF4-FFF2-40B4-BE49-F238E27FC236}">
                <a16:creationId xmlns:a16="http://schemas.microsoft.com/office/drawing/2014/main" id="{740858DA-4BE6-B1C1-C619-A0DCE6B289A9}"/>
              </a:ext>
            </a:extLst>
          </p:cNvPr>
          <p:cNvSpPr/>
          <p:nvPr/>
        </p:nvSpPr>
        <p:spPr>
          <a:xfrm rot="16200000">
            <a:off x="18404187" y="6741319"/>
            <a:ext cx="306443" cy="0"/>
          </a:xfrm>
          <a:prstGeom prst="line">
            <a:avLst/>
          </a:prstGeom>
          <a:ln w="38100" cap="flat">
            <a:solidFill>
              <a:srgbClr val="FFFFFF"/>
            </a:solidFill>
            <a:prstDash val="solid"/>
            <a:headEnd type="none" w="sm" len="sm"/>
            <a:tailEnd type="none" w="sm" len="sm"/>
          </a:ln>
        </p:spPr>
      </p:sp>
      <p:grpSp>
        <p:nvGrpSpPr>
          <p:cNvPr id="877" name="Picture 26">
            <a:extLst>
              <a:ext uri="{FF2B5EF4-FFF2-40B4-BE49-F238E27FC236}">
                <a16:creationId xmlns:a16="http://schemas.microsoft.com/office/drawing/2014/main" id="{8032E507-DA28-19DD-2415-00D72F8414B7}"/>
              </a:ext>
            </a:extLst>
          </p:cNvPr>
          <p:cNvGrpSpPr/>
          <p:nvPr/>
        </p:nvGrpSpPr>
        <p:grpSpPr>
          <a:xfrm>
            <a:off x="20009401" y="5118876"/>
            <a:ext cx="1145935" cy="885154"/>
            <a:chOff x="8777016" y="3895501"/>
            <a:chExt cx="1145935" cy="885154"/>
          </a:xfrm>
          <a:solidFill>
            <a:srgbClr val="FFFFFF"/>
          </a:solidFill>
        </p:grpSpPr>
        <p:sp>
          <p:nvSpPr>
            <p:cNvPr id="878" name="Freeform: Shape 877">
              <a:extLst>
                <a:ext uri="{FF2B5EF4-FFF2-40B4-BE49-F238E27FC236}">
                  <a16:creationId xmlns:a16="http://schemas.microsoft.com/office/drawing/2014/main" id="{5B56C734-AB4E-8F76-5B5E-F669F09D587C}"/>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879" name="Freeform: Shape 878">
              <a:extLst>
                <a:ext uri="{FF2B5EF4-FFF2-40B4-BE49-F238E27FC236}">
                  <a16:creationId xmlns:a16="http://schemas.microsoft.com/office/drawing/2014/main" id="{4D995365-92FF-47C4-63DD-1800818A7729}"/>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880" name="Freeform: Shape 879">
              <a:extLst>
                <a:ext uri="{FF2B5EF4-FFF2-40B4-BE49-F238E27FC236}">
                  <a16:creationId xmlns:a16="http://schemas.microsoft.com/office/drawing/2014/main" id="{BCC15BC3-B8C6-0744-8CB7-D0E81681AC56}"/>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881" name="TextBox 14">
            <a:extLst>
              <a:ext uri="{FF2B5EF4-FFF2-40B4-BE49-F238E27FC236}">
                <a16:creationId xmlns:a16="http://schemas.microsoft.com/office/drawing/2014/main" id="{17F0F3A2-5EE2-116B-893C-8A84BB36CAF4}"/>
              </a:ext>
            </a:extLst>
          </p:cNvPr>
          <p:cNvSpPr txBox="1"/>
          <p:nvPr/>
        </p:nvSpPr>
        <p:spPr>
          <a:xfrm>
            <a:off x="19495273" y="6077685"/>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tmp</a:t>
            </a:r>
            <a:endParaRPr lang="en-US" sz="2799" dirty="0">
              <a:solidFill>
                <a:srgbClr val="FFFFFF"/>
              </a:solidFill>
              <a:latin typeface="HK Grotesk Medium"/>
            </a:endParaRPr>
          </a:p>
        </p:txBody>
      </p:sp>
      <p:sp>
        <p:nvSpPr>
          <p:cNvPr id="882" name="AutoShape 27">
            <a:extLst>
              <a:ext uri="{FF2B5EF4-FFF2-40B4-BE49-F238E27FC236}">
                <a16:creationId xmlns:a16="http://schemas.microsoft.com/office/drawing/2014/main" id="{2C393489-5D72-88B3-A6D3-D8F71BE3CC8D}"/>
              </a:ext>
            </a:extLst>
          </p:cNvPr>
          <p:cNvSpPr/>
          <p:nvPr/>
        </p:nvSpPr>
        <p:spPr>
          <a:xfrm flipV="1">
            <a:off x="18422619" y="4790120"/>
            <a:ext cx="1974037" cy="31"/>
          </a:xfrm>
          <a:prstGeom prst="line">
            <a:avLst/>
          </a:prstGeom>
          <a:ln w="38100" cap="flat">
            <a:solidFill>
              <a:srgbClr val="FFFFFF"/>
            </a:solidFill>
            <a:prstDash val="solid"/>
            <a:headEnd type="none" w="sm" len="sm"/>
            <a:tailEnd type="none" w="sm" len="sm"/>
          </a:ln>
        </p:spPr>
      </p:sp>
      <p:sp>
        <p:nvSpPr>
          <p:cNvPr id="883" name="AutoShape 39">
            <a:extLst>
              <a:ext uri="{FF2B5EF4-FFF2-40B4-BE49-F238E27FC236}">
                <a16:creationId xmlns:a16="http://schemas.microsoft.com/office/drawing/2014/main" id="{EC9E4B9A-6932-851C-DC24-1E466F765BA1}"/>
              </a:ext>
            </a:extLst>
          </p:cNvPr>
          <p:cNvSpPr/>
          <p:nvPr/>
        </p:nvSpPr>
        <p:spPr>
          <a:xfrm rot="16200000">
            <a:off x="18285963" y="4951199"/>
            <a:ext cx="306443" cy="0"/>
          </a:xfrm>
          <a:prstGeom prst="line">
            <a:avLst/>
          </a:prstGeom>
          <a:ln w="38100" cap="flat">
            <a:solidFill>
              <a:srgbClr val="FFFFFF"/>
            </a:solidFill>
            <a:prstDash val="solid"/>
            <a:headEnd type="none" w="sm" len="sm"/>
            <a:tailEnd type="none" w="sm" len="sm"/>
          </a:ln>
        </p:spPr>
      </p:sp>
      <p:sp>
        <p:nvSpPr>
          <p:cNvPr id="884" name="AutoShape 39">
            <a:extLst>
              <a:ext uri="{FF2B5EF4-FFF2-40B4-BE49-F238E27FC236}">
                <a16:creationId xmlns:a16="http://schemas.microsoft.com/office/drawing/2014/main" id="{F8F92411-191F-45CC-B98C-936DD92B11DE}"/>
              </a:ext>
            </a:extLst>
          </p:cNvPr>
          <p:cNvSpPr/>
          <p:nvPr/>
        </p:nvSpPr>
        <p:spPr>
          <a:xfrm rot="16200000">
            <a:off x="20258856" y="4919783"/>
            <a:ext cx="306443" cy="0"/>
          </a:xfrm>
          <a:prstGeom prst="line">
            <a:avLst/>
          </a:prstGeom>
          <a:ln w="38100" cap="flat">
            <a:solidFill>
              <a:srgbClr val="FFFFFF"/>
            </a:solidFill>
            <a:prstDash val="solid"/>
            <a:headEnd type="none" w="sm" len="sm"/>
            <a:tailEnd type="none" w="sm" len="sm"/>
          </a:ln>
        </p:spPr>
      </p:sp>
      <p:sp>
        <p:nvSpPr>
          <p:cNvPr id="885" name="AutoShape 39">
            <a:extLst>
              <a:ext uri="{FF2B5EF4-FFF2-40B4-BE49-F238E27FC236}">
                <a16:creationId xmlns:a16="http://schemas.microsoft.com/office/drawing/2014/main" id="{5CDE48D6-E74B-533A-6886-F67599786FA1}"/>
              </a:ext>
            </a:extLst>
          </p:cNvPr>
          <p:cNvSpPr/>
          <p:nvPr/>
        </p:nvSpPr>
        <p:spPr>
          <a:xfrm rot="16200000">
            <a:off x="18289887" y="4636294"/>
            <a:ext cx="306443" cy="0"/>
          </a:xfrm>
          <a:prstGeom prst="line">
            <a:avLst/>
          </a:prstGeom>
          <a:ln w="38100" cap="flat">
            <a:solidFill>
              <a:srgbClr val="FFFFFF"/>
            </a:solidFill>
            <a:prstDash val="solid"/>
            <a:headEnd type="none" w="sm" len="sm"/>
            <a:tailEnd type="none" w="sm" len="sm"/>
          </a:ln>
        </p:spPr>
      </p:sp>
      <p:grpSp>
        <p:nvGrpSpPr>
          <p:cNvPr id="886" name="Picture 26">
            <a:extLst>
              <a:ext uri="{FF2B5EF4-FFF2-40B4-BE49-F238E27FC236}">
                <a16:creationId xmlns:a16="http://schemas.microsoft.com/office/drawing/2014/main" id="{F133DD0C-98FC-26C4-E0AC-2D4823E5643E}"/>
              </a:ext>
            </a:extLst>
          </p:cNvPr>
          <p:cNvGrpSpPr/>
          <p:nvPr/>
        </p:nvGrpSpPr>
        <p:grpSpPr>
          <a:xfrm>
            <a:off x="17948191" y="3024646"/>
            <a:ext cx="1145935" cy="885154"/>
            <a:chOff x="8777016" y="3895501"/>
            <a:chExt cx="1145935" cy="885154"/>
          </a:xfrm>
          <a:solidFill>
            <a:srgbClr val="FFFFFF"/>
          </a:solidFill>
        </p:grpSpPr>
        <p:sp>
          <p:nvSpPr>
            <p:cNvPr id="887" name="Freeform: Shape 886">
              <a:extLst>
                <a:ext uri="{FF2B5EF4-FFF2-40B4-BE49-F238E27FC236}">
                  <a16:creationId xmlns:a16="http://schemas.microsoft.com/office/drawing/2014/main" id="{C9F8F181-2929-E6AB-DE45-2902712980C1}"/>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888" name="Freeform: Shape 887">
              <a:extLst>
                <a:ext uri="{FF2B5EF4-FFF2-40B4-BE49-F238E27FC236}">
                  <a16:creationId xmlns:a16="http://schemas.microsoft.com/office/drawing/2014/main" id="{AC61ACB9-5292-7CCD-BD7C-A4C74F67D4AC}"/>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889" name="Freeform: Shape 888">
              <a:extLst>
                <a:ext uri="{FF2B5EF4-FFF2-40B4-BE49-F238E27FC236}">
                  <a16:creationId xmlns:a16="http://schemas.microsoft.com/office/drawing/2014/main" id="{CF3F7C42-DC8E-2EB7-CA2C-71ADD39AD06B}"/>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890" name="TextBox 14">
            <a:extLst>
              <a:ext uri="{FF2B5EF4-FFF2-40B4-BE49-F238E27FC236}">
                <a16:creationId xmlns:a16="http://schemas.microsoft.com/office/drawing/2014/main" id="{591EA489-BC4A-4C18-93ED-6625FC67AAC3}"/>
              </a:ext>
            </a:extLst>
          </p:cNvPr>
          <p:cNvSpPr txBox="1"/>
          <p:nvPr/>
        </p:nvSpPr>
        <p:spPr>
          <a:xfrm>
            <a:off x="17365483" y="389201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a:t>
            </a:r>
          </a:p>
        </p:txBody>
      </p:sp>
      <p:sp>
        <p:nvSpPr>
          <p:cNvPr id="891" name="TextBox 15">
            <a:extLst>
              <a:ext uri="{FF2B5EF4-FFF2-40B4-BE49-F238E27FC236}">
                <a16:creationId xmlns:a16="http://schemas.microsoft.com/office/drawing/2014/main" id="{D57E2BA2-7116-8A4E-2357-9F0CDBC117DD}"/>
              </a:ext>
            </a:extLst>
          </p:cNvPr>
          <p:cNvSpPr txBox="1"/>
          <p:nvPr/>
        </p:nvSpPr>
        <p:spPr>
          <a:xfrm>
            <a:off x="16550524" y="1270924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Courses</a:t>
            </a:r>
          </a:p>
        </p:txBody>
      </p:sp>
      <p:sp>
        <p:nvSpPr>
          <p:cNvPr id="892" name="TextBox 15">
            <a:extLst>
              <a:ext uri="{FF2B5EF4-FFF2-40B4-BE49-F238E27FC236}">
                <a16:creationId xmlns:a16="http://schemas.microsoft.com/office/drawing/2014/main" id="{C51B7E6F-AAA7-A90C-A55A-4D1753459CC5}"/>
              </a:ext>
            </a:extLst>
          </p:cNvPr>
          <p:cNvSpPr txBox="1"/>
          <p:nvPr/>
        </p:nvSpPr>
        <p:spPr>
          <a:xfrm>
            <a:off x="18458152" y="1270924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Projects</a:t>
            </a:r>
          </a:p>
        </p:txBody>
      </p:sp>
      <p:sp>
        <p:nvSpPr>
          <p:cNvPr id="893" name="TextBox 17">
            <a:extLst>
              <a:ext uri="{FF2B5EF4-FFF2-40B4-BE49-F238E27FC236}">
                <a16:creationId xmlns:a16="http://schemas.microsoft.com/office/drawing/2014/main" id="{B24F2E76-C0B5-98FC-C737-3204832F6FA0}"/>
              </a:ext>
            </a:extLst>
          </p:cNvPr>
          <p:cNvSpPr txBox="1"/>
          <p:nvPr/>
        </p:nvSpPr>
        <p:spPr>
          <a:xfrm>
            <a:off x="19738746" y="1048092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 name="Rounded Rectangle"/>
          <p:cNvSpPr/>
          <p:nvPr/>
        </p:nvSpPr>
        <p:spPr>
          <a:xfrm>
            <a:off x="1585619" y="9124340"/>
            <a:ext cx="11426423" cy="831005"/>
          </a:xfrm>
          <a:prstGeom prst="roundRect">
            <a:avLst>
              <a:gd name="adj" fmla="val 22924"/>
            </a:avLst>
          </a:prstGeom>
          <a:solidFill>
            <a:srgbClr val="A4D2B4"/>
          </a:solidFill>
          <a:ln w="12700">
            <a:miter lim="400000"/>
          </a:ln>
        </p:spPr>
        <p:txBody>
          <a:bodyPr lIns="45718" tIns="45718" rIns="45718" bIns="45718" anchor="ctr"/>
          <a:lstStyle/>
          <a:p>
            <a:pPr defTabSz="1828431"/>
            <a:endParaRPr/>
          </a:p>
        </p:txBody>
      </p:sp>
      <p:sp>
        <p:nvSpPr>
          <p:cNvPr id="43" name="CustomShape 13">
            <a:extLst>
              <a:ext uri="{FF2B5EF4-FFF2-40B4-BE49-F238E27FC236}">
                <a16:creationId xmlns:a16="http://schemas.microsoft.com/office/drawing/2014/main" id="{46C4828D-7DB8-D682-33F3-A52A001163DC}"/>
              </a:ext>
            </a:extLst>
          </p:cNvPr>
          <p:cNvSpPr txBox="1"/>
          <p:nvPr/>
        </p:nvSpPr>
        <p:spPr>
          <a:xfrm>
            <a:off x="1783209" y="7637434"/>
            <a:ext cx="11491691" cy="38348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defTabSz="914400">
              <a:lnSpc>
                <a:spcPts val="4200"/>
              </a:lnSpc>
              <a:buSzPct val="100000"/>
              <a:defRPr sz="2800" spc="-1">
                <a:solidFill>
                  <a:srgbClr val="000000"/>
                </a:solidFill>
                <a:latin typeface="Arial"/>
                <a:ea typeface="Arial"/>
                <a:cs typeface="Arial"/>
                <a:sym typeface="Arial"/>
              </a:defRPr>
            </a:pPr>
            <a:endParaRPr spc="-1" dirty="0">
              <a:solidFill>
                <a:srgbClr val="000000"/>
              </a:solidFill>
            </a:endParaRPr>
          </a:p>
          <a:p>
            <a:pPr marL="280735" indent="-280735" defTabSz="914400">
              <a:lnSpc>
                <a:spcPts val="4200"/>
              </a:lnSpc>
              <a:buSzPct val="100000"/>
              <a:buChar char="•"/>
              <a:defRPr sz="2800" spc="296">
                <a:solidFill>
                  <a:srgbClr val="FFFFFF"/>
                </a:solidFill>
              </a:defRPr>
            </a:pPr>
            <a:r>
              <a:rPr sz="3200" dirty="0">
                <a:latin typeface="YACkoL24Adk 0"/>
              </a:rPr>
              <a:t>Relative paths can include going up the directory tree:</a:t>
            </a:r>
            <a:endParaRPr lang="en-US" spc="-1" dirty="0">
              <a:solidFill>
                <a:srgbClr val="000000"/>
              </a:solidFill>
            </a:endParaRPr>
          </a:p>
          <a:p>
            <a:pPr marL="280735" indent="-280735" defTabSz="914400">
              <a:lnSpc>
                <a:spcPts val="4200"/>
              </a:lnSpc>
              <a:buSzPct val="100000"/>
              <a:buChar char="•"/>
              <a:defRPr sz="2800" spc="-1">
                <a:solidFill>
                  <a:srgbClr val="000000"/>
                </a:solidFill>
                <a:latin typeface="Arial"/>
                <a:ea typeface="Arial"/>
                <a:cs typeface="Arial"/>
                <a:sym typeface="Arial"/>
              </a:defRPr>
            </a:pPr>
            <a:endParaRPr spc="-1" dirty="0">
              <a:solidFill>
                <a:srgbClr val="000000"/>
              </a:solidFill>
            </a:endParaRPr>
          </a:p>
          <a:p>
            <a:pPr defTabSz="914400">
              <a:lnSpc>
                <a:spcPts val="4200"/>
              </a:lnSpc>
              <a:defRPr sz="3000" b="1" spc="317">
                <a:solidFill>
                  <a:srgbClr val="374556"/>
                </a:solidFill>
                <a:latin typeface="Courier New"/>
                <a:ea typeface="Courier New"/>
                <a:cs typeface="Courier New"/>
                <a:sym typeface="Courier New"/>
              </a:defRPr>
            </a:pPr>
            <a:r>
              <a:rPr dirty="0"/>
              <a:t>../Pictures/summer2022/Bornholm</a:t>
            </a:r>
            <a:endParaRPr spc="-1" dirty="0">
              <a:solidFill>
                <a:srgbClr val="000000"/>
              </a:solidFill>
              <a:latin typeface="Arial"/>
              <a:ea typeface="Arial"/>
              <a:cs typeface="Arial"/>
              <a:sym typeface="Arial"/>
            </a:endParaRPr>
          </a:p>
          <a:p>
            <a:pPr marL="280735" indent="-280735" defTabSz="914400">
              <a:lnSpc>
                <a:spcPts val="4200"/>
              </a:lnSpc>
              <a:buSzPct val="100000"/>
              <a:buChar char="•"/>
              <a:defRPr sz="2800" spc="-1">
                <a:solidFill>
                  <a:srgbClr val="000000"/>
                </a:solidFill>
                <a:latin typeface="Arial"/>
                <a:ea typeface="Arial"/>
                <a:cs typeface="Arial"/>
                <a:sym typeface="Arial"/>
              </a:defRPr>
            </a:pPr>
            <a:endParaRPr spc="-1" dirty="0">
              <a:solidFill>
                <a:srgbClr val="000000"/>
              </a:solidFill>
              <a:latin typeface="Arial"/>
              <a:ea typeface="Arial"/>
              <a:cs typeface="Arial"/>
              <a:sym typeface="Arial"/>
            </a:endParaRPr>
          </a:p>
          <a:p>
            <a:pPr marL="280735" indent="-280735" defTabSz="914400">
              <a:lnSpc>
                <a:spcPts val="4200"/>
              </a:lnSpc>
              <a:buSzPct val="100000"/>
              <a:buChar char="•"/>
              <a:defRPr sz="2800" spc="296">
                <a:solidFill>
                  <a:srgbClr val="FFFFFF"/>
                </a:solidFill>
              </a:defRPr>
            </a:pPr>
            <a:r>
              <a:rPr sz="3200" dirty="0">
                <a:latin typeface="YACkoL24Adk 0"/>
              </a:rPr>
              <a:t>This notation does not make sense for full paths as they start from the root and go strictly downwards.</a:t>
            </a:r>
          </a:p>
        </p:txBody>
      </p:sp>
      <p:sp>
        <p:nvSpPr>
          <p:cNvPr id="806" name="Rounded Rectangle"/>
          <p:cNvSpPr/>
          <p:nvPr/>
        </p:nvSpPr>
        <p:spPr>
          <a:xfrm>
            <a:off x="1585619" y="6938734"/>
            <a:ext cx="11426423" cy="872374"/>
          </a:xfrm>
          <a:prstGeom prst="roundRect">
            <a:avLst>
              <a:gd name="adj" fmla="val 13011"/>
            </a:avLst>
          </a:prstGeom>
          <a:solidFill>
            <a:srgbClr val="A4D2B4"/>
          </a:solidFill>
          <a:ln w="12700">
            <a:miter lim="400000"/>
          </a:ln>
        </p:spPr>
        <p:txBody>
          <a:bodyPr lIns="45718" tIns="45718" rIns="45718" bIns="45718" anchor="ctr"/>
          <a:lstStyle/>
          <a:p>
            <a:pPr defTabSz="1828431"/>
            <a:endParaRPr/>
          </a:p>
        </p:txBody>
      </p:sp>
      <p:sp>
        <p:nvSpPr>
          <p:cNvPr id="808" name="CustomShape 13"/>
          <p:cNvSpPr txBox="1"/>
          <p:nvPr/>
        </p:nvSpPr>
        <p:spPr>
          <a:xfrm>
            <a:off x="1749656" y="3838914"/>
            <a:ext cx="11738599" cy="43468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5" indent="-280735" defTabSz="914400">
              <a:lnSpc>
                <a:spcPts val="4200"/>
              </a:lnSpc>
              <a:buSzPct val="100000"/>
              <a:buChar char="•"/>
              <a:defRPr sz="2800" spc="296">
                <a:solidFill>
                  <a:srgbClr val="FFFFFF"/>
                </a:solidFill>
              </a:defRPr>
            </a:pPr>
            <a:r>
              <a:rPr sz="3200" dirty="0">
                <a:latin typeface="YACkoL24Adk 0"/>
              </a:rPr>
              <a:t>A relative paths is an address relative to the current working directory.</a:t>
            </a:r>
          </a:p>
          <a:p>
            <a:pPr defTabSz="914400">
              <a:lnSpc>
                <a:spcPts val="4200"/>
              </a:lnSpc>
              <a:defRPr sz="2800" spc="296">
                <a:solidFill>
                  <a:srgbClr val="FFFFFF"/>
                </a:solidFill>
              </a:defRPr>
            </a:pPr>
            <a:endParaRPr sz="3200" dirty="0">
              <a:latin typeface="YACkoL24Adk 0"/>
            </a:endParaRPr>
          </a:p>
          <a:p>
            <a:pPr marL="280735" indent="-280735" defTabSz="914400">
              <a:lnSpc>
                <a:spcPts val="4200"/>
              </a:lnSpc>
              <a:buSzPct val="100000"/>
              <a:buChar char="•"/>
              <a:defRPr sz="2800" spc="296">
                <a:solidFill>
                  <a:srgbClr val="FFFFFF"/>
                </a:solidFill>
              </a:defRPr>
            </a:pPr>
            <a:r>
              <a:rPr sz="3200" dirty="0">
                <a:latin typeface="YACkoL24Adk 0"/>
              </a:rPr>
              <a:t> If my working directory is ‘Documents’, I can address </a:t>
            </a:r>
            <a:r>
              <a:rPr lang="en-US" sz="3200" dirty="0">
                <a:latin typeface="YACkoL24Adk 0"/>
              </a:rPr>
              <a:t>the file ‘Commandline.pptx’ </a:t>
            </a:r>
            <a:r>
              <a:rPr sz="3200" dirty="0">
                <a:latin typeface="YACkoL24Adk 0"/>
              </a:rPr>
              <a:t>as:</a:t>
            </a:r>
            <a:endParaRPr sz="3200" spc="-1" dirty="0">
              <a:solidFill>
                <a:srgbClr val="000000"/>
              </a:solidFill>
              <a:latin typeface="YACkoL24Adk 0"/>
              <a:ea typeface="Arial"/>
              <a:cs typeface="Arial"/>
              <a:sym typeface="Arial"/>
            </a:endParaRPr>
          </a:p>
          <a:p>
            <a:pPr marL="280735" indent="-280735" defTabSz="914400">
              <a:lnSpc>
                <a:spcPts val="4200"/>
              </a:lnSpc>
              <a:buSzPct val="100000"/>
              <a:buChar char="•"/>
              <a:defRPr sz="2800" spc="-1">
                <a:solidFill>
                  <a:srgbClr val="000000"/>
                </a:solidFill>
                <a:latin typeface="Arial"/>
                <a:ea typeface="Arial"/>
                <a:cs typeface="Arial"/>
                <a:sym typeface="Arial"/>
              </a:defRPr>
            </a:pPr>
            <a:endParaRPr spc="-1"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courses/Just-Bash-It/Commandline.pptx</a:t>
            </a:r>
            <a:endParaRPr spc="-1" dirty="0">
              <a:solidFill>
                <a:srgbClr val="000000"/>
              </a:solidFill>
            </a:endParaRPr>
          </a:p>
          <a:p>
            <a:pPr defTabSz="914400">
              <a:lnSpc>
                <a:spcPts val="4200"/>
              </a:lnSpc>
              <a:buSzPct val="100000"/>
              <a:defRPr sz="2800" spc="-1">
                <a:solidFill>
                  <a:srgbClr val="000000"/>
                </a:solidFill>
                <a:latin typeface="Arial"/>
                <a:ea typeface="Arial"/>
                <a:cs typeface="Arial"/>
                <a:sym typeface="Arial"/>
              </a:defRPr>
            </a:pPr>
            <a:endParaRPr spc="-1" dirty="0">
              <a:solidFill>
                <a:srgbClr val="000000"/>
              </a:solidFill>
            </a:endParaRPr>
          </a:p>
        </p:txBody>
      </p:sp>
      <p:sp>
        <p:nvSpPr>
          <p:cNvPr id="809" name="Group 3"/>
          <p:cNvSpPr txBox="1"/>
          <p:nvPr/>
        </p:nvSpPr>
        <p:spPr>
          <a:xfrm>
            <a:off x="11002823" y="1016000"/>
            <a:ext cx="2670454" cy="916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defTabSz="1828431">
              <a:defRPr sz="5400" spc="600">
                <a:solidFill>
                  <a:srgbClr val="FFFFFF"/>
                </a:solidFill>
              </a:defRPr>
            </a:lvl1pPr>
          </a:lstStyle>
          <a:p>
            <a:r>
              <a:t>PATHS</a:t>
            </a:r>
          </a:p>
        </p:txBody>
      </p:sp>
      <p:sp>
        <p:nvSpPr>
          <p:cNvPr id="810" name="Line"/>
          <p:cNvSpPr/>
          <p:nvPr/>
        </p:nvSpPr>
        <p:spPr>
          <a:xfrm>
            <a:off x="1683760" y="2540000"/>
            <a:ext cx="21308580" cy="0"/>
          </a:xfrm>
          <a:prstGeom prst="line">
            <a:avLst/>
          </a:prstGeom>
          <a:ln w="38100">
            <a:solidFill>
              <a:srgbClr val="FFFFFF"/>
            </a:solidFill>
            <a:miter/>
          </a:ln>
        </p:spPr>
        <p:txBody>
          <a:bodyPr lIns="45718" tIns="45718" rIns="45718" bIns="45718"/>
          <a:lstStyle/>
          <a:p>
            <a:pPr defTabSz="1828431"/>
            <a:endParaRPr/>
          </a:p>
        </p:txBody>
      </p:sp>
      <p:sp>
        <p:nvSpPr>
          <p:cNvPr id="815"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defTabSz="1828431">
              <a:defRPr sz="2000" spc="-1"/>
            </a:lvl1pPr>
          </a:lstStyle>
          <a:p>
            <a:r>
              <a:rPr lang="en-US" dirty="0"/>
              <a:t>27</a:t>
            </a:r>
            <a:endParaRPr dirty="0"/>
          </a:p>
        </p:txBody>
      </p:sp>
      <p:sp>
        <p:nvSpPr>
          <p:cNvPr id="2" name="CustomShape 17">
            <a:extLst>
              <a:ext uri="{FF2B5EF4-FFF2-40B4-BE49-F238E27FC236}">
                <a16:creationId xmlns:a16="http://schemas.microsoft.com/office/drawing/2014/main" id="{358A2C9C-0F74-6E3D-6256-689E1C829768}"/>
              </a:ext>
            </a:extLst>
          </p:cNvPr>
          <p:cNvSpPr/>
          <p:nvPr/>
        </p:nvSpPr>
        <p:spPr>
          <a:xfrm>
            <a:off x="17424539" y="5776056"/>
            <a:ext cx="2001890" cy="1533590"/>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3" name="TextBox 15">
            <a:extLst>
              <a:ext uri="{FF2B5EF4-FFF2-40B4-BE49-F238E27FC236}">
                <a16:creationId xmlns:a16="http://schemas.microsoft.com/office/drawing/2014/main" id="{90F799B6-4FEA-B0E3-2095-D6DE8C0E185C}"/>
              </a:ext>
            </a:extLst>
          </p:cNvPr>
          <p:cNvSpPr txBox="1"/>
          <p:nvPr/>
        </p:nvSpPr>
        <p:spPr>
          <a:xfrm>
            <a:off x="17369674" y="723480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4" name="Picture 22">
            <a:extLst>
              <a:ext uri="{FF2B5EF4-FFF2-40B4-BE49-F238E27FC236}">
                <a16:creationId xmlns:a16="http://schemas.microsoft.com/office/drawing/2014/main" id="{B1684821-AE57-62D9-F02A-BD9AFCE47FA2}"/>
              </a:ext>
            </a:extLst>
          </p:cNvPr>
          <p:cNvGrpSpPr/>
          <p:nvPr/>
        </p:nvGrpSpPr>
        <p:grpSpPr>
          <a:xfrm>
            <a:off x="17852215" y="6180352"/>
            <a:ext cx="1145935" cy="885154"/>
            <a:chOff x="8683813" y="6194104"/>
            <a:chExt cx="1145935" cy="885154"/>
          </a:xfrm>
          <a:solidFill>
            <a:srgbClr val="FFFFFF"/>
          </a:solidFill>
        </p:grpSpPr>
        <p:sp>
          <p:nvSpPr>
            <p:cNvPr id="5" name="Freeform: Shape 4">
              <a:extLst>
                <a:ext uri="{FF2B5EF4-FFF2-40B4-BE49-F238E27FC236}">
                  <a16:creationId xmlns:a16="http://schemas.microsoft.com/office/drawing/2014/main" id="{6FEFDA09-87C0-8B9E-30B0-96698C210A07}"/>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 name="Freeform: Shape 5">
              <a:extLst>
                <a:ext uri="{FF2B5EF4-FFF2-40B4-BE49-F238E27FC236}">
                  <a16:creationId xmlns:a16="http://schemas.microsoft.com/office/drawing/2014/main" id="{E35A24F4-2E75-895A-3E33-AA313E6E8F6F}"/>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7" name="Freeform: Shape 6">
              <a:extLst>
                <a:ext uri="{FF2B5EF4-FFF2-40B4-BE49-F238E27FC236}">
                  <a16:creationId xmlns:a16="http://schemas.microsoft.com/office/drawing/2014/main" id="{81CB3CFE-F12B-D432-A52C-55E8C1403EA6}"/>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8" name="Picture 23">
            <a:extLst>
              <a:ext uri="{FF2B5EF4-FFF2-40B4-BE49-F238E27FC236}">
                <a16:creationId xmlns:a16="http://schemas.microsoft.com/office/drawing/2014/main" id="{FD93CDD2-9FEB-57E7-1311-256137C78307}"/>
              </a:ext>
            </a:extLst>
          </p:cNvPr>
          <p:cNvGrpSpPr/>
          <p:nvPr/>
        </p:nvGrpSpPr>
        <p:grpSpPr>
          <a:xfrm>
            <a:off x="20895773" y="6180352"/>
            <a:ext cx="1145935" cy="885154"/>
            <a:chOff x="11259853" y="6101290"/>
            <a:chExt cx="1145935" cy="885154"/>
          </a:xfrm>
          <a:solidFill>
            <a:srgbClr val="FFFFFF"/>
          </a:solidFill>
        </p:grpSpPr>
        <p:sp>
          <p:nvSpPr>
            <p:cNvPr id="9" name="Freeform: Shape 8">
              <a:extLst>
                <a:ext uri="{FF2B5EF4-FFF2-40B4-BE49-F238E27FC236}">
                  <a16:creationId xmlns:a16="http://schemas.microsoft.com/office/drawing/2014/main" id="{FFD748C8-7265-273E-4048-CF1F15BC7DA5}"/>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4F32934F-FBE2-DA9E-3E58-A1C890704208}"/>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901F2CB8-590A-6BBD-E49B-7933577696B6}"/>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2" name="AutoShape 27">
            <a:extLst>
              <a:ext uri="{FF2B5EF4-FFF2-40B4-BE49-F238E27FC236}">
                <a16:creationId xmlns:a16="http://schemas.microsoft.com/office/drawing/2014/main" id="{C7588C5B-C6D7-F6CB-5120-EC1D9695817D}"/>
              </a:ext>
            </a:extLst>
          </p:cNvPr>
          <p:cNvSpPr/>
          <p:nvPr/>
        </p:nvSpPr>
        <p:spPr>
          <a:xfrm>
            <a:off x="15913014" y="5816907"/>
            <a:ext cx="5579095" cy="26295"/>
          </a:xfrm>
          <a:prstGeom prst="line">
            <a:avLst/>
          </a:prstGeom>
          <a:ln w="38100" cap="flat">
            <a:solidFill>
              <a:srgbClr val="FFFFFF"/>
            </a:solidFill>
            <a:prstDash val="solid"/>
            <a:headEnd type="none" w="sm" len="sm"/>
            <a:tailEnd type="none" w="sm" len="sm"/>
          </a:ln>
        </p:spPr>
      </p:sp>
      <p:sp>
        <p:nvSpPr>
          <p:cNvPr id="13" name="AutoShape 28">
            <a:extLst>
              <a:ext uri="{FF2B5EF4-FFF2-40B4-BE49-F238E27FC236}">
                <a16:creationId xmlns:a16="http://schemas.microsoft.com/office/drawing/2014/main" id="{B7349CDB-B906-80F0-853E-DBF7F76E376D}"/>
              </a:ext>
            </a:extLst>
          </p:cNvPr>
          <p:cNvSpPr/>
          <p:nvPr/>
        </p:nvSpPr>
        <p:spPr>
          <a:xfrm rot="16200000">
            <a:off x="15721971" y="6046051"/>
            <a:ext cx="420186" cy="0"/>
          </a:xfrm>
          <a:prstGeom prst="line">
            <a:avLst/>
          </a:prstGeom>
          <a:ln w="38100" cap="flat">
            <a:solidFill>
              <a:srgbClr val="FFFFFF"/>
            </a:solidFill>
            <a:prstDash val="solid"/>
            <a:headEnd type="none" w="sm" len="sm"/>
            <a:tailEnd type="none" w="sm" len="sm"/>
          </a:ln>
        </p:spPr>
      </p:sp>
      <p:sp>
        <p:nvSpPr>
          <p:cNvPr id="14" name="AutoShape 30">
            <a:extLst>
              <a:ext uri="{FF2B5EF4-FFF2-40B4-BE49-F238E27FC236}">
                <a16:creationId xmlns:a16="http://schemas.microsoft.com/office/drawing/2014/main" id="{AB55C6E2-A51A-8CE6-4288-ACCE0D5DC2BA}"/>
              </a:ext>
            </a:extLst>
          </p:cNvPr>
          <p:cNvSpPr/>
          <p:nvPr/>
        </p:nvSpPr>
        <p:spPr>
          <a:xfrm rot="16200000">
            <a:off x="21282016" y="6007951"/>
            <a:ext cx="420186" cy="0"/>
          </a:xfrm>
          <a:prstGeom prst="line">
            <a:avLst/>
          </a:prstGeom>
          <a:ln w="38100" cap="flat">
            <a:solidFill>
              <a:srgbClr val="FFFFFF"/>
            </a:solidFill>
            <a:prstDash val="solid"/>
            <a:headEnd type="none" w="sm" len="sm"/>
            <a:tailEnd type="none" w="sm" len="sm"/>
          </a:ln>
        </p:spPr>
      </p:sp>
      <p:grpSp>
        <p:nvGrpSpPr>
          <p:cNvPr id="15" name="Picture 12">
            <a:extLst>
              <a:ext uri="{FF2B5EF4-FFF2-40B4-BE49-F238E27FC236}">
                <a16:creationId xmlns:a16="http://schemas.microsoft.com/office/drawing/2014/main" id="{697BB4D3-EBCE-BA78-3962-BA955687C1B3}"/>
              </a:ext>
            </a:extLst>
          </p:cNvPr>
          <p:cNvGrpSpPr/>
          <p:nvPr/>
        </p:nvGrpSpPr>
        <p:grpSpPr>
          <a:xfrm>
            <a:off x="15420139" y="6230117"/>
            <a:ext cx="1145935" cy="885154"/>
            <a:chOff x="6355127" y="6101290"/>
            <a:chExt cx="1145935" cy="885154"/>
          </a:xfrm>
          <a:solidFill>
            <a:srgbClr val="FFFFFF"/>
          </a:solidFill>
        </p:grpSpPr>
        <p:sp>
          <p:nvSpPr>
            <p:cNvPr id="16" name="Freeform: Shape 15">
              <a:extLst>
                <a:ext uri="{FF2B5EF4-FFF2-40B4-BE49-F238E27FC236}">
                  <a16:creationId xmlns:a16="http://schemas.microsoft.com/office/drawing/2014/main" id="{A64C3231-0D0D-C397-35D4-5708B870AE9B}"/>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7" name="Freeform: Shape 16">
              <a:extLst>
                <a:ext uri="{FF2B5EF4-FFF2-40B4-BE49-F238E27FC236}">
                  <a16:creationId xmlns:a16="http://schemas.microsoft.com/office/drawing/2014/main" id="{C47EDC5F-89C4-2213-60C5-D6E1F9C56C0E}"/>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8" name="Freeform: Shape 17">
              <a:extLst>
                <a:ext uri="{FF2B5EF4-FFF2-40B4-BE49-F238E27FC236}">
                  <a16:creationId xmlns:a16="http://schemas.microsoft.com/office/drawing/2014/main" id="{FC7D6EAA-2E0E-C17D-70EF-41D65DA52550}"/>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9" name="TextBox 17">
            <a:extLst>
              <a:ext uri="{FF2B5EF4-FFF2-40B4-BE49-F238E27FC236}">
                <a16:creationId xmlns:a16="http://schemas.microsoft.com/office/drawing/2014/main" id="{26F2AE29-A5B1-0CB4-FF8C-CD8FB80DD7A0}"/>
              </a:ext>
            </a:extLst>
          </p:cNvPr>
          <p:cNvSpPr txBox="1"/>
          <p:nvPr/>
        </p:nvSpPr>
        <p:spPr>
          <a:xfrm>
            <a:off x="20306725" y="723584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
        <p:nvSpPr>
          <p:cNvPr id="20" name="TextBox 16">
            <a:extLst>
              <a:ext uri="{FF2B5EF4-FFF2-40B4-BE49-F238E27FC236}">
                <a16:creationId xmlns:a16="http://schemas.microsoft.com/office/drawing/2014/main" id="{D858C8C0-B46B-7EA2-20A5-A552430C8B30}"/>
              </a:ext>
            </a:extLst>
          </p:cNvPr>
          <p:cNvSpPr txBox="1"/>
          <p:nvPr/>
        </p:nvSpPr>
        <p:spPr>
          <a:xfrm>
            <a:off x="14777626" y="7234801"/>
            <a:ext cx="2232343" cy="481330"/>
          </a:xfrm>
          <a:prstGeom prst="rect">
            <a:avLst/>
          </a:prstGeom>
        </p:spPr>
        <p:txBody>
          <a:bodyPr wrap="square" lIns="0" tIns="0" rIns="0" bIns="0" rtlCol="0" anchor="t">
            <a:spAutoFit/>
          </a:bodyPr>
          <a:lstStyle/>
          <a:p>
            <a:pPr algn="ctr">
              <a:lnSpc>
                <a:spcPts val="3919"/>
              </a:lnSpc>
            </a:pPr>
            <a:r>
              <a:rPr lang="en-US" sz="2799" dirty="0">
                <a:solidFill>
                  <a:srgbClr val="FFFFFF"/>
                </a:solidFill>
                <a:latin typeface="HK Grotesk Medium"/>
              </a:rPr>
              <a:t>Data</a:t>
            </a:r>
          </a:p>
        </p:txBody>
      </p:sp>
      <p:grpSp>
        <p:nvGrpSpPr>
          <p:cNvPr id="21" name="Picture 26">
            <a:extLst>
              <a:ext uri="{FF2B5EF4-FFF2-40B4-BE49-F238E27FC236}">
                <a16:creationId xmlns:a16="http://schemas.microsoft.com/office/drawing/2014/main" id="{AD434CEA-81A0-E9D3-B521-9A278F295065}"/>
              </a:ext>
            </a:extLst>
          </p:cNvPr>
          <p:cNvGrpSpPr/>
          <p:nvPr/>
        </p:nvGrpSpPr>
        <p:grpSpPr>
          <a:xfrm>
            <a:off x="17913414" y="3883273"/>
            <a:ext cx="1145935" cy="885154"/>
            <a:chOff x="8777016" y="3895501"/>
            <a:chExt cx="1145935" cy="885154"/>
          </a:xfrm>
          <a:solidFill>
            <a:srgbClr val="FFFFFF"/>
          </a:solidFill>
        </p:grpSpPr>
        <p:sp>
          <p:nvSpPr>
            <p:cNvPr id="22" name="Freeform: Shape 21">
              <a:extLst>
                <a:ext uri="{FF2B5EF4-FFF2-40B4-BE49-F238E27FC236}">
                  <a16:creationId xmlns:a16="http://schemas.microsoft.com/office/drawing/2014/main" id="{CB96BDA4-97B3-5C9E-5328-FA38BD23070A}"/>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23" name="Freeform: Shape 22">
              <a:extLst>
                <a:ext uri="{FF2B5EF4-FFF2-40B4-BE49-F238E27FC236}">
                  <a16:creationId xmlns:a16="http://schemas.microsoft.com/office/drawing/2014/main" id="{2F835355-372C-925F-4EC0-845E2C7AB7C0}"/>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24" name="Freeform: Shape 23">
              <a:extLst>
                <a:ext uri="{FF2B5EF4-FFF2-40B4-BE49-F238E27FC236}">
                  <a16:creationId xmlns:a16="http://schemas.microsoft.com/office/drawing/2014/main" id="{7772CDCF-8B10-285E-90F4-58C34966B719}"/>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5" name="TextBox 14">
            <a:extLst>
              <a:ext uri="{FF2B5EF4-FFF2-40B4-BE49-F238E27FC236}">
                <a16:creationId xmlns:a16="http://schemas.microsoft.com/office/drawing/2014/main" id="{350DFCFC-2C49-5015-C845-A64BAD6B6AD6}"/>
              </a:ext>
            </a:extLst>
          </p:cNvPr>
          <p:cNvSpPr txBox="1"/>
          <p:nvPr/>
        </p:nvSpPr>
        <p:spPr>
          <a:xfrm>
            <a:off x="17300713" y="490420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[you]</a:t>
            </a:r>
          </a:p>
        </p:txBody>
      </p:sp>
      <p:sp>
        <p:nvSpPr>
          <p:cNvPr id="26" name="AutoShape 39">
            <a:extLst>
              <a:ext uri="{FF2B5EF4-FFF2-40B4-BE49-F238E27FC236}">
                <a16:creationId xmlns:a16="http://schemas.microsoft.com/office/drawing/2014/main" id="{BF03F19C-37BB-8A4A-52C2-239B7A3EA94C}"/>
              </a:ext>
            </a:extLst>
          </p:cNvPr>
          <p:cNvSpPr/>
          <p:nvPr/>
        </p:nvSpPr>
        <p:spPr>
          <a:xfrm rot="16200000">
            <a:off x="18251787" y="5659279"/>
            <a:ext cx="306443" cy="0"/>
          </a:xfrm>
          <a:prstGeom prst="line">
            <a:avLst/>
          </a:prstGeom>
          <a:ln w="38100" cap="flat">
            <a:solidFill>
              <a:srgbClr val="FFFFFF"/>
            </a:solidFill>
            <a:prstDash val="solid"/>
            <a:headEnd type="none" w="sm" len="sm"/>
            <a:tailEnd type="none" w="sm" len="sm"/>
          </a:ln>
        </p:spPr>
      </p:sp>
      <p:grpSp>
        <p:nvGrpSpPr>
          <p:cNvPr id="27" name="Picture 22">
            <a:extLst>
              <a:ext uri="{FF2B5EF4-FFF2-40B4-BE49-F238E27FC236}">
                <a16:creationId xmlns:a16="http://schemas.microsoft.com/office/drawing/2014/main" id="{89DFC185-56EF-FAA5-A5E4-21E92A29BB28}"/>
              </a:ext>
            </a:extLst>
          </p:cNvPr>
          <p:cNvGrpSpPr/>
          <p:nvPr/>
        </p:nvGrpSpPr>
        <p:grpSpPr>
          <a:xfrm>
            <a:off x="17033065" y="8437218"/>
            <a:ext cx="1145935" cy="885154"/>
            <a:chOff x="8683813" y="6194104"/>
            <a:chExt cx="1145935" cy="885154"/>
          </a:xfrm>
          <a:solidFill>
            <a:srgbClr val="FFFFFF"/>
          </a:solidFill>
        </p:grpSpPr>
        <p:sp>
          <p:nvSpPr>
            <p:cNvPr id="28" name="Freeform: Shape 27">
              <a:extLst>
                <a:ext uri="{FF2B5EF4-FFF2-40B4-BE49-F238E27FC236}">
                  <a16:creationId xmlns:a16="http://schemas.microsoft.com/office/drawing/2014/main" id="{17633AF6-AAC7-2877-438E-4DDEABB747A2}"/>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29" name="Freeform: Shape 28">
              <a:extLst>
                <a:ext uri="{FF2B5EF4-FFF2-40B4-BE49-F238E27FC236}">
                  <a16:creationId xmlns:a16="http://schemas.microsoft.com/office/drawing/2014/main" id="{2BA6957C-341A-3147-D3D7-84EFC9E20072}"/>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0" name="Freeform: Shape 29">
              <a:extLst>
                <a:ext uri="{FF2B5EF4-FFF2-40B4-BE49-F238E27FC236}">
                  <a16:creationId xmlns:a16="http://schemas.microsoft.com/office/drawing/2014/main" id="{56A3EEEB-8F24-895B-BF29-3757640A5ED0}"/>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31" name="TextBox 15">
            <a:extLst>
              <a:ext uri="{FF2B5EF4-FFF2-40B4-BE49-F238E27FC236}">
                <a16:creationId xmlns:a16="http://schemas.microsoft.com/office/drawing/2014/main" id="{A7BEF3F6-BCC7-CCF5-CC7C-C9AEB95A58FD}"/>
              </a:ext>
            </a:extLst>
          </p:cNvPr>
          <p:cNvSpPr txBox="1"/>
          <p:nvPr/>
        </p:nvSpPr>
        <p:spPr>
          <a:xfrm>
            <a:off x="16550524" y="946312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Courses</a:t>
            </a:r>
          </a:p>
        </p:txBody>
      </p:sp>
      <p:sp>
        <p:nvSpPr>
          <p:cNvPr id="32" name="AutoShape 39">
            <a:extLst>
              <a:ext uri="{FF2B5EF4-FFF2-40B4-BE49-F238E27FC236}">
                <a16:creationId xmlns:a16="http://schemas.microsoft.com/office/drawing/2014/main" id="{F3928ADF-5698-A39B-1C83-B55FF9285C19}"/>
              </a:ext>
            </a:extLst>
          </p:cNvPr>
          <p:cNvSpPr/>
          <p:nvPr/>
        </p:nvSpPr>
        <p:spPr>
          <a:xfrm rot="16200000">
            <a:off x="18251790" y="7964329"/>
            <a:ext cx="306443" cy="0"/>
          </a:xfrm>
          <a:prstGeom prst="line">
            <a:avLst/>
          </a:prstGeom>
          <a:ln w="38100" cap="flat">
            <a:solidFill>
              <a:srgbClr val="FFFFFF"/>
            </a:solidFill>
            <a:prstDash val="solid"/>
            <a:headEnd type="none" w="sm" len="sm"/>
            <a:tailEnd type="none" w="sm" len="sm"/>
          </a:ln>
        </p:spPr>
      </p:sp>
      <p:grpSp>
        <p:nvGrpSpPr>
          <p:cNvPr id="33" name="Picture 22">
            <a:extLst>
              <a:ext uri="{FF2B5EF4-FFF2-40B4-BE49-F238E27FC236}">
                <a16:creationId xmlns:a16="http://schemas.microsoft.com/office/drawing/2014/main" id="{8EDF6011-88F8-1A09-1D25-2FF7D0FE08E9}"/>
              </a:ext>
            </a:extLst>
          </p:cNvPr>
          <p:cNvGrpSpPr/>
          <p:nvPr/>
        </p:nvGrpSpPr>
        <p:grpSpPr>
          <a:xfrm>
            <a:off x="18940693" y="8437218"/>
            <a:ext cx="1145935" cy="885154"/>
            <a:chOff x="8683813" y="6194104"/>
            <a:chExt cx="1145935" cy="885154"/>
          </a:xfrm>
          <a:solidFill>
            <a:srgbClr val="FFFFFF"/>
          </a:solidFill>
        </p:grpSpPr>
        <p:sp>
          <p:nvSpPr>
            <p:cNvPr id="34" name="Freeform: Shape 33">
              <a:extLst>
                <a:ext uri="{FF2B5EF4-FFF2-40B4-BE49-F238E27FC236}">
                  <a16:creationId xmlns:a16="http://schemas.microsoft.com/office/drawing/2014/main" id="{26B25B0D-897D-D504-1875-0894075FEEA3}"/>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5" name="Freeform: Shape 34">
              <a:extLst>
                <a:ext uri="{FF2B5EF4-FFF2-40B4-BE49-F238E27FC236}">
                  <a16:creationId xmlns:a16="http://schemas.microsoft.com/office/drawing/2014/main" id="{2C094BC9-0E4B-CA65-897D-C516D87DF447}"/>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6DEBDB52-8CA2-A00B-1A6C-918AACEF98EF}"/>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37" name="TextBox 15">
            <a:extLst>
              <a:ext uri="{FF2B5EF4-FFF2-40B4-BE49-F238E27FC236}">
                <a16:creationId xmlns:a16="http://schemas.microsoft.com/office/drawing/2014/main" id="{0E1C2073-97C4-663F-2874-4190CBD3D316}"/>
              </a:ext>
            </a:extLst>
          </p:cNvPr>
          <p:cNvSpPr txBox="1"/>
          <p:nvPr/>
        </p:nvSpPr>
        <p:spPr>
          <a:xfrm>
            <a:off x="18458152" y="946312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Projects</a:t>
            </a:r>
          </a:p>
        </p:txBody>
      </p:sp>
      <p:sp>
        <p:nvSpPr>
          <p:cNvPr id="38" name="AutoShape 27">
            <a:extLst>
              <a:ext uri="{FF2B5EF4-FFF2-40B4-BE49-F238E27FC236}">
                <a16:creationId xmlns:a16="http://schemas.microsoft.com/office/drawing/2014/main" id="{A032A058-4824-CBFC-BD37-A56231DCA226}"/>
              </a:ext>
            </a:extLst>
          </p:cNvPr>
          <p:cNvSpPr/>
          <p:nvPr/>
        </p:nvSpPr>
        <p:spPr>
          <a:xfrm flipV="1">
            <a:off x="17559022" y="8117520"/>
            <a:ext cx="1974037" cy="31"/>
          </a:xfrm>
          <a:prstGeom prst="line">
            <a:avLst/>
          </a:prstGeom>
          <a:ln w="38100" cap="flat">
            <a:solidFill>
              <a:srgbClr val="FFFFFF"/>
            </a:solidFill>
            <a:prstDash val="solid"/>
            <a:headEnd type="none" w="sm" len="sm"/>
            <a:tailEnd type="none" w="sm" len="sm"/>
          </a:ln>
        </p:spPr>
      </p:sp>
      <p:sp>
        <p:nvSpPr>
          <p:cNvPr id="39" name="AutoShape 39">
            <a:extLst>
              <a:ext uri="{FF2B5EF4-FFF2-40B4-BE49-F238E27FC236}">
                <a16:creationId xmlns:a16="http://schemas.microsoft.com/office/drawing/2014/main" id="{AFE61C6E-CE98-FD73-469D-88F84EDAD4AB}"/>
              </a:ext>
            </a:extLst>
          </p:cNvPr>
          <p:cNvSpPr/>
          <p:nvPr/>
        </p:nvSpPr>
        <p:spPr>
          <a:xfrm rot="16200000">
            <a:off x="17418669" y="8282291"/>
            <a:ext cx="306443" cy="0"/>
          </a:xfrm>
          <a:prstGeom prst="line">
            <a:avLst/>
          </a:prstGeom>
          <a:ln w="38100" cap="flat">
            <a:solidFill>
              <a:srgbClr val="FFFFFF"/>
            </a:solidFill>
            <a:prstDash val="solid"/>
            <a:headEnd type="none" w="sm" len="sm"/>
            <a:tailEnd type="none" w="sm" len="sm"/>
          </a:ln>
        </p:spPr>
      </p:sp>
      <p:sp>
        <p:nvSpPr>
          <p:cNvPr id="40" name="AutoShape 39">
            <a:extLst>
              <a:ext uri="{FF2B5EF4-FFF2-40B4-BE49-F238E27FC236}">
                <a16:creationId xmlns:a16="http://schemas.microsoft.com/office/drawing/2014/main" id="{CA66690F-F9A9-459F-BDA8-836C4A0414F9}"/>
              </a:ext>
            </a:extLst>
          </p:cNvPr>
          <p:cNvSpPr/>
          <p:nvPr/>
        </p:nvSpPr>
        <p:spPr>
          <a:xfrm rot="16200000">
            <a:off x="19379836" y="8249918"/>
            <a:ext cx="306443" cy="0"/>
          </a:xfrm>
          <a:prstGeom prst="line">
            <a:avLst/>
          </a:prstGeom>
          <a:ln w="38100" cap="flat">
            <a:solidFill>
              <a:srgbClr val="FFFFFF"/>
            </a:solidFill>
            <a:prstDash val="solid"/>
            <a:headEnd type="none" w="sm" len="sm"/>
            <a:tailEnd type="none" w="sm" len="sm"/>
          </a:ln>
        </p:spPr>
      </p:sp>
      <p:sp>
        <p:nvSpPr>
          <p:cNvPr id="46" name="AutoShape 39">
            <a:extLst>
              <a:ext uri="{FF2B5EF4-FFF2-40B4-BE49-F238E27FC236}">
                <a16:creationId xmlns:a16="http://schemas.microsoft.com/office/drawing/2014/main" id="{2CB17432-6863-B7CA-CFD7-F893F8060B98}"/>
              </a:ext>
            </a:extLst>
          </p:cNvPr>
          <p:cNvSpPr/>
          <p:nvPr/>
        </p:nvSpPr>
        <p:spPr>
          <a:xfrm rot="16200000" flipV="1">
            <a:off x="18202722" y="3293733"/>
            <a:ext cx="708326" cy="1049"/>
          </a:xfrm>
          <a:prstGeom prst="line">
            <a:avLst/>
          </a:prstGeom>
          <a:ln w="38100" cap="flat">
            <a:solidFill>
              <a:srgbClr val="FFFFFF"/>
            </a:solidFill>
            <a:prstDash val="dash"/>
            <a:headEnd type="none" w="sm" len="sm"/>
            <a:tailEnd type="none" w="sm" len="sm"/>
          </a:ln>
        </p:spPr>
      </p:sp>
      <p:grpSp>
        <p:nvGrpSpPr>
          <p:cNvPr id="61" name="Picture 22">
            <a:extLst>
              <a:ext uri="{FF2B5EF4-FFF2-40B4-BE49-F238E27FC236}">
                <a16:creationId xmlns:a16="http://schemas.microsoft.com/office/drawing/2014/main" id="{D667CDE1-B7DA-FF8E-BA02-11F11EBE5C3E}"/>
              </a:ext>
            </a:extLst>
          </p:cNvPr>
          <p:cNvGrpSpPr/>
          <p:nvPr/>
        </p:nvGrpSpPr>
        <p:grpSpPr>
          <a:xfrm>
            <a:off x="17033065" y="10301470"/>
            <a:ext cx="1145935" cy="885154"/>
            <a:chOff x="8683813" y="6194104"/>
            <a:chExt cx="1145935" cy="885154"/>
          </a:xfrm>
          <a:solidFill>
            <a:srgbClr val="FFFFFF"/>
          </a:solidFill>
        </p:grpSpPr>
        <p:sp>
          <p:nvSpPr>
            <p:cNvPr id="62" name="Freeform: Shape 61">
              <a:extLst>
                <a:ext uri="{FF2B5EF4-FFF2-40B4-BE49-F238E27FC236}">
                  <a16:creationId xmlns:a16="http://schemas.microsoft.com/office/drawing/2014/main" id="{E74BAD9C-0B68-90B9-20E5-1582EA2DE99D}"/>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3" name="Freeform: Shape 62">
              <a:extLst>
                <a:ext uri="{FF2B5EF4-FFF2-40B4-BE49-F238E27FC236}">
                  <a16:creationId xmlns:a16="http://schemas.microsoft.com/office/drawing/2014/main" id="{BE828C9D-8BB1-B882-AD46-4A9F54E9AF9C}"/>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768" name="Freeform: Shape 767">
              <a:extLst>
                <a:ext uri="{FF2B5EF4-FFF2-40B4-BE49-F238E27FC236}">
                  <a16:creationId xmlns:a16="http://schemas.microsoft.com/office/drawing/2014/main" id="{69A5EBC7-029A-3BE3-082A-E248AA75A3A7}"/>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769" name="TextBox 15">
            <a:extLst>
              <a:ext uri="{FF2B5EF4-FFF2-40B4-BE49-F238E27FC236}">
                <a16:creationId xmlns:a16="http://schemas.microsoft.com/office/drawing/2014/main" id="{A3F79519-F2E5-55EA-601B-1306BD9ACAD6}"/>
              </a:ext>
            </a:extLst>
          </p:cNvPr>
          <p:cNvSpPr txBox="1"/>
          <p:nvPr/>
        </p:nvSpPr>
        <p:spPr>
          <a:xfrm>
            <a:off x="16520044" y="113071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Just-Bash-It</a:t>
            </a:r>
          </a:p>
        </p:txBody>
      </p:sp>
      <p:sp>
        <p:nvSpPr>
          <p:cNvPr id="770" name="AutoShape 39">
            <a:extLst>
              <a:ext uri="{FF2B5EF4-FFF2-40B4-BE49-F238E27FC236}">
                <a16:creationId xmlns:a16="http://schemas.microsoft.com/office/drawing/2014/main" id="{1B8198A3-CC49-8E2E-0588-D853B6F099CF}"/>
              </a:ext>
            </a:extLst>
          </p:cNvPr>
          <p:cNvSpPr/>
          <p:nvPr/>
        </p:nvSpPr>
        <p:spPr>
          <a:xfrm rot="16200000">
            <a:off x="17466927" y="10132219"/>
            <a:ext cx="306443" cy="0"/>
          </a:xfrm>
          <a:prstGeom prst="line">
            <a:avLst/>
          </a:prstGeom>
          <a:ln w="38100" cap="flat">
            <a:solidFill>
              <a:srgbClr val="FFFFFF"/>
            </a:solidFill>
            <a:prstDash val="solid"/>
            <a:headEnd type="none" w="sm" len="sm"/>
            <a:tailEnd type="none" w="sm" len="sm"/>
          </a:ln>
        </p:spPr>
      </p:sp>
      <p:grpSp>
        <p:nvGrpSpPr>
          <p:cNvPr id="771" name="Picture 22">
            <a:extLst>
              <a:ext uri="{FF2B5EF4-FFF2-40B4-BE49-F238E27FC236}">
                <a16:creationId xmlns:a16="http://schemas.microsoft.com/office/drawing/2014/main" id="{B3A316D5-0DE6-9F0B-4027-5D8D040A7EC0}"/>
              </a:ext>
            </a:extLst>
          </p:cNvPr>
          <p:cNvGrpSpPr/>
          <p:nvPr/>
        </p:nvGrpSpPr>
        <p:grpSpPr>
          <a:xfrm>
            <a:off x="20957365" y="8442190"/>
            <a:ext cx="1145935" cy="885154"/>
            <a:chOff x="8683813" y="6194104"/>
            <a:chExt cx="1145935" cy="885154"/>
          </a:xfrm>
          <a:solidFill>
            <a:srgbClr val="FFFFFF"/>
          </a:solidFill>
        </p:grpSpPr>
        <p:sp>
          <p:nvSpPr>
            <p:cNvPr id="772" name="Freeform: Shape 771">
              <a:extLst>
                <a:ext uri="{FF2B5EF4-FFF2-40B4-BE49-F238E27FC236}">
                  <a16:creationId xmlns:a16="http://schemas.microsoft.com/office/drawing/2014/main" id="{B8370B77-67C5-DAA4-25D4-F9911F9B8213}"/>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773" name="Freeform: Shape 772">
              <a:extLst>
                <a:ext uri="{FF2B5EF4-FFF2-40B4-BE49-F238E27FC236}">
                  <a16:creationId xmlns:a16="http://schemas.microsoft.com/office/drawing/2014/main" id="{2413FAAD-D6A2-534E-A379-303CE339D2FF}"/>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774" name="Freeform: Shape 773">
              <a:extLst>
                <a:ext uri="{FF2B5EF4-FFF2-40B4-BE49-F238E27FC236}">
                  <a16:creationId xmlns:a16="http://schemas.microsoft.com/office/drawing/2014/main" id="{48815713-9BE8-C763-8817-8D5BC3AF7B8E}"/>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775" name="TextBox 15">
            <a:extLst>
              <a:ext uri="{FF2B5EF4-FFF2-40B4-BE49-F238E27FC236}">
                <a16:creationId xmlns:a16="http://schemas.microsoft.com/office/drawing/2014/main" id="{FAC1B876-5E19-FF2D-49EA-2D10A452E09D}"/>
              </a:ext>
            </a:extLst>
          </p:cNvPr>
          <p:cNvSpPr txBox="1"/>
          <p:nvPr/>
        </p:nvSpPr>
        <p:spPr>
          <a:xfrm>
            <a:off x="20535784" y="944788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summer2022</a:t>
            </a:r>
          </a:p>
        </p:txBody>
      </p:sp>
      <p:grpSp>
        <p:nvGrpSpPr>
          <p:cNvPr id="776" name="Picture 22">
            <a:extLst>
              <a:ext uri="{FF2B5EF4-FFF2-40B4-BE49-F238E27FC236}">
                <a16:creationId xmlns:a16="http://schemas.microsoft.com/office/drawing/2014/main" id="{411BEF90-A087-718C-185F-8AA79A7F1463}"/>
              </a:ext>
            </a:extLst>
          </p:cNvPr>
          <p:cNvGrpSpPr/>
          <p:nvPr/>
        </p:nvGrpSpPr>
        <p:grpSpPr>
          <a:xfrm>
            <a:off x="20995465" y="10194790"/>
            <a:ext cx="1145935" cy="885154"/>
            <a:chOff x="8683813" y="6194104"/>
            <a:chExt cx="1145935" cy="885154"/>
          </a:xfrm>
          <a:solidFill>
            <a:srgbClr val="FFFFFF"/>
          </a:solidFill>
        </p:grpSpPr>
        <p:sp>
          <p:nvSpPr>
            <p:cNvPr id="777" name="Freeform: Shape 776">
              <a:extLst>
                <a:ext uri="{FF2B5EF4-FFF2-40B4-BE49-F238E27FC236}">
                  <a16:creationId xmlns:a16="http://schemas.microsoft.com/office/drawing/2014/main" id="{358D4C46-C561-55B9-A3F0-EE5F826A02B0}"/>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778" name="Freeform: Shape 777">
              <a:extLst>
                <a:ext uri="{FF2B5EF4-FFF2-40B4-BE49-F238E27FC236}">
                  <a16:creationId xmlns:a16="http://schemas.microsoft.com/office/drawing/2014/main" id="{1C194227-2565-11EA-BF27-C75F79C8991D}"/>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779" name="Freeform: Shape 778">
              <a:extLst>
                <a:ext uri="{FF2B5EF4-FFF2-40B4-BE49-F238E27FC236}">
                  <a16:creationId xmlns:a16="http://schemas.microsoft.com/office/drawing/2014/main" id="{85604FD4-1E67-51D8-D0EF-A706BC91E014}"/>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780" name="TextBox 15">
            <a:extLst>
              <a:ext uri="{FF2B5EF4-FFF2-40B4-BE49-F238E27FC236}">
                <a16:creationId xmlns:a16="http://schemas.microsoft.com/office/drawing/2014/main" id="{0C5D02A6-794F-B10F-9F44-5AC31CB2AFDA}"/>
              </a:ext>
            </a:extLst>
          </p:cNvPr>
          <p:cNvSpPr txBox="1"/>
          <p:nvPr/>
        </p:nvSpPr>
        <p:spPr>
          <a:xfrm>
            <a:off x="20573884" y="1120048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Bornholm</a:t>
            </a:r>
          </a:p>
        </p:txBody>
      </p:sp>
      <p:sp>
        <p:nvSpPr>
          <p:cNvPr id="781" name="AutoShape 39">
            <a:extLst>
              <a:ext uri="{FF2B5EF4-FFF2-40B4-BE49-F238E27FC236}">
                <a16:creationId xmlns:a16="http://schemas.microsoft.com/office/drawing/2014/main" id="{DFCFE9E7-5C4A-C268-DD03-B3B3F42E99DF}"/>
              </a:ext>
            </a:extLst>
          </p:cNvPr>
          <p:cNvSpPr/>
          <p:nvPr/>
        </p:nvSpPr>
        <p:spPr>
          <a:xfrm rot="16200000">
            <a:off x="21459807" y="10078879"/>
            <a:ext cx="306443" cy="0"/>
          </a:xfrm>
          <a:prstGeom prst="line">
            <a:avLst/>
          </a:prstGeom>
          <a:ln w="38100" cap="flat">
            <a:solidFill>
              <a:srgbClr val="FFFFFF"/>
            </a:solidFill>
            <a:prstDash val="solid"/>
            <a:headEnd type="none" w="sm" len="sm"/>
            <a:tailEnd type="none" w="sm" len="sm"/>
          </a:ln>
        </p:spPr>
      </p:sp>
      <p:sp>
        <p:nvSpPr>
          <p:cNvPr id="782" name="AutoShape 39">
            <a:extLst>
              <a:ext uri="{FF2B5EF4-FFF2-40B4-BE49-F238E27FC236}">
                <a16:creationId xmlns:a16="http://schemas.microsoft.com/office/drawing/2014/main" id="{BF81DE5D-50E1-89F4-331E-BA21BA8335D3}"/>
              </a:ext>
            </a:extLst>
          </p:cNvPr>
          <p:cNvSpPr/>
          <p:nvPr/>
        </p:nvSpPr>
        <p:spPr>
          <a:xfrm rot="16200000">
            <a:off x="21276927" y="7998619"/>
            <a:ext cx="306443" cy="0"/>
          </a:xfrm>
          <a:prstGeom prst="line">
            <a:avLst/>
          </a:prstGeom>
          <a:ln w="38100" cap="flat">
            <a:solidFill>
              <a:srgbClr val="FFFFFF"/>
            </a:solidFill>
            <a:prstDash val="solid"/>
            <a:headEnd type="none" w="sm" len="sm"/>
            <a:tailEnd type="none" w="sm" len="sm"/>
          </a:ln>
        </p:spPr>
      </p:sp>
      <p:sp>
        <p:nvSpPr>
          <p:cNvPr id="783" name="Picture 13">
            <a:extLst>
              <a:ext uri="{FF2B5EF4-FFF2-40B4-BE49-F238E27FC236}">
                <a16:creationId xmlns:a16="http://schemas.microsoft.com/office/drawing/2014/main" id="{954BF6F9-EB5F-6A91-9AC4-FCEF7DA3F165}"/>
              </a:ext>
            </a:extLst>
          </p:cNvPr>
          <p:cNvSpPr/>
          <p:nvPr/>
        </p:nvSpPr>
        <p:spPr>
          <a:xfrm>
            <a:off x="17300713" y="12167811"/>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784" name="AutoShape 39">
            <a:extLst>
              <a:ext uri="{FF2B5EF4-FFF2-40B4-BE49-F238E27FC236}">
                <a16:creationId xmlns:a16="http://schemas.microsoft.com/office/drawing/2014/main" id="{2B64A22B-33B8-247D-7E48-8A120DE8247F}"/>
              </a:ext>
            </a:extLst>
          </p:cNvPr>
          <p:cNvSpPr/>
          <p:nvPr/>
        </p:nvSpPr>
        <p:spPr>
          <a:xfrm rot="16200000">
            <a:off x="17672340" y="11897135"/>
            <a:ext cx="306443" cy="0"/>
          </a:xfrm>
          <a:prstGeom prst="line">
            <a:avLst/>
          </a:prstGeom>
          <a:ln w="38100" cap="flat">
            <a:solidFill>
              <a:srgbClr val="FFFFFF"/>
            </a:solidFill>
            <a:prstDash val="solid"/>
            <a:headEnd type="none" w="sm" len="sm"/>
            <a:tailEnd type="none" w="sm" len="sm"/>
          </a:ln>
        </p:spPr>
      </p:sp>
      <p:sp>
        <p:nvSpPr>
          <p:cNvPr id="785" name="TextBox 15">
            <a:extLst>
              <a:ext uri="{FF2B5EF4-FFF2-40B4-BE49-F238E27FC236}">
                <a16:creationId xmlns:a16="http://schemas.microsoft.com/office/drawing/2014/main" id="{19DA4327-868A-4FF2-7EFC-F310C83070F7}"/>
              </a:ext>
            </a:extLst>
          </p:cNvPr>
          <p:cNvSpPr txBox="1"/>
          <p:nvPr/>
        </p:nvSpPr>
        <p:spPr>
          <a:xfrm>
            <a:off x="15279069" y="13054155"/>
            <a:ext cx="5092984" cy="469872"/>
          </a:xfrm>
          <a:prstGeom prst="rect">
            <a:avLst/>
          </a:prstGeom>
        </p:spPr>
        <p:txBody>
          <a:bodyPr wrap="square" lIns="0" tIns="0" rIns="0" bIns="0" rtlCol="0" anchor="t">
            <a:spAutoFit/>
          </a:bodyPr>
          <a:lstStyle/>
          <a:p>
            <a:pPr algn="ctr">
              <a:lnSpc>
                <a:spcPts val="3919"/>
              </a:lnSpc>
            </a:pPr>
            <a:r>
              <a:rPr lang="en-US" sz="2799" dirty="0">
                <a:solidFill>
                  <a:srgbClr val="FFFFFF"/>
                </a:solidFill>
                <a:latin typeface="HK Grotesk Medium"/>
              </a:rPr>
              <a:t>Commandline.pptx</a:t>
            </a:r>
          </a:p>
        </p:txBody>
      </p:sp>
      <p:sp>
        <p:nvSpPr>
          <p:cNvPr id="786" name="Oval 785">
            <a:extLst>
              <a:ext uri="{FF2B5EF4-FFF2-40B4-BE49-F238E27FC236}">
                <a16:creationId xmlns:a16="http://schemas.microsoft.com/office/drawing/2014/main" id="{691D9F17-9D93-3BF7-B707-D8CE72CED159}"/>
              </a:ext>
            </a:extLst>
          </p:cNvPr>
          <p:cNvSpPr/>
          <p:nvPr/>
        </p:nvSpPr>
        <p:spPr>
          <a:xfrm>
            <a:off x="20895773" y="9978997"/>
            <a:ext cx="1395039" cy="1388626"/>
          </a:xfrm>
          <a:prstGeom prst="ellipse">
            <a:avLst/>
          </a:prstGeom>
          <a:noFill/>
          <a:ln w="57150" cap="flat">
            <a:solidFill>
              <a:srgbClr val="7030A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spAutoFit/>
          </a:bodyPr>
          <a:lstStyle/>
          <a:p>
            <a:pPr marL="0" marR="0" indent="0" algn="l" defTabSz="1828432" rtl="0" fontAlgn="auto" latinLnBrk="0" hangingPunct="0">
              <a:lnSpc>
                <a:spcPct val="100000"/>
              </a:lnSpc>
              <a:spcBef>
                <a:spcPts val="0"/>
              </a:spcBef>
              <a:spcAft>
                <a:spcPts val="0"/>
              </a:spcAft>
              <a:buClrTx/>
              <a:buSzTx/>
              <a:buFontTx/>
              <a:buNone/>
              <a:tabLst/>
            </a:pPr>
            <a:endParaRPr kumimoji="0" lang="en-GB" sz="3600" b="0" i="0" u="none" strike="noStrike" cap="none" spc="0" normalizeH="0" baseline="0">
              <a:ln>
                <a:noFill/>
              </a:ln>
              <a:solidFill>
                <a:srgbClr val="363D48"/>
              </a:solidFill>
              <a:effectLst/>
              <a:uFillTx/>
              <a:latin typeface="+mn-lt"/>
              <a:ea typeface="+mn-ea"/>
              <a:cs typeface="+mn-cs"/>
              <a:sym typeface="Helvetica"/>
            </a:endParaRPr>
          </a:p>
        </p:txBody>
      </p:sp>
      <p:sp>
        <p:nvSpPr>
          <p:cNvPr id="787" name="TextBox 16">
            <a:extLst>
              <a:ext uri="{FF2B5EF4-FFF2-40B4-BE49-F238E27FC236}">
                <a16:creationId xmlns:a16="http://schemas.microsoft.com/office/drawing/2014/main" id="{D6E8858F-97B7-6166-65AB-8C8DD8C1D267}"/>
              </a:ext>
            </a:extLst>
          </p:cNvPr>
          <p:cNvSpPr txBox="1"/>
          <p:nvPr/>
        </p:nvSpPr>
        <p:spPr>
          <a:xfrm>
            <a:off x="22539068" y="10375099"/>
            <a:ext cx="744771" cy="481330"/>
          </a:xfrm>
          <a:prstGeom prst="rect">
            <a:avLst/>
          </a:prstGeom>
          <a:solidFill>
            <a:srgbClr val="F8F8F8"/>
          </a:solidFill>
          <a:ln>
            <a:solidFill>
              <a:srgbClr val="7030A0"/>
            </a:solidFill>
          </a:ln>
        </p:spPr>
        <p:txBody>
          <a:bodyPr wrap="square" lIns="0" tIns="0" rIns="0" bIns="0" rtlCol="0" anchor="t">
            <a:spAutoFit/>
          </a:bodyPr>
          <a:lstStyle/>
          <a:p>
            <a:pPr algn="ctr">
              <a:lnSpc>
                <a:spcPts val="3919"/>
              </a:lnSpc>
            </a:pPr>
            <a:r>
              <a:rPr lang="en-US" sz="2799" dirty="0">
                <a:solidFill>
                  <a:srgbClr val="7030A0"/>
                </a:solidFill>
                <a:latin typeface="HK Grotesk Medium"/>
              </a:rPr>
              <a:t>2</a:t>
            </a:r>
          </a:p>
        </p:txBody>
      </p:sp>
      <p:sp>
        <p:nvSpPr>
          <p:cNvPr id="789" name="TextBox 16">
            <a:extLst>
              <a:ext uri="{FF2B5EF4-FFF2-40B4-BE49-F238E27FC236}">
                <a16:creationId xmlns:a16="http://schemas.microsoft.com/office/drawing/2014/main" id="{E0120184-96DB-F9B3-D24E-425E1CA0A0A9}"/>
              </a:ext>
            </a:extLst>
          </p:cNvPr>
          <p:cNvSpPr txBox="1"/>
          <p:nvPr/>
        </p:nvSpPr>
        <p:spPr>
          <a:xfrm>
            <a:off x="12151354" y="7150707"/>
            <a:ext cx="744771" cy="481330"/>
          </a:xfrm>
          <a:prstGeom prst="rect">
            <a:avLst/>
          </a:prstGeom>
          <a:ln>
            <a:solidFill>
              <a:srgbClr val="0070C0"/>
            </a:solidFill>
          </a:ln>
        </p:spPr>
        <p:txBody>
          <a:bodyPr wrap="square" lIns="0" tIns="0" rIns="0" bIns="0" rtlCol="0" anchor="t">
            <a:spAutoFit/>
          </a:bodyPr>
          <a:lstStyle/>
          <a:p>
            <a:pPr algn="ctr">
              <a:lnSpc>
                <a:spcPts val="3919"/>
              </a:lnSpc>
            </a:pPr>
            <a:r>
              <a:rPr lang="en-US" sz="2799" dirty="0">
                <a:solidFill>
                  <a:srgbClr val="0070C0"/>
                </a:solidFill>
                <a:latin typeface="HK Grotesk Medium"/>
              </a:rPr>
              <a:t>1</a:t>
            </a:r>
          </a:p>
        </p:txBody>
      </p:sp>
      <p:sp>
        <p:nvSpPr>
          <p:cNvPr id="790" name="Oval 789">
            <a:extLst>
              <a:ext uri="{FF2B5EF4-FFF2-40B4-BE49-F238E27FC236}">
                <a16:creationId xmlns:a16="http://schemas.microsoft.com/office/drawing/2014/main" id="{A5CE322F-FE5A-0E3F-4AFB-6D52B12DEF1F}"/>
              </a:ext>
            </a:extLst>
          </p:cNvPr>
          <p:cNvSpPr/>
          <p:nvPr/>
        </p:nvSpPr>
        <p:spPr>
          <a:xfrm>
            <a:off x="17054839" y="11984223"/>
            <a:ext cx="1395039" cy="1388626"/>
          </a:xfrm>
          <a:prstGeom prst="ellipse">
            <a:avLst/>
          </a:prstGeom>
          <a:noFill/>
          <a:ln w="57150" cap="flat">
            <a:solidFill>
              <a:srgbClr val="0070C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spAutoFit/>
          </a:bodyPr>
          <a:lstStyle/>
          <a:p>
            <a:pPr marL="0" marR="0" indent="0" algn="l" defTabSz="1828432" rtl="0" fontAlgn="auto" latinLnBrk="0" hangingPunct="0">
              <a:lnSpc>
                <a:spcPct val="100000"/>
              </a:lnSpc>
              <a:spcBef>
                <a:spcPts val="0"/>
              </a:spcBef>
              <a:spcAft>
                <a:spcPts val="0"/>
              </a:spcAft>
              <a:buClrTx/>
              <a:buSzTx/>
              <a:buFontTx/>
              <a:buNone/>
              <a:tabLst/>
            </a:pPr>
            <a:endParaRPr kumimoji="0" lang="en-GB" sz="3600" b="0" i="0" u="none" strike="noStrike" cap="none" spc="0" normalizeH="0" baseline="0">
              <a:ln>
                <a:noFill/>
              </a:ln>
              <a:solidFill>
                <a:srgbClr val="363D48"/>
              </a:solidFill>
              <a:effectLst/>
              <a:uFillTx/>
              <a:latin typeface="+mn-lt"/>
              <a:ea typeface="+mn-ea"/>
              <a:cs typeface="+mn-cs"/>
              <a:sym typeface="Helvetica"/>
            </a:endParaRPr>
          </a:p>
        </p:txBody>
      </p:sp>
      <p:sp>
        <p:nvSpPr>
          <p:cNvPr id="791" name="TextBox 16">
            <a:extLst>
              <a:ext uri="{FF2B5EF4-FFF2-40B4-BE49-F238E27FC236}">
                <a16:creationId xmlns:a16="http://schemas.microsoft.com/office/drawing/2014/main" id="{3DC4E0B7-C44F-99DF-7084-34E7EC11AA60}"/>
              </a:ext>
            </a:extLst>
          </p:cNvPr>
          <p:cNvSpPr txBox="1"/>
          <p:nvPr/>
        </p:nvSpPr>
        <p:spPr>
          <a:xfrm>
            <a:off x="18945360" y="12503184"/>
            <a:ext cx="744771" cy="481330"/>
          </a:xfrm>
          <a:prstGeom prst="rect">
            <a:avLst/>
          </a:prstGeom>
          <a:solidFill>
            <a:srgbClr val="F8F8F8"/>
          </a:solidFill>
          <a:ln>
            <a:solidFill>
              <a:srgbClr val="0070C0"/>
            </a:solidFill>
          </a:ln>
        </p:spPr>
        <p:txBody>
          <a:bodyPr wrap="square" lIns="0" tIns="0" rIns="0" bIns="0" rtlCol="0" anchor="t">
            <a:spAutoFit/>
          </a:bodyPr>
          <a:lstStyle/>
          <a:p>
            <a:pPr algn="ctr">
              <a:lnSpc>
                <a:spcPts val="3919"/>
              </a:lnSpc>
            </a:pPr>
            <a:r>
              <a:rPr lang="en-US" sz="2799" dirty="0">
                <a:solidFill>
                  <a:srgbClr val="0070C0"/>
                </a:solidFill>
                <a:latin typeface="HK Grotesk Medium"/>
              </a:rPr>
              <a:t>1</a:t>
            </a:r>
          </a:p>
        </p:txBody>
      </p:sp>
      <p:sp>
        <p:nvSpPr>
          <p:cNvPr id="792" name="TextBox 16">
            <a:extLst>
              <a:ext uri="{FF2B5EF4-FFF2-40B4-BE49-F238E27FC236}">
                <a16:creationId xmlns:a16="http://schemas.microsoft.com/office/drawing/2014/main" id="{6324AB38-A5C2-36AA-6D7B-D07C7702533B}"/>
              </a:ext>
            </a:extLst>
          </p:cNvPr>
          <p:cNvSpPr txBox="1"/>
          <p:nvPr/>
        </p:nvSpPr>
        <p:spPr>
          <a:xfrm>
            <a:off x="12110402" y="9379419"/>
            <a:ext cx="744771" cy="481330"/>
          </a:xfrm>
          <a:prstGeom prst="rect">
            <a:avLst/>
          </a:prstGeom>
          <a:ln>
            <a:solidFill>
              <a:srgbClr val="7030A0"/>
            </a:solidFill>
          </a:ln>
        </p:spPr>
        <p:txBody>
          <a:bodyPr wrap="square" lIns="0" tIns="0" rIns="0" bIns="0" rtlCol="0" anchor="t">
            <a:spAutoFit/>
          </a:bodyPr>
          <a:lstStyle/>
          <a:p>
            <a:pPr algn="ctr">
              <a:lnSpc>
                <a:spcPts val="3919"/>
              </a:lnSpc>
            </a:pPr>
            <a:r>
              <a:rPr lang="en-US" sz="2799" dirty="0">
                <a:solidFill>
                  <a:srgbClr val="7030A0"/>
                </a:solidFill>
                <a:latin typeface="HK Grotesk Medium"/>
              </a:rPr>
              <a:t>2</a:t>
            </a:r>
          </a:p>
        </p:txBody>
      </p:sp>
      <p:sp>
        <p:nvSpPr>
          <p:cNvPr id="41" name="AutoShape 39">
            <a:extLst>
              <a:ext uri="{FF2B5EF4-FFF2-40B4-BE49-F238E27FC236}">
                <a16:creationId xmlns:a16="http://schemas.microsoft.com/office/drawing/2014/main" id="{42DDE846-85D8-DEBC-3CF3-5E268021AF76}"/>
              </a:ext>
            </a:extLst>
          </p:cNvPr>
          <p:cNvSpPr/>
          <p:nvPr/>
        </p:nvSpPr>
        <p:spPr>
          <a:xfrm rot="16200000">
            <a:off x="17466928" y="10132219"/>
            <a:ext cx="306443" cy="0"/>
          </a:xfrm>
          <a:prstGeom prst="line">
            <a:avLst/>
          </a:prstGeom>
          <a:ln w="38100" cap="flat">
            <a:solidFill>
              <a:srgbClr val="FFFFFF"/>
            </a:solidFill>
            <a:prstDash val="solid"/>
            <a:headEnd type="none" w="sm" len="sm"/>
            <a:tailEnd type="none" w="sm" len="sm"/>
          </a:ln>
        </p:spPr>
      </p:sp>
      <p:sp>
        <p:nvSpPr>
          <p:cNvPr id="42" name="Picture 13">
            <a:extLst>
              <a:ext uri="{FF2B5EF4-FFF2-40B4-BE49-F238E27FC236}">
                <a16:creationId xmlns:a16="http://schemas.microsoft.com/office/drawing/2014/main" id="{7137469B-289D-1B4C-9080-76EE9F65B4BC}"/>
              </a:ext>
            </a:extLst>
          </p:cNvPr>
          <p:cNvSpPr/>
          <p:nvPr/>
        </p:nvSpPr>
        <p:spPr>
          <a:xfrm>
            <a:off x="17300714" y="12167811"/>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9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9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0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9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8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7" grpId="0" animBg="1"/>
      <p:bldP spid="43" grpId="0" animBg="1"/>
      <p:bldP spid="786" grpId="0" animBg="1"/>
      <p:bldP spid="787" grpId="0" animBg="1"/>
      <p:bldP spid="789" grpId="0" animBg="1"/>
      <p:bldP spid="790" grpId="0" animBg="1"/>
      <p:bldP spid="791" grpId="0" animBg="1"/>
      <p:bldP spid="79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6" name="Group 3"/>
          <p:cNvSpPr txBox="1"/>
          <p:nvPr/>
        </p:nvSpPr>
        <p:spPr>
          <a:xfrm>
            <a:off x="9790468" y="1018720"/>
            <a:ext cx="4790364" cy="8564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t>COMMANDS</a:t>
            </a:r>
          </a:p>
        </p:txBody>
      </p:sp>
      <p:sp>
        <p:nvSpPr>
          <p:cNvPr id="837" name="CustomShape 13"/>
          <p:cNvSpPr txBox="1"/>
          <p:nvPr/>
        </p:nvSpPr>
        <p:spPr>
          <a:xfrm>
            <a:off x="3221966" y="11714178"/>
            <a:ext cx="18479794" cy="11418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defTabSz="914400">
              <a:lnSpc>
                <a:spcPts val="4200"/>
              </a:lnSpc>
              <a:defRPr sz="2800" spc="296">
                <a:solidFill>
                  <a:srgbClr val="FFFFFF"/>
                </a:solidFill>
              </a:defRPr>
            </a:pPr>
            <a:r>
              <a:rPr sz="3200" dirty="0">
                <a:latin typeface="YACkoL24Adk 0"/>
              </a:rPr>
              <a:t>W</a:t>
            </a:r>
            <a:r>
              <a:rPr lang="en-US" sz="3200" dirty="0">
                <a:latin typeface="YACkoL24Adk 0"/>
              </a:rPr>
              <a:t>henever we put a space it means we are proceeding to another part of the command. This is why file and directory names cannot contain spaces, they will be mis-interpreted!</a:t>
            </a:r>
            <a:endParaRPr sz="3200" dirty="0">
              <a:latin typeface="YACkoL24Adk 0"/>
            </a:endParaRPr>
          </a:p>
        </p:txBody>
      </p:sp>
      <p:sp>
        <p:nvSpPr>
          <p:cNvPr id="842"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grpSp>
        <p:nvGrpSpPr>
          <p:cNvPr id="3" name="Group 2">
            <a:extLst>
              <a:ext uri="{FF2B5EF4-FFF2-40B4-BE49-F238E27FC236}">
                <a16:creationId xmlns:a16="http://schemas.microsoft.com/office/drawing/2014/main" id="{2AC49E79-672D-9E6A-54B4-414694BA102B}"/>
              </a:ext>
            </a:extLst>
          </p:cNvPr>
          <p:cNvGrpSpPr/>
          <p:nvPr/>
        </p:nvGrpSpPr>
        <p:grpSpPr>
          <a:xfrm>
            <a:off x="5016261" y="6445299"/>
            <a:ext cx="13815085" cy="4519834"/>
            <a:chOff x="5016261" y="6831379"/>
            <a:chExt cx="13815085" cy="4519834"/>
          </a:xfrm>
        </p:grpSpPr>
        <p:sp>
          <p:nvSpPr>
            <p:cNvPr id="835" name="Rounded Rectangle"/>
            <p:cNvSpPr/>
            <p:nvPr/>
          </p:nvSpPr>
          <p:spPr>
            <a:xfrm>
              <a:off x="6855603" y="6831379"/>
              <a:ext cx="10459317" cy="1183991"/>
            </a:xfrm>
            <a:prstGeom prst="roundRect">
              <a:avLst>
                <a:gd name="adj" fmla="val 16090"/>
              </a:avLst>
            </a:prstGeom>
            <a:solidFill>
              <a:srgbClr val="FFFFFF"/>
            </a:solidFill>
            <a:ln w="12700">
              <a:miter lim="400000"/>
            </a:ln>
          </p:spPr>
          <p:txBody>
            <a:bodyPr lIns="45718" tIns="45718" rIns="45718" bIns="45718" anchor="ctr"/>
            <a:lstStyle/>
            <a:p>
              <a:endParaRPr/>
            </a:p>
          </p:txBody>
        </p:sp>
        <p:sp>
          <p:nvSpPr>
            <p:cNvPr id="838" name="CustomShape 17"/>
            <p:cNvSpPr/>
            <p:nvPr/>
          </p:nvSpPr>
          <p:spPr>
            <a:xfrm>
              <a:off x="8307265" y="7005686"/>
              <a:ext cx="664118" cy="862691"/>
            </a:xfrm>
            <a:prstGeom prst="ellipse">
              <a:avLst/>
            </a:prstGeom>
            <a:ln w="50800">
              <a:solidFill>
                <a:srgbClr val="8AAAE3"/>
              </a:solidFill>
            </a:ln>
          </p:spPr>
          <p:txBody>
            <a:bodyPr lIns="45718" tIns="45718" rIns="45718" bIns="45718"/>
            <a:lstStyle/>
            <a:p>
              <a:pPr>
                <a:defRPr>
                  <a:solidFill>
                    <a:srgbClr val="FFFFFF"/>
                  </a:solidFill>
                </a:defRPr>
              </a:pPr>
              <a:endParaRPr/>
            </a:p>
          </p:txBody>
        </p:sp>
        <p:sp>
          <p:nvSpPr>
            <p:cNvPr id="839" name="CustomShape 12"/>
            <p:cNvSpPr txBox="1"/>
            <p:nvPr/>
          </p:nvSpPr>
          <p:spPr>
            <a:xfrm>
              <a:off x="5016261" y="9711105"/>
              <a:ext cx="3401707" cy="11319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defTabSz="914400">
                <a:lnSpc>
                  <a:spcPts val="4200"/>
                </a:lnSpc>
                <a:defRPr sz="2800" b="1" spc="296">
                  <a:solidFill>
                    <a:srgbClr val="FFFFFF"/>
                  </a:solidFill>
                </a:defRPr>
              </a:pPr>
              <a:r>
                <a:rPr sz="3200" dirty="0">
                  <a:latin typeface="YACkoL24Adk 0"/>
                </a:rPr>
                <a:t>The command:</a:t>
              </a:r>
              <a:endParaRPr sz="3200" b="0" spc="-1" dirty="0">
                <a:solidFill>
                  <a:srgbClr val="000000"/>
                </a:solidFill>
                <a:latin typeface="YACkoL24Adk 0"/>
                <a:ea typeface="Arial"/>
                <a:cs typeface="Arial"/>
                <a:sym typeface="Arial"/>
              </a:endParaRPr>
            </a:p>
            <a:p>
              <a:pPr defTabSz="914400">
                <a:lnSpc>
                  <a:spcPts val="4200"/>
                </a:lnSpc>
                <a:defRPr sz="2800" spc="296">
                  <a:solidFill>
                    <a:srgbClr val="FFFFFF"/>
                  </a:solidFill>
                </a:defRPr>
              </a:pPr>
              <a:r>
                <a:rPr sz="3200" dirty="0">
                  <a:latin typeface="YACkoL24Adk 0"/>
                </a:rPr>
                <a:t>List contents</a:t>
              </a:r>
            </a:p>
          </p:txBody>
        </p:sp>
        <p:sp>
          <p:nvSpPr>
            <p:cNvPr id="840" name="CustomShape 12"/>
            <p:cNvSpPr txBox="1"/>
            <p:nvPr/>
          </p:nvSpPr>
          <p:spPr>
            <a:xfrm>
              <a:off x="9121605" y="9685911"/>
              <a:ext cx="4503052" cy="16653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defTabSz="914400">
                <a:lnSpc>
                  <a:spcPts val="4200"/>
                </a:lnSpc>
                <a:defRPr sz="2800" b="1" spc="296">
                  <a:solidFill>
                    <a:srgbClr val="FFFFFF"/>
                  </a:solidFill>
                </a:defRPr>
              </a:pPr>
              <a:r>
                <a:rPr sz="3200" dirty="0">
                  <a:latin typeface="YACkoL24Adk 0"/>
                </a:rPr>
                <a:t>The </a:t>
              </a:r>
              <a:r>
                <a:rPr sz="3200" dirty="0">
                  <a:latin typeface="YACkoL24Adk 0"/>
                  <a:ea typeface="Montserrat Thin Regular"/>
                  <a:cs typeface="Montserrat Thin Regular"/>
                  <a:sym typeface="Montserrat Thin Regular"/>
                </a:rPr>
                <a:t>options/flags</a:t>
              </a:r>
              <a:r>
                <a:rPr sz="3200" dirty="0">
                  <a:latin typeface="YACkoL24Adk 0"/>
                </a:rPr>
                <a:t>:</a:t>
              </a:r>
              <a:endParaRPr sz="3200" spc="-1" dirty="0">
                <a:solidFill>
                  <a:srgbClr val="000000"/>
                </a:solidFill>
                <a:latin typeface="YACkoL24Adk 0"/>
                <a:ea typeface="Arial"/>
                <a:cs typeface="Arial"/>
                <a:sym typeface="Arial"/>
              </a:endParaRPr>
            </a:p>
            <a:p>
              <a:pPr defTabSz="914400">
                <a:lnSpc>
                  <a:spcPts val="4200"/>
                </a:lnSpc>
                <a:defRPr sz="2800" spc="296">
                  <a:solidFill>
                    <a:srgbClr val="FFFFFF"/>
                  </a:solidFill>
                </a:defRPr>
              </a:pPr>
              <a:r>
                <a:rPr sz="3200" dirty="0">
                  <a:latin typeface="YACkoL24Adk 0"/>
                </a:rPr>
                <a:t>Long format &amp;</a:t>
              </a:r>
              <a:endParaRPr sz="3200" spc="190" dirty="0">
                <a:solidFill>
                  <a:srgbClr val="000000"/>
                </a:solidFill>
                <a:latin typeface="YACkoL24Adk 0"/>
                <a:ea typeface="Arial"/>
                <a:cs typeface="Arial"/>
                <a:sym typeface="Arial"/>
              </a:endParaRPr>
            </a:p>
            <a:p>
              <a:pPr defTabSz="914400">
                <a:lnSpc>
                  <a:spcPts val="4200"/>
                </a:lnSpc>
                <a:defRPr sz="2800" spc="296">
                  <a:solidFill>
                    <a:srgbClr val="FFFFFF"/>
                  </a:solidFill>
                </a:defRPr>
              </a:pPr>
              <a:r>
                <a:rPr sz="3200" dirty="0">
                  <a:latin typeface="YACkoL24Adk 0"/>
                </a:rPr>
                <a:t>Human-readable size</a:t>
              </a:r>
            </a:p>
          </p:txBody>
        </p:sp>
        <p:sp>
          <p:nvSpPr>
            <p:cNvPr id="841" name="CustomShape 12"/>
            <p:cNvSpPr txBox="1"/>
            <p:nvPr/>
          </p:nvSpPr>
          <p:spPr>
            <a:xfrm>
              <a:off x="14328294" y="9685911"/>
              <a:ext cx="4503052" cy="16653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defTabSz="914400">
                <a:lnSpc>
                  <a:spcPts val="4200"/>
                </a:lnSpc>
                <a:defRPr sz="2800" b="1" spc="296">
                  <a:solidFill>
                    <a:srgbClr val="FFFFFF"/>
                  </a:solidFill>
                </a:defRPr>
              </a:pPr>
              <a:r>
                <a:rPr sz="3200" dirty="0">
                  <a:latin typeface="YACkoL24Adk 0"/>
                </a:rPr>
                <a:t>The </a:t>
              </a:r>
              <a:r>
                <a:rPr sz="3200" dirty="0">
                  <a:latin typeface="YACkoL24Adk 0"/>
                  <a:ea typeface="Montserrat Thin Regular"/>
                  <a:cs typeface="Montserrat Thin Regular"/>
                  <a:sym typeface="Montserrat Thin Regular"/>
                </a:rPr>
                <a:t>argument</a:t>
              </a:r>
              <a:r>
                <a:rPr sz="3200" dirty="0">
                  <a:latin typeface="YACkoL24Adk 0"/>
                </a:rPr>
                <a:t>:</a:t>
              </a:r>
              <a:endParaRPr sz="3200" spc="-1" dirty="0">
                <a:solidFill>
                  <a:srgbClr val="000000"/>
                </a:solidFill>
                <a:latin typeface="YACkoL24Adk 0"/>
                <a:ea typeface="Arial"/>
                <a:cs typeface="Arial"/>
                <a:sym typeface="Arial"/>
              </a:endParaRPr>
            </a:p>
            <a:p>
              <a:pPr defTabSz="914400">
                <a:lnSpc>
                  <a:spcPts val="4200"/>
                </a:lnSpc>
                <a:defRPr sz="2800" spc="296">
                  <a:solidFill>
                    <a:srgbClr val="FFFFFF"/>
                  </a:solidFill>
                </a:defRPr>
              </a:pPr>
              <a:r>
                <a:rPr sz="3200" dirty="0">
                  <a:latin typeface="YACkoL24Adk 0"/>
                </a:rPr>
                <a:t>Path to the directory to work on</a:t>
              </a:r>
            </a:p>
          </p:txBody>
        </p:sp>
        <p:sp>
          <p:nvSpPr>
            <p:cNvPr id="843" name="CustomShape 13"/>
            <p:cNvSpPr txBox="1"/>
            <p:nvPr/>
          </p:nvSpPr>
          <p:spPr>
            <a:xfrm>
              <a:off x="7554443" y="7112441"/>
              <a:ext cx="9186214" cy="6463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lnSpc>
                  <a:spcPts val="4200"/>
                </a:lnSpc>
                <a:defRPr sz="3400" b="1" spc="279">
                  <a:solidFill>
                    <a:srgbClr val="374556"/>
                  </a:solidFill>
                  <a:latin typeface="Courier New"/>
                  <a:ea typeface="Courier New"/>
                  <a:cs typeface="Courier New"/>
                  <a:sym typeface="Courier New"/>
                </a:defRPr>
              </a:lvl1pPr>
            </a:lstStyle>
            <a:p>
              <a:r>
                <a:t>$ ls  –lh  ~/Documents/courses</a:t>
              </a:r>
            </a:p>
          </p:txBody>
        </p:sp>
        <p:sp>
          <p:nvSpPr>
            <p:cNvPr id="844" name="CustomShape 17"/>
            <p:cNvSpPr/>
            <p:nvPr/>
          </p:nvSpPr>
          <p:spPr>
            <a:xfrm>
              <a:off x="9510093" y="7035460"/>
              <a:ext cx="872687" cy="803143"/>
            </a:xfrm>
            <a:prstGeom prst="ellipse">
              <a:avLst/>
            </a:prstGeom>
            <a:ln w="50800">
              <a:solidFill>
                <a:srgbClr val="FFC899"/>
              </a:solidFill>
            </a:ln>
          </p:spPr>
          <p:txBody>
            <a:bodyPr lIns="45718" tIns="45718" rIns="45718" bIns="45718"/>
            <a:lstStyle/>
            <a:p>
              <a:pPr>
                <a:defRPr>
                  <a:solidFill>
                    <a:srgbClr val="FFFFFF"/>
                  </a:solidFill>
                </a:defRPr>
              </a:pPr>
              <a:endParaRPr/>
            </a:p>
          </p:txBody>
        </p:sp>
        <p:sp>
          <p:nvSpPr>
            <p:cNvPr id="845" name="CustomShape 17"/>
            <p:cNvSpPr/>
            <p:nvPr/>
          </p:nvSpPr>
          <p:spPr>
            <a:xfrm>
              <a:off x="10934190" y="6960499"/>
              <a:ext cx="5760216" cy="978465"/>
            </a:xfrm>
            <a:prstGeom prst="ellipse">
              <a:avLst/>
            </a:prstGeom>
            <a:ln w="50800">
              <a:solidFill>
                <a:srgbClr val="A4D2B4"/>
              </a:solidFill>
            </a:ln>
          </p:spPr>
          <p:txBody>
            <a:bodyPr lIns="45718" tIns="45718" rIns="45718" bIns="45718"/>
            <a:lstStyle/>
            <a:p>
              <a:pPr>
                <a:defRPr>
                  <a:solidFill>
                    <a:srgbClr val="FFFFFF"/>
                  </a:solidFill>
                </a:defRPr>
              </a:pPr>
              <a:endParaRPr/>
            </a:p>
          </p:txBody>
        </p:sp>
        <p:sp>
          <p:nvSpPr>
            <p:cNvPr id="846" name="Straight Arrow Connector 13"/>
            <p:cNvSpPr/>
            <p:nvPr/>
          </p:nvSpPr>
          <p:spPr>
            <a:xfrm flipH="1">
              <a:off x="7089342" y="8230335"/>
              <a:ext cx="1495176" cy="1495175"/>
            </a:xfrm>
            <a:prstGeom prst="line">
              <a:avLst/>
            </a:prstGeom>
            <a:ln w="38100">
              <a:solidFill>
                <a:srgbClr val="8AAAE3"/>
              </a:solidFill>
              <a:miter/>
              <a:tailEnd type="triangle"/>
            </a:ln>
            <a:effectLst>
              <a:outerShdw blurRad="38100" dist="23000" dir="5400000" rotWithShape="0">
                <a:srgbClr val="000000">
                  <a:alpha val="35000"/>
                </a:srgbClr>
              </a:outerShdw>
            </a:effectLst>
          </p:spPr>
          <p:txBody>
            <a:bodyPr lIns="45718" tIns="45718" rIns="45718" bIns="45718"/>
            <a:lstStyle/>
            <a:p>
              <a:pPr>
                <a:defRPr>
                  <a:solidFill>
                    <a:srgbClr val="FFFFFF"/>
                  </a:solidFill>
                </a:defRPr>
              </a:pPr>
              <a:endParaRPr/>
            </a:p>
          </p:txBody>
        </p:sp>
        <p:sp>
          <p:nvSpPr>
            <p:cNvPr id="847" name="Straight Arrow Connector 13"/>
            <p:cNvSpPr/>
            <p:nvPr/>
          </p:nvSpPr>
          <p:spPr>
            <a:xfrm>
              <a:off x="9720985" y="8230335"/>
              <a:ext cx="1495175" cy="1495175"/>
            </a:xfrm>
            <a:prstGeom prst="line">
              <a:avLst/>
            </a:prstGeom>
            <a:ln w="38100">
              <a:solidFill>
                <a:srgbClr val="FFC899"/>
              </a:solidFill>
              <a:miter/>
              <a:tailEnd type="triangle"/>
            </a:ln>
            <a:effectLst>
              <a:outerShdw blurRad="38100" dist="23000" dir="5400000" rotWithShape="0">
                <a:srgbClr val="000000">
                  <a:alpha val="35000"/>
                </a:srgbClr>
              </a:outerShdw>
            </a:effectLst>
          </p:spPr>
          <p:txBody>
            <a:bodyPr lIns="45718" tIns="45718" rIns="45718" bIns="45718"/>
            <a:lstStyle/>
            <a:p>
              <a:pPr>
                <a:defRPr>
                  <a:solidFill>
                    <a:srgbClr val="FFFFFF"/>
                  </a:solidFill>
                </a:defRPr>
              </a:pPr>
              <a:endParaRPr/>
            </a:p>
          </p:txBody>
        </p:sp>
        <p:sp>
          <p:nvSpPr>
            <p:cNvPr id="848" name="Straight Arrow Connector 13"/>
            <p:cNvSpPr/>
            <p:nvPr/>
          </p:nvSpPr>
          <p:spPr>
            <a:xfrm>
              <a:off x="13566343" y="8230335"/>
              <a:ext cx="1495175" cy="1495175"/>
            </a:xfrm>
            <a:prstGeom prst="line">
              <a:avLst/>
            </a:prstGeom>
            <a:ln w="38100">
              <a:solidFill>
                <a:srgbClr val="A4D2B4"/>
              </a:solidFill>
              <a:miter/>
              <a:tailEnd type="triangle"/>
            </a:ln>
            <a:effectLst>
              <a:outerShdw blurRad="38100" dist="23000" dir="5400000" rotWithShape="0">
                <a:srgbClr val="000000">
                  <a:alpha val="35000"/>
                </a:srgbClr>
              </a:outerShdw>
            </a:effectLst>
          </p:spPr>
          <p:txBody>
            <a:bodyPr lIns="45718" tIns="45718" rIns="45718" bIns="45718"/>
            <a:lstStyle/>
            <a:p>
              <a:pPr>
                <a:defRPr>
                  <a:solidFill>
                    <a:srgbClr val="FFFFFF"/>
                  </a:solidFill>
                </a:defRPr>
              </a:pPr>
              <a:endParaRPr/>
            </a:p>
          </p:txBody>
        </p:sp>
      </p:grpSp>
      <p:sp>
        <p:nvSpPr>
          <p:cNvPr id="849"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28</a:t>
            </a:r>
            <a:endParaRPr dirty="0"/>
          </a:p>
        </p:txBody>
      </p:sp>
      <p:sp>
        <p:nvSpPr>
          <p:cNvPr id="2" name="CustomShape 13">
            <a:extLst>
              <a:ext uri="{FF2B5EF4-FFF2-40B4-BE49-F238E27FC236}">
                <a16:creationId xmlns:a16="http://schemas.microsoft.com/office/drawing/2014/main" id="{2E886710-8FC3-3594-69D1-9ECE94AC65B9}"/>
              </a:ext>
            </a:extLst>
          </p:cNvPr>
          <p:cNvSpPr txBox="1"/>
          <p:nvPr/>
        </p:nvSpPr>
        <p:spPr>
          <a:xfrm>
            <a:off x="3221966" y="2982996"/>
            <a:ext cx="17750603" cy="27321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defTabSz="914400">
              <a:lnSpc>
                <a:spcPts val="4200"/>
              </a:lnSpc>
              <a:defRPr sz="2800" spc="296">
                <a:solidFill>
                  <a:srgbClr val="FFFFFF"/>
                </a:solidFill>
              </a:defRPr>
            </a:pPr>
            <a:r>
              <a:rPr sz="3200" dirty="0">
                <a:latin typeface="YACkoL24Adk 0"/>
              </a:rPr>
              <a:t>We interact with the computer by issuing </a:t>
            </a:r>
            <a:r>
              <a:rPr sz="3200" b="1" dirty="0">
                <a:latin typeface="YACkoL24Adk 0"/>
              </a:rPr>
              <a:t>commands</a:t>
            </a:r>
            <a:r>
              <a:rPr sz="3200" dirty="0">
                <a:latin typeface="YACkoL24Adk 0"/>
              </a:rPr>
              <a:t> to it. You have already tried some like </a:t>
            </a:r>
            <a:r>
              <a:rPr sz="3200" b="1" dirty="0">
                <a:latin typeface="YACkoL24Adk 0"/>
              </a:rPr>
              <a:t>cd</a:t>
            </a:r>
            <a:r>
              <a:rPr sz="3200" dirty="0">
                <a:latin typeface="YACkoL24Adk 0"/>
              </a:rPr>
              <a:t>,</a:t>
            </a:r>
            <a:r>
              <a:rPr sz="3200" b="1" dirty="0">
                <a:latin typeface="YACkoL24Adk 0"/>
              </a:rPr>
              <a:t> ls</a:t>
            </a:r>
            <a:r>
              <a:rPr sz="3200" dirty="0">
                <a:latin typeface="YACkoL24Adk 0"/>
              </a:rPr>
              <a:t>,</a:t>
            </a:r>
            <a:r>
              <a:rPr sz="3200" b="1" dirty="0">
                <a:latin typeface="YACkoL24Adk 0"/>
              </a:rPr>
              <a:t> </a:t>
            </a:r>
            <a:r>
              <a:rPr sz="3200" b="1" dirty="0" err="1">
                <a:latin typeface="YACkoL24Adk 0"/>
              </a:rPr>
              <a:t>pwd</a:t>
            </a:r>
            <a:r>
              <a:rPr sz="3200" dirty="0">
                <a:latin typeface="YACkoL24Adk 0"/>
              </a:rPr>
              <a:t>.  </a:t>
            </a:r>
            <a:endParaRPr sz="3200" dirty="0">
              <a:latin typeface="YACkoL24Adk 0"/>
              <a:ea typeface="DejaVu Sans"/>
              <a:cs typeface="DejaVu Sans"/>
              <a:sym typeface="DejaVu Sans"/>
            </a:endParaRPr>
          </a:p>
          <a:p>
            <a:pPr defTabSz="914400">
              <a:lnSpc>
                <a:spcPts val="4200"/>
              </a:lnSpc>
              <a:defRPr sz="2800" spc="296">
                <a:solidFill>
                  <a:srgbClr val="FFFFFF"/>
                </a:solidFill>
              </a:defRPr>
            </a:pPr>
            <a:endParaRPr sz="3200" dirty="0">
              <a:latin typeface="YACkoL24Adk 0"/>
              <a:ea typeface="DejaVu Sans"/>
              <a:cs typeface="DejaVu Sans"/>
              <a:sym typeface="DejaVu Sans"/>
            </a:endParaRPr>
          </a:p>
          <a:p>
            <a:pPr defTabSz="914400">
              <a:lnSpc>
                <a:spcPts val="4200"/>
              </a:lnSpc>
              <a:defRPr sz="2800" spc="296">
                <a:solidFill>
                  <a:srgbClr val="FFFFFF"/>
                </a:solidFill>
              </a:defRPr>
            </a:pPr>
            <a:r>
              <a:rPr sz="3200" dirty="0">
                <a:latin typeface="YACkoL24Adk 0"/>
              </a:rPr>
              <a:t>Some commands can stand by themselves like </a:t>
            </a:r>
            <a:r>
              <a:rPr sz="3200" b="1" dirty="0" err="1">
                <a:latin typeface="YACkoL24Adk 0"/>
              </a:rPr>
              <a:t>pwd</a:t>
            </a:r>
            <a:r>
              <a:rPr sz="3200" dirty="0">
                <a:latin typeface="YACkoL24Adk 0"/>
              </a:rPr>
              <a:t>, but often they have </a:t>
            </a:r>
            <a:r>
              <a:rPr sz="3200" dirty="0">
                <a:latin typeface="YACkoL24Adk 0"/>
                <a:ea typeface="Montserrat Bold"/>
                <a:cs typeface="Montserrat Bold"/>
                <a:sym typeface="Montserrat Bold"/>
              </a:rPr>
              <a:t>arguments </a:t>
            </a:r>
            <a:r>
              <a:rPr sz="3200" dirty="0">
                <a:latin typeface="YACkoL24Adk 0"/>
              </a:rPr>
              <a:t>and </a:t>
            </a:r>
            <a:r>
              <a:rPr sz="3200" dirty="0">
                <a:latin typeface="YACkoL24Adk 0"/>
                <a:ea typeface="Montserrat Bold"/>
                <a:cs typeface="Montserrat Bold"/>
                <a:sym typeface="Montserrat Bold"/>
              </a:rPr>
              <a:t>options/flags</a:t>
            </a:r>
            <a:r>
              <a:rPr sz="3200" dirty="0">
                <a:latin typeface="YACkoL24Adk 0"/>
              </a:rPr>
              <a:t>:</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1" name="Rounded Rectangle"/>
          <p:cNvSpPr/>
          <p:nvPr/>
        </p:nvSpPr>
        <p:spPr>
          <a:xfrm>
            <a:off x="1895130" y="4724586"/>
            <a:ext cx="10645004" cy="831003"/>
          </a:xfrm>
          <a:prstGeom prst="roundRect">
            <a:avLst>
              <a:gd name="adj" fmla="val 22924"/>
            </a:avLst>
          </a:prstGeom>
          <a:solidFill>
            <a:srgbClr val="FFFFFF"/>
          </a:solidFill>
          <a:ln w="12700">
            <a:miter lim="400000"/>
          </a:ln>
        </p:spPr>
        <p:txBody>
          <a:bodyPr lIns="45718" tIns="45718" rIns="45718" bIns="45718" anchor="ctr"/>
          <a:lstStyle/>
          <a:p>
            <a:pPr>
              <a:defRPr>
                <a:solidFill>
                  <a:srgbClr val="FFFFFF"/>
                </a:solidFill>
              </a:defRPr>
            </a:pPr>
            <a:endParaRPr/>
          </a:p>
        </p:txBody>
      </p:sp>
      <p:sp>
        <p:nvSpPr>
          <p:cNvPr id="852" name="Group 3"/>
          <p:cNvSpPr txBox="1"/>
          <p:nvPr/>
        </p:nvSpPr>
        <p:spPr>
          <a:xfrm>
            <a:off x="6863149" y="1010311"/>
            <a:ext cx="10645002" cy="8564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t>WHEN THINGS GO WRONG</a:t>
            </a:r>
          </a:p>
        </p:txBody>
      </p:sp>
      <p:sp>
        <p:nvSpPr>
          <p:cNvPr id="854" name="CustomShape 13"/>
          <p:cNvSpPr txBox="1"/>
          <p:nvPr/>
        </p:nvSpPr>
        <p:spPr>
          <a:xfrm>
            <a:off x="2114179" y="3727737"/>
            <a:ext cx="10645003" cy="3821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defTabSz="914400">
              <a:lnSpc>
                <a:spcPts val="4200"/>
              </a:lnSpc>
              <a:defRPr sz="2800" spc="296">
                <a:solidFill>
                  <a:srgbClr val="FFFFFF"/>
                </a:solidFill>
              </a:defRPr>
            </a:pPr>
            <a:r>
              <a:rPr sz="3200" dirty="0">
                <a:latin typeface="YACkoL24Adk 0"/>
              </a:rPr>
              <a:t>Assuming I am in my home directory and I write:</a:t>
            </a:r>
            <a:endParaRPr sz="3200" spc="-1" dirty="0">
              <a:solidFill>
                <a:srgbClr val="000000"/>
              </a:solidFill>
              <a:latin typeface="YACkoL24Adk 0"/>
              <a:ea typeface="Arial"/>
              <a:cs typeface="Arial"/>
              <a:sym typeface="Arial"/>
            </a:endParaRPr>
          </a:p>
          <a:p>
            <a:pPr defTabSz="914400">
              <a:lnSpc>
                <a:spcPts val="4200"/>
              </a:lnSpc>
              <a:defRPr sz="2800" spc="296">
                <a:solidFill>
                  <a:srgbClr val="FFFFFF"/>
                </a:solidFill>
              </a:defRPr>
            </a:pPr>
            <a:endParaRPr sz="3200" spc="-1" dirty="0">
              <a:solidFill>
                <a:srgbClr val="000000"/>
              </a:solidFill>
              <a:latin typeface="YACkoL24Adk 0"/>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latin typeface="YACkoL24Adk 0"/>
              </a:rPr>
              <a:t>$ cd courses</a:t>
            </a:r>
            <a:endParaRPr dirty="0">
              <a:solidFill>
                <a:srgbClr val="000000"/>
              </a:solidFill>
              <a:latin typeface="YACkoL24Adk 0"/>
            </a:endParaRPr>
          </a:p>
          <a:p>
            <a:pPr defTabSz="914400">
              <a:lnSpc>
                <a:spcPts val="4200"/>
              </a:lnSpc>
              <a:defRPr sz="2800" spc="296">
                <a:solidFill>
                  <a:srgbClr val="FFFFFF"/>
                </a:solidFill>
              </a:defRPr>
            </a:pPr>
            <a:endParaRPr dirty="0">
              <a:solidFill>
                <a:srgbClr val="000000"/>
              </a:solidFill>
              <a:latin typeface="YACkoL24Adk 0"/>
            </a:endParaRPr>
          </a:p>
          <a:p>
            <a:pPr defTabSz="914400">
              <a:lnSpc>
                <a:spcPts val="4200"/>
              </a:lnSpc>
              <a:defRPr sz="2800" spc="296">
                <a:solidFill>
                  <a:srgbClr val="FFFFFF"/>
                </a:solidFill>
              </a:defRPr>
            </a:pPr>
            <a:r>
              <a:rPr sz="3200" dirty="0">
                <a:latin typeface="YACkoL24Adk 0"/>
              </a:rPr>
              <a:t>What will happen?</a:t>
            </a:r>
          </a:p>
          <a:p>
            <a:pPr defTabSz="914400">
              <a:lnSpc>
                <a:spcPts val="4200"/>
              </a:lnSpc>
              <a:defRPr sz="2800" b="1" spc="-1">
                <a:solidFill>
                  <a:srgbClr val="000000"/>
                </a:solidFill>
                <a:latin typeface="Arial"/>
                <a:ea typeface="Arial"/>
                <a:cs typeface="Arial"/>
                <a:sym typeface="Arial"/>
              </a:defRPr>
            </a:pPr>
            <a:endParaRPr dirty="0">
              <a:latin typeface="YACkoL24Adk 0"/>
            </a:endParaRPr>
          </a:p>
          <a:p>
            <a:pPr defTabSz="914400">
              <a:lnSpc>
                <a:spcPts val="4200"/>
              </a:lnSpc>
              <a:defRPr sz="2800" b="1" spc="296">
                <a:solidFill>
                  <a:srgbClr val="FFFFFF"/>
                </a:solidFill>
              </a:defRPr>
            </a:pPr>
            <a:endParaRPr dirty="0">
              <a:latin typeface="YACkoL24Adk 0"/>
            </a:endParaRPr>
          </a:p>
        </p:txBody>
      </p:sp>
      <p:pic>
        <p:nvPicPr>
          <p:cNvPr id="855" name="Picture 5"/>
          <p:cNvPicPr>
            <a:picLocks noChangeAspect="1"/>
          </p:cNvPicPr>
          <p:nvPr/>
        </p:nvPicPr>
        <p:blipFill rotWithShape="1">
          <a:blip r:embed="rId3">
            <a:extLst>
              <a:ext uri="{28A0092B-C50C-407E-A947-70E740481C1C}">
                <a14:useLocalDpi xmlns:a14="http://schemas.microsoft.com/office/drawing/2010/main" val="0"/>
              </a:ext>
            </a:extLst>
          </a:blip>
          <a:srcRect t="671" r="14145" b="35953"/>
          <a:stretch/>
        </p:blipFill>
        <p:spPr>
          <a:xfrm>
            <a:off x="1797609" y="7025462"/>
            <a:ext cx="11305255" cy="5018309"/>
          </a:xfrm>
          <a:prstGeom prst="rect">
            <a:avLst/>
          </a:prstGeom>
          <a:ln w="12700">
            <a:miter lim="400000"/>
          </a:ln>
        </p:spPr>
      </p:pic>
      <p:sp>
        <p:nvSpPr>
          <p:cNvPr id="856"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61"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29</a:t>
            </a:r>
            <a:endParaRPr dirty="0"/>
          </a:p>
        </p:txBody>
      </p:sp>
      <p:grpSp>
        <p:nvGrpSpPr>
          <p:cNvPr id="2" name="Group 1">
            <a:extLst>
              <a:ext uri="{FF2B5EF4-FFF2-40B4-BE49-F238E27FC236}">
                <a16:creationId xmlns:a16="http://schemas.microsoft.com/office/drawing/2014/main" id="{D0B66040-A5F9-2CB3-A37D-EE3A351BA569}"/>
              </a:ext>
            </a:extLst>
          </p:cNvPr>
          <p:cNvGrpSpPr/>
          <p:nvPr/>
        </p:nvGrpSpPr>
        <p:grpSpPr>
          <a:xfrm>
            <a:off x="14389006" y="3024646"/>
            <a:ext cx="7149882" cy="10152337"/>
            <a:chOff x="14389006" y="2750326"/>
            <a:chExt cx="7149882" cy="10152337"/>
          </a:xfrm>
        </p:grpSpPr>
        <p:sp>
          <p:nvSpPr>
            <p:cNvPr id="3" name="CustomShape 17">
              <a:extLst>
                <a:ext uri="{FF2B5EF4-FFF2-40B4-BE49-F238E27FC236}">
                  <a16:creationId xmlns:a16="http://schemas.microsoft.com/office/drawing/2014/main" id="{25ED20BC-A6D8-CEE6-A795-FF4006A897DB}"/>
                </a:ext>
              </a:extLst>
            </p:cNvPr>
            <p:cNvSpPr/>
            <p:nvPr/>
          </p:nvSpPr>
          <p:spPr>
            <a:xfrm>
              <a:off x="17035919" y="6751142"/>
              <a:ext cx="2001890" cy="1678644"/>
            </a:xfrm>
            <a:prstGeom prst="ellipse">
              <a:avLst/>
            </a:prstGeom>
            <a:ln w="57240">
              <a:solidFill>
                <a:srgbClr val="C51809"/>
              </a:solidFill>
            </a:ln>
          </p:spPr>
          <p:txBody>
            <a:bodyPr lIns="45718" tIns="45718" rIns="45718" bIns="45718"/>
            <a:lstStyle/>
            <a:p>
              <a:pPr>
                <a:defRPr>
                  <a:solidFill>
                    <a:srgbClr val="FFFFFF"/>
                  </a:solidFill>
                </a:defRPr>
              </a:pPr>
              <a:endParaRPr/>
            </a:p>
          </p:txBody>
        </p:sp>
        <p:sp>
          <p:nvSpPr>
            <p:cNvPr id="4" name="TextBox 15">
              <a:extLst>
                <a:ext uri="{FF2B5EF4-FFF2-40B4-BE49-F238E27FC236}">
                  <a16:creationId xmlns:a16="http://schemas.microsoft.com/office/drawing/2014/main" id="{1FF03857-F284-EF1C-FE6B-FB705E17D4F1}"/>
                </a:ext>
              </a:extLst>
            </p:cNvPr>
            <p:cNvSpPr txBox="1"/>
            <p:nvPr/>
          </p:nvSpPr>
          <p:spPr>
            <a:xfrm>
              <a:off x="16981054" y="10206601"/>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5" name="Picture 22">
              <a:extLst>
                <a:ext uri="{FF2B5EF4-FFF2-40B4-BE49-F238E27FC236}">
                  <a16:creationId xmlns:a16="http://schemas.microsoft.com/office/drawing/2014/main" id="{38DFE0EE-0F5C-E4FB-40E6-7841812CAF09}"/>
                </a:ext>
              </a:extLst>
            </p:cNvPr>
            <p:cNvGrpSpPr/>
            <p:nvPr/>
          </p:nvGrpSpPr>
          <p:grpSpPr>
            <a:xfrm>
              <a:off x="17463595" y="9152152"/>
              <a:ext cx="1145935" cy="885154"/>
              <a:chOff x="8683813" y="6194104"/>
              <a:chExt cx="1145935" cy="885154"/>
            </a:xfrm>
            <a:solidFill>
              <a:srgbClr val="FFFFFF"/>
            </a:solidFill>
          </p:grpSpPr>
          <p:sp>
            <p:nvSpPr>
              <p:cNvPr id="59" name="Freeform: Shape 58">
                <a:extLst>
                  <a:ext uri="{FF2B5EF4-FFF2-40B4-BE49-F238E27FC236}">
                    <a16:creationId xmlns:a16="http://schemas.microsoft.com/office/drawing/2014/main" id="{0D77544A-1FC2-C0A0-2C6E-30E647324D55}"/>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60" name="Freeform: Shape 59">
                <a:extLst>
                  <a:ext uri="{FF2B5EF4-FFF2-40B4-BE49-F238E27FC236}">
                    <a16:creationId xmlns:a16="http://schemas.microsoft.com/office/drawing/2014/main" id="{F7C66781-9358-961B-DFFB-D168E333BB3E}"/>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61" name="Freeform: Shape 60">
                <a:extLst>
                  <a:ext uri="{FF2B5EF4-FFF2-40B4-BE49-F238E27FC236}">
                    <a16:creationId xmlns:a16="http://schemas.microsoft.com/office/drawing/2014/main" id="{D1FB6FB4-95B0-9399-622F-6BDEB78B320F}"/>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grpSp>
          <p:nvGrpSpPr>
            <p:cNvPr id="6" name="Picture 23">
              <a:extLst>
                <a:ext uri="{FF2B5EF4-FFF2-40B4-BE49-F238E27FC236}">
                  <a16:creationId xmlns:a16="http://schemas.microsoft.com/office/drawing/2014/main" id="{C35A066E-5B45-5434-6DE5-ECAF8E65CDD7}"/>
                </a:ext>
              </a:extLst>
            </p:cNvPr>
            <p:cNvGrpSpPr/>
            <p:nvPr/>
          </p:nvGrpSpPr>
          <p:grpSpPr>
            <a:xfrm>
              <a:off x="19893331" y="9114202"/>
              <a:ext cx="1145935" cy="885154"/>
              <a:chOff x="11259853" y="6101290"/>
              <a:chExt cx="1145935" cy="885154"/>
            </a:xfrm>
            <a:solidFill>
              <a:srgbClr val="FFFFFF"/>
            </a:solidFill>
          </p:grpSpPr>
          <p:sp>
            <p:nvSpPr>
              <p:cNvPr id="56" name="Freeform: Shape 55">
                <a:extLst>
                  <a:ext uri="{FF2B5EF4-FFF2-40B4-BE49-F238E27FC236}">
                    <a16:creationId xmlns:a16="http://schemas.microsoft.com/office/drawing/2014/main" id="{3AA1C1BF-5D92-03E0-AC9E-3B9252F14E98}"/>
                  </a:ext>
                </a:extLst>
              </p:cNvPr>
              <p:cNvSpPr/>
              <p:nvPr/>
            </p:nvSpPr>
            <p:spPr>
              <a:xfrm>
                <a:off x="11259853"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7" name="Freeform: Shape 56">
                <a:extLst>
                  <a:ext uri="{FF2B5EF4-FFF2-40B4-BE49-F238E27FC236}">
                    <a16:creationId xmlns:a16="http://schemas.microsoft.com/office/drawing/2014/main" id="{85A017ED-6EB8-5040-CD69-22E98F5C554A}"/>
                  </a:ext>
                </a:extLst>
              </p:cNvPr>
              <p:cNvSpPr/>
              <p:nvPr/>
            </p:nvSpPr>
            <p:spPr>
              <a:xfrm>
                <a:off x="11408036"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8" name="Freeform: Shape 57">
                <a:extLst>
                  <a:ext uri="{FF2B5EF4-FFF2-40B4-BE49-F238E27FC236}">
                    <a16:creationId xmlns:a16="http://schemas.microsoft.com/office/drawing/2014/main" id="{1ED97D5C-54F5-C4D0-6506-0DA075477FB1}"/>
                  </a:ext>
                </a:extLst>
              </p:cNvPr>
              <p:cNvSpPr/>
              <p:nvPr/>
            </p:nvSpPr>
            <p:spPr>
              <a:xfrm>
                <a:off x="11334259"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7" name="AutoShape 27">
              <a:extLst>
                <a:ext uri="{FF2B5EF4-FFF2-40B4-BE49-F238E27FC236}">
                  <a16:creationId xmlns:a16="http://schemas.microsoft.com/office/drawing/2014/main" id="{E5306E25-3404-DEA2-3AFF-D518C6F200EE}"/>
                </a:ext>
              </a:extLst>
            </p:cNvPr>
            <p:cNvSpPr/>
            <p:nvPr/>
          </p:nvSpPr>
          <p:spPr>
            <a:xfrm>
              <a:off x="15524394" y="8788708"/>
              <a:ext cx="4980925" cy="0"/>
            </a:xfrm>
            <a:prstGeom prst="line">
              <a:avLst/>
            </a:prstGeom>
            <a:ln w="38100" cap="flat">
              <a:solidFill>
                <a:srgbClr val="FFFFFF"/>
              </a:solidFill>
              <a:prstDash val="solid"/>
              <a:headEnd type="none" w="sm" len="sm"/>
              <a:tailEnd type="none" w="sm" len="sm"/>
            </a:ln>
          </p:spPr>
        </p:sp>
        <p:sp>
          <p:nvSpPr>
            <p:cNvPr id="8" name="AutoShape 28">
              <a:extLst>
                <a:ext uri="{FF2B5EF4-FFF2-40B4-BE49-F238E27FC236}">
                  <a16:creationId xmlns:a16="http://schemas.microsoft.com/office/drawing/2014/main" id="{17827AAF-20A7-21D6-4725-4D7CD4B33F2E}"/>
                </a:ext>
              </a:extLst>
            </p:cNvPr>
            <p:cNvSpPr/>
            <p:nvPr/>
          </p:nvSpPr>
          <p:spPr>
            <a:xfrm rot="16200000">
              <a:off x="15333351" y="9017851"/>
              <a:ext cx="420186" cy="0"/>
            </a:xfrm>
            <a:prstGeom prst="line">
              <a:avLst/>
            </a:prstGeom>
            <a:ln w="38100" cap="flat">
              <a:solidFill>
                <a:srgbClr val="FFFFFF"/>
              </a:solidFill>
              <a:prstDash val="solid"/>
              <a:headEnd type="none" w="sm" len="sm"/>
              <a:tailEnd type="none" w="sm" len="sm"/>
            </a:ln>
          </p:spPr>
        </p:sp>
        <p:sp>
          <p:nvSpPr>
            <p:cNvPr id="9" name="AutoShape 30">
              <a:extLst>
                <a:ext uri="{FF2B5EF4-FFF2-40B4-BE49-F238E27FC236}">
                  <a16:creationId xmlns:a16="http://schemas.microsoft.com/office/drawing/2014/main" id="{1310122C-8875-339B-7AF6-8C0D2E9C4BDD}"/>
                </a:ext>
              </a:extLst>
            </p:cNvPr>
            <p:cNvSpPr/>
            <p:nvPr/>
          </p:nvSpPr>
          <p:spPr>
            <a:xfrm rot="16200000">
              <a:off x="20276176" y="8979751"/>
              <a:ext cx="420186" cy="0"/>
            </a:xfrm>
            <a:prstGeom prst="line">
              <a:avLst/>
            </a:prstGeom>
            <a:ln w="38100" cap="flat">
              <a:solidFill>
                <a:srgbClr val="FFFFFF"/>
              </a:solidFill>
              <a:prstDash val="solid"/>
              <a:headEnd type="none" w="sm" len="sm"/>
              <a:tailEnd type="none" w="sm" len="sm"/>
            </a:ln>
          </p:spPr>
        </p:sp>
        <p:grpSp>
          <p:nvGrpSpPr>
            <p:cNvPr id="10" name="Picture 12">
              <a:extLst>
                <a:ext uri="{FF2B5EF4-FFF2-40B4-BE49-F238E27FC236}">
                  <a16:creationId xmlns:a16="http://schemas.microsoft.com/office/drawing/2014/main" id="{97BA4712-4558-57D5-00AE-568A1192C78A}"/>
                </a:ext>
              </a:extLst>
            </p:cNvPr>
            <p:cNvGrpSpPr/>
            <p:nvPr/>
          </p:nvGrpSpPr>
          <p:grpSpPr>
            <a:xfrm>
              <a:off x="15031519" y="9201917"/>
              <a:ext cx="1145935" cy="885154"/>
              <a:chOff x="6355127" y="6101290"/>
              <a:chExt cx="1145935" cy="885154"/>
            </a:xfrm>
            <a:solidFill>
              <a:srgbClr val="FFFFFF"/>
            </a:solidFill>
          </p:grpSpPr>
          <p:sp>
            <p:nvSpPr>
              <p:cNvPr id="53" name="Freeform: Shape 52">
                <a:extLst>
                  <a:ext uri="{FF2B5EF4-FFF2-40B4-BE49-F238E27FC236}">
                    <a16:creationId xmlns:a16="http://schemas.microsoft.com/office/drawing/2014/main" id="{1E84AC34-D986-A00E-B32F-A132020673DD}"/>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4" name="Freeform: Shape 53">
                <a:extLst>
                  <a:ext uri="{FF2B5EF4-FFF2-40B4-BE49-F238E27FC236}">
                    <a16:creationId xmlns:a16="http://schemas.microsoft.com/office/drawing/2014/main" id="{2730913F-D9BD-179A-A499-611C56071E50}"/>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5" name="Freeform: Shape 54">
                <a:extLst>
                  <a:ext uri="{FF2B5EF4-FFF2-40B4-BE49-F238E27FC236}">
                    <a16:creationId xmlns:a16="http://schemas.microsoft.com/office/drawing/2014/main" id="{BC1A487D-8872-7189-D52B-F860298D6DF4}"/>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1" name="TextBox 17">
              <a:extLst>
                <a:ext uri="{FF2B5EF4-FFF2-40B4-BE49-F238E27FC236}">
                  <a16:creationId xmlns:a16="http://schemas.microsoft.com/office/drawing/2014/main" id="{4A359298-AD40-1752-D8C6-24DC32B58128}"/>
                </a:ext>
              </a:extLst>
            </p:cNvPr>
            <p:cNvSpPr txBox="1"/>
            <p:nvPr/>
          </p:nvSpPr>
          <p:spPr>
            <a:xfrm>
              <a:off x="19306545" y="1020764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Pictures</a:t>
              </a:r>
            </a:p>
          </p:txBody>
        </p:sp>
        <p:sp>
          <p:nvSpPr>
            <p:cNvPr id="12" name="TextBox 16">
              <a:extLst>
                <a:ext uri="{FF2B5EF4-FFF2-40B4-BE49-F238E27FC236}">
                  <a16:creationId xmlns:a16="http://schemas.microsoft.com/office/drawing/2014/main" id="{9D3F5DB5-DF8A-486E-D03E-496D80AE4B93}"/>
                </a:ext>
              </a:extLst>
            </p:cNvPr>
            <p:cNvSpPr txBox="1"/>
            <p:nvPr/>
          </p:nvSpPr>
          <p:spPr>
            <a:xfrm>
              <a:off x="14389006" y="10206601"/>
              <a:ext cx="2232343" cy="481330"/>
            </a:xfrm>
            <a:prstGeom prst="rect">
              <a:avLst/>
            </a:prstGeom>
          </p:spPr>
          <p:txBody>
            <a:bodyPr wrap="square" lIns="0" tIns="0" rIns="0" bIns="0" rtlCol="0" anchor="t">
              <a:spAutoFit/>
            </a:bodyPr>
            <a:lstStyle/>
            <a:p>
              <a:pPr algn="ctr">
                <a:lnSpc>
                  <a:spcPts val="3919"/>
                </a:lnSpc>
              </a:pPr>
              <a:r>
                <a:rPr lang="en-US" sz="2799" dirty="0">
                  <a:solidFill>
                    <a:srgbClr val="FFFFFF"/>
                  </a:solidFill>
                  <a:latin typeface="HK Grotesk Medium"/>
                </a:rPr>
                <a:t>Data</a:t>
              </a:r>
            </a:p>
          </p:txBody>
        </p:sp>
        <p:grpSp>
          <p:nvGrpSpPr>
            <p:cNvPr id="13" name="Picture 26">
              <a:extLst>
                <a:ext uri="{FF2B5EF4-FFF2-40B4-BE49-F238E27FC236}">
                  <a16:creationId xmlns:a16="http://schemas.microsoft.com/office/drawing/2014/main" id="{6D333636-5633-E9E6-7054-39AB7BE545C7}"/>
                </a:ext>
              </a:extLst>
            </p:cNvPr>
            <p:cNvGrpSpPr/>
            <p:nvPr/>
          </p:nvGrpSpPr>
          <p:grpSpPr>
            <a:xfrm>
              <a:off x="17524794" y="6855073"/>
              <a:ext cx="1145935" cy="885154"/>
              <a:chOff x="8777016" y="3895501"/>
              <a:chExt cx="1145935" cy="885154"/>
            </a:xfrm>
            <a:solidFill>
              <a:srgbClr val="FFFFFF"/>
            </a:solidFill>
          </p:grpSpPr>
          <p:sp>
            <p:nvSpPr>
              <p:cNvPr id="50" name="Freeform: Shape 49">
                <a:extLst>
                  <a:ext uri="{FF2B5EF4-FFF2-40B4-BE49-F238E27FC236}">
                    <a16:creationId xmlns:a16="http://schemas.microsoft.com/office/drawing/2014/main" id="{A6B2BC97-D635-D57D-9E58-2820A642200D}"/>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51" name="Freeform: Shape 50">
                <a:extLst>
                  <a:ext uri="{FF2B5EF4-FFF2-40B4-BE49-F238E27FC236}">
                    <a16:creationId xmlns:a16="http://schemas.microsoft.com/office/drawing/2014/main" id="{33B644FD-56BB-CCEF-450A-4FE1A6CDD6A3}"/>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2" name="Freeform: Shape 51">
                <a:extLst>
                  <a:ext uri="{FF2B5EF4-FFF2-40B4-BE49-F238E27FC236}">
                    <a16:creationId xmlns:a16="http://schemas.microsoft.com/office/drawing/2014/main" id="{8D0636D2-DF07-6A49-ED34-C033E84DAABD}"/>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4" name="TextBox 14">
              <a:extLst>
                <a:ext uri="{FF2B5EF4-FFF2-40B4-BE49-F238E27FC236}">
                  <a16:creationId xmlns:a16="http://schemas.microsoft.com/office/drawing/2014/main" id="{A027F995-2833-70BA-4ED8-64E8338B6B4A}"/>
                </a:ext>
              </a:extLst>
            </p:cNvPr>
            <p:cNvSpPr txBox="1"/>
            <p:nvPr/>
          </p:nvSpPr>
          <p:spPr>
            <a:xfrm>
              <a:off x="16912093" y="787600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[you]</a:t>
              </a:r>
            </a:p>
          </p:txBody>
        </p:sp>
        <p:sp>
          <p:nvSpPr>
            <p:cNvPr id="15" name="AutoShape 39">
              <a:extLst>
                <a:ext uri="{FF2B5EF4-FFF2-40B4-BE49-F238E27FC236}">
                  <a16:creationId xmlns:a16="http://schemas.microsoft.com/office/drawing/2014/main" id="{C4B6C1CC-BED9-99FC-871B-35BD803575ED}"/>
                </a:ext>
              </a:extLst>
            </p:cNvPr>
            <p:cNvSpPr/>
            <p:nvPr/>
          </p:nvSpPr>
          <p:spPr>
            <a:xfrm rot="16200000">
              <a:off x="17863167" y="8631079"/>
              <a:ext cx="306443" cy="0"/>
            </a:xfrm>
            <a:prstGeom prst="line">
              <a:avLst/>
            </a:prstGeom>
            <a:ln w="38100" cap="flat">
              <a:solidFill>
                <a:srgbClr val="FFFFFF"/>
              </a:solidFill>
              <a:prstDash val="solid"/>
              <a:headEnd type="none" w="sm" len="sm"/>
              <a:tailEnd type="none" w="sm" len="sm"/>
            </a:ln>
          </p:spPr>
        </p:sp>
        <p:grpSp>
          <p:nvGrpSpPr>
            <p:cNvPr id="16" name="Picture 22">
              <a:extLst>
                <a:ext uri="{FF2B5EF4-FFF2-40B4-BE49-F238E27FC236}">
                  <a16:creationId xmlns:a16="http://schemas.microsoft.com/office/drawing/2014/main" id="{35DE279A-FA90-83B4-03B8-864889468BD2}"/>
                </a:ext>
              </a:extLst>
            </p:cNvPr>
            <p:cNvGrpSpPr/>
            <p:nvPr/>
          </p:nvGrpSpPr>
          <p:grpSpPr>
            <a:xfrm>
              <a:off x="16644445" y="11409018"/>
              <a:ext cx="1145935" cy="885154"/>
              <a:chOff x="8683813" y="6194104"/>
              <a:chExt cx="1145935" cy="885154"/>
            </a:xfrm>
            <a:solidFill>
              <a:srgbClr val="FFFFFF"/>
            </a:solidFill>
          </p:grpSpPr>
          <p:sp>
            <p:nvSpPr>
              <p:cNvPr id="47" name="Freeform: Shape 46">
                <a:extLst>
                  <a:ext uri="{FF2B5EF4-FFF2-40B4-BE49-F238E27FC236}">
                    <a16:creationId xmlns:a16="http://schemas.microsoft.com/office/drawing/2014/main" id="{EB303401-A5AA-0E7A-F76D-8594040114FB}"/>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8" name="Freeform: Shape 47">
                <a:extLst>
                  <a:ext uri="{FF2B5EF4-FFF2-40B4-BE49-F238E27FC236}">
                    <a16:creationId xmlns:a16="http://schemas.microsoft.com/office/drawing/2014/main" id="{E6F73E61-E217-E657-753A-9A35C7600B1B}"/>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9" name="Freeform: Shape 48">
                <a:extLst>
                  <a:ext uri="{FF2B5EF4-FFF2-40B4-BE49-F238E27FC236}">
                    <a16:creationId xmlns:a16="http://schemas.microsoft.com/office/drawing/2014/main" id="{D2CB072B-01BF-AA4D-C0EC-C2142C778F33}"/>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7" name="TextBox 15">
              <a:extLst>
                <a:ext uri="{FF2B5EF4-FFF2-40B4-BE49-F238E27FC236}">
                  <a16:creationId xmlns:a16="http://schemas.microsoft.com/office/drawing/2014/main" id="{A90276B8-7A3F-ED6A-5046-A62977234FFE}"/>
                </a:ext>
              </a:extLst>
            </p:cNvPr>
            <p:cNvSpPr txBox="1"/>
            <p:nvPr/>
          </p:nvSpPr>
          <p:spPr>
            <a:xfrm>
              <a:off x="16161904" y="1242133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Courses</a:t>
              </a:r>
            </a:p>
          </p:txBody>
        </p:sp>
        <p:sp>
          <p:nvSpPr>
            <p:cNvPr id="18" name="AutoShape 39">
              <a:extLst>
                <a:ext uri="{FF2B5EF4-FFF2-40B4-BE49-F238E27FC236}">
                  <a16:creationId xmlns:a16="http://schemas.microsoft.com/office/drawing/2014/main" id="{13F82CE9-3B77-1AB5-A606-215CF3A8C8B8}"/>
                </a:ext>
              </a:extLst>
            </p:cNvPr>
            <p:cNvSpPr/>
            <p:nvPr/>
          </p:nvSpPr>
          <p:spPr>
            <a:xfrm rot="16200000">
              <a:off x="17863167" y="10936129"/>
              <a:ext cx="306443" cy="0"/>
            </a:xfrm>
            <a:prstGeom prst="line">
              <a:avLst/>
            </a:prstGeom>
            <a:ln w="38100" cap="flat">
              <a:solidFill>
                <a:srgbClr val="FFFFFF"/>
              </a:solidFill>
              <a:prstDash val="solid"/>
              <a:headEnd type="none" w="sm" len="sm"/>
              <a:tailEnd type="none" w="sm" len="sm"/>
            </a:ln>
          </p:spPr>
        </p:sp>
        <p:grpSp>
          <p:nvGrpSpPr>
            <p:cNvPr id="19" name="Picture 22">
              <a:extLst>
                <a:ext uri="{FF2B5EF4-FFF2-40B4-BE49-F238E27FC236}">
                  <a16:creationId xmlns:a16="http://schemas.microsoft.com/office/drawing/2014/main" id="{E92B873F-D9F3-FAA4-981D-3C9D1E42E315}"/>
                </a:ext>
              </a:extLst>
            </p:cNvPr>
            <p:cNvGrpSpPr/>
            <p:nvPr/>
          </p:nvGrpSpPr>
          <p:grpSpPr>
            <a:xfrm>
              <a:off x="18552073" y="11409018"/>
              <a:ext cx="1145935" cy="885154"/>
              <a:chOff x="8683813" y="6194104"/>
              <a:chExt cx="1145935" cy="885154"/>
            </a:xfrm>
            <a:solidFill>
              <a:srgbClr val="FFFFFF"/>
            </a:solidFill>
          </p:grpSpPr>
          <p:sp>
            <p:nvSpPr>
              <p:cNvPr id="44" name="Freeform: Shape 43">
                <a:extLst>
                  <a:ext uri="{FF2B5EF4-FFF2-40B4-BE49-F238E27FC236}">
                    <a16:creationId xmlns:a16="http://schemas.microsoft.com/office/drawing/2014/main" id="{329BB296-67CC-A56E-BAF6-8161C5EB6D91}"/>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5" name="Freeform: Shape 44">
                <a:extLst>
                  <a:ext uri="{FF2B5EF4-FFF2-40B4-BE49-F238E27FC236}">
                    <a16:creationId xmlns:a16="http://schemas.microsoft.com/office/drawing/2014/main" id="{A494EC75-F178-E8B4-B0EE-136F9C73E5D6}"/>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6" name="Freeform: Shape 45">
                <a:extLst>
                  <a:ext uri="{FF2B5EF4-FFF2-40B4-BE49-F238E27FC236}">
                    <a16:creationId xmlns:a16="http://schemas.microsoft.com/office/drawing/2014/main" id="{4F241740-FF76-A3B6-4878-AC9F00CA1F42}"/>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0" name="TextBox 15">
              <a:extLst>
                <a:ext uri="{FF2B5EF4-FFF2-40B4-BE49-F238E27FC236}">
                  <a16:creationId xmlns:a16="http://schemas.microsoft.com/office/drawing/2014/main" id="{87E51AA8-FE3B-B8BA-E0C0-C40619DFFF69}"/>
                </a:ext>
              </a:extLst>
            </p:cNvPr>
            <p:cNvSpPr txBox="1"/>
            <p:nvPr/>
          </p:nvSpPr>
          <p:spPr>
            <a:xfrm>
              <a:off x="18069532" y="1242133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Projects</a:t>
              </a:r>
            </a:p>
          </p:txBody>
        </p:sp>
        <p:sp>
          <p:nvSpPr>
            <p:cNvPr id="21" name="AutoShape 27">
              <a:extLst>
                <a:ext uri="{FF2B5EF4-FFF2-40B4-BE49-F238E27FC236}">
                  <a16:creationId xmlns:a16="http://schemas.microsoft.com/office/drawing/2014/main" id="{14324BF6-724A-295C-E937-3881C5CD1D46}"/>
                </a:ext>
              </a:extLst>
            </p:cNvPr>
            <p:cNvSpPr/>
            <p:nvPr/>
          </p:nvSpPr>
          <p:spPr>
            <a:xfrm flipV="1">
              <a:off x="17170399" y="11089320"/>
              <a:ext cx="1974037" cy="31"/>
            </a:xfrm>
            <a:prstGeom prst="line">
              <a:avLst/>
            </a:prstGeom>
            <a:ln w="38100" cap="flat">
              <a:solidFill>
                <a:srgbClr val="FFFFFF"/>
              </a:solidFill>
              <a:prstDash val="solid"/>
              <a:headEnd type="none" w="sm" len="sm"/>
              <a:tailEnd type="none" w="sm" len="sm"/>
            </a:ln>
          </p:spPr>
        </p:sp>
        <p:sp>
          <p:nvSpPr>
            <p:cNvPr id="22" name="AutoShape 39">
              <a:extLst>
                <a:ext uri="{FF2B5EF4-FFF2-40B4-BE49-F238E27FC236}">
                  <a16:creationId xmlns:a16="http://schemas.microsoft.com/office/drawing/2014/main" id="{C6F8A066-665C-D149-AEC5-D014823EDCBC}"/>
                </a:ext>
              </a:extLst>
            </p:cNvPr>
            <p:cNvSpPr/>
            <p:nvPr/>
          </p:nvSpPr>
          <p:spPr>
            <a:xfrm rot="16200000">
              <a:off x="17030047" y="11254091"/>
              <a:ext cx="306443" cy="0"/>
            </a:xfrm>
            <a:prstGeom prst="line">
              <a:avLst/>
            </a:prstGeom>
            <a:ln w="38100" cap="flat">
              <a:solidFill>
                <a:srgbClr val="FFFFFF"/>
              </a:solidFill>
              <a:prstDash val="solid"/>
              <a:headEnd type="none" w="sm" len="sm"/>
              <a:tailEnd type="none" w="sm" len="sm"/>
            </a:ln>
          </p:spPr>
        </p:sp>
        <p:sp>
          <p:nvSpPr>
            <p:cNvPr id="23" name="AutoShape 39">
              <a:extLst>
                <a:ext uri="{FF2B5EF4-FFF2-40B4-BE49-F238E27FC236}">
                  <a16:creationId xmlns:a16="http://schemas.microsoft.com/office/drawing/2014/main" id="{C52F6466-F584-1398-479C-9EDEFBA9914D}"/>
                </a:ext>
              </a:extLst>
            </p:cNvPr>
            <p:cNvSpPr/>
            <p:nvPr/>
          </p:nvSpPr>
          <p:spPr>
            <a:xfrm rot="16200000">
              <a:off x="18991215" y="11221718"/>
              <a:ext cx="306443" cy="0"/>
            </a:xfrm>
            <a:prstGeom prst="line">
              <a:avLst/>
            </a:prstGeom>
            <a:ln w="38100" cap="flat">
              <a:solidFill>
                <a:srgbClr val="FFFFFF"/>
              </a:solidFill>
              <a:prstDash val="solid"/>
              <a:headEnd type="none" w="sm" len="sm"/>
              <a:tailEnd type="none" w="sm" len="sm"/>
            </a:ln>
          </p:spPr>
        </p:sp>
        <p:grpSp>
          <p:nvGrpSpPr>
            <p:cNvPr id="24" name="Picture 26">
              <a:extLst>
                <a:ext uri="{FF2B5EF4-FFF2-40B4-BE49-F238E27FC236}">
                  <a16:creationId xmlns:a16="http://schemas.microsoft.com/office/drawing/2014/main" id="{F8308FD2-D420-B278-1456-E645CF045685}"/>
                </a:ext>
              </a:extLst>
            </p:cNvPr>
            <p:cNvGrpSpPr/>
            <p:nvPr/>
          </p:nvGrpSpPr>
          <p:grpSpPr>
            <a:xfrm>
              <a:off x="17517661" y="4834396"/>
              <a:ext cx="1145935" cy="885154"/>
              <a:chOff x="8777016" y="3895501"/>
              <a:chExt cx="1145935" cy="885154"/>
            </a:xfrm>
            <a:solidFill>
              <a:srgbClr val="FFFFFF"/>
            </a:solidFill>
          </p:grpSpPr>
          <p:sp>
            <p:nvSpPr>
              <p:cNvPr id="41" name="Freeform: Shape 40">
                <a:extLst>
                  <a:ext uri="{FF2B5EF4-FFF2-40B4-BE49-F238E27FC236}">
                    <a16:creationId xmlns:a16="http://schemas.microsoft.com/office/drawing/2014/main" id="{4B00125D-0D6F-1E4B-DE0E-345B2D61CD81}"/>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2" name="Freeform: Shape 41">
                <a:extLst>
                  <a:ext uri="{FF2B5EF4-FFF2-40B4-BE49-F238E27FC236}">
                    <a16:creationId xmlns:a16="http://schemas.microsoft.com/office/drawing/2014/main" id="{FB814F06-FCCB-9DB0-2284-E0D9FBD18394}"/>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3" name="Freeform: Shape 42">
                <a:extLst>
                  <a:ext uri="{FF2B5EF4-FFF2-40B4-BE49-F238E27FC236}">
                    <a16:creationId xmlns:a16="http://schemas.microsoft.com/office/drawing/2014/main" id="{337CC509-4FF4-E9F7-5726-96B7F3ACFEAD}"/>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5" name="TextBox 14">
              <a:extLst>
                <a:ext uri="{FF2B5EF4-FFF2-40B4-BE49-F238E27FC236}">
                  <a16:creationId xmlns:a16="http://schemas.microsoft.com/office/drawing/2014/main" id="{4E352B13-8F8C-CC71-0F36-87111811CB27}"/>
                </a:ext>
              </a:extLst>
            </p:cNvPr>
            <p:cNvSpPr txBox="1"/>
            <p:nvPr/>
          </p:nvSpPr>
          <p:spPr>
            <a:xfrm>
              <a:off x="17003533" y="579320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Users</a:t>
              </a:r>
            </a:p>
          </p:txBody>
        </p:sp>
        <p:sp>
          <p:nvSpPr>
            <p:cNvPr id="26" name="AutoShape 39">
              <a:extLst>
                <a:ext uri="{FF2B5EF4-FFF2-40B4-BE49-F238E27FC236}">
                  <a16:creationId xmlns:a16="http://schemas.microsoft.com/office/drawing/2014/main" id="{2A91173D-2539-FD8B-D6D0-2A8833510C59}"/>
                </a:ext>
              </a:extLst>
            </p:cNvPr>
            <p:cNvSpPr/>
            <p:nvPr/>
          </p:nvSpPr>
          <p:spPr>
            <a:xfrm rot="16200000">
              <a:off x="18015567" y="6466999"/>
              <a:ext cx="306443" cy="0"/>
            </a:xfrm>
            <a:prstGeom prst="line">
              <a:avLst/>
            </a:prstGeom>
            <a:ln w="38100" cap="flat">
              <a:solidFill>
                <a:srgbClr val="FFFFFF"/>
              </a:solidFill>
              <a:prstDash val="solid"/>
              <a:headEnd type="none" w="sm" len="sm"/>
              <a:tailEnd type="none" w="sm" len="sm"/>
            </a:ln>
          </p:spPr>
        </p:sp>
        <p:grpSp>
          <p:nvGrpSpPr>
            <p:cNvPr id="27" name="Picture 26">
              <a:extLst>
                <a:ext uri="{FF2B5EF4-FFF2-40B4-BE49-F238E27FC236}">
                  <a16:creationId xmlns:a16="http://schemas.microsoft.com/office/drawing/2014/main" id="{31623600-C911-3A21-0A80-16309C800247}"/>
                </a:ext>
              </a:extLst>
            </p:cNvPr>
            <p:cNvGrpSpPr/>
            <p:nvPr/>
          </p:nvGrpSpPr>
          <p:grpSpPr>
            <a:xfrm>
              <a:off x="19620781" y="4844556"/>
              <a:ext cx="1145935" cy="885154"/>
              <a:chOff x="8777016" y="3895501"/>
              <a:chExt cx="1145935" cy="885154"/>
            </a:xfrm>
            <a:solidFill>
              <a:srgbClr val="FFFFFF"/>
            </a:solidFill>
          </p:grpSpPr>
          <p:sp>
            <p:nvSpPr>
              <p:cNvPr id="38" name="Freeform: Shape 37">
                <a:extLst>
                  <a:ext uri="{FF2B5EF4-FFF2-40B4-BE49-F238E27FC236}">
                    <a16:creationId xmlns:a16="http://schemas.microsoft.com/office/drawing/2014/main" id="{DC20CF88-C86E-561B-1A11-9D3071D4160C}"/>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9" name="Freeform: Shape 38">
                <a:extLst>
                  <a:ext uri="{FF2B5EF4-FFF2-40B4-BE49-F238E27FC236}">
                    <a16:creationId xmlns:a16="http://schemas.microsoft.com/office/drawing/2014/main" id="{71E29BB5-EA13-88A8-58C2-BAA7542ED6AD}"/>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0" name="Freeform: Shape 39">
                <a:extLst>
                  <a:ext uri="{FF2B5EF4-FFF2-40B4-BE49-F238E27FC236}">
                    <a16:creationId xmlns:a16="http://schemas.microsoft.com/office/drawing/2014/main" id="{081A8D2C-C7D1-C1F1-4287-5DA8874D0D51}"/>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28" name="TextBox 14">
              <a:extLst>
                <a:ext uri="{FF2B5EF4-FFF2-40B4-BE49-F238E27FC236}">
                  <a16:creationId xmlns:a16="http://schemas.microsoft.com/office/drawing/2014/main" id="{B8931B87-9B68-9F7A-FEE7-10F2F545E0BD}"/>
                </a:ext>
              </a:extLst>
            </p:cNvPr>
            <p:cNvSpPr txBox="1"/>
            <p:nvPr/>
          </p:nvSpPr>
          <p:spPr>
            <a:xfrm>
              <a:off x="19106653" y="5803365"/>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tmp</a:t>
              </a:r>
              <a:endParaRPr lang="en-US" sz="2799" dirty="0">
                <a:solidFill>
                  <a:srgbClr val="FFFFFF"/>
                </a:solidFill>
                <a:latin typeface="HK Grotesk Medium"/>
              </a:endParaRPr>
            </a:p>
          </p:txBody>
        </p:sp>
        <p:sp>
          <p:nvSpPr>
            <p:cNvPr id="29" name="AutoShape 27">
              <a:extLst>
                <a:ext uri="{FF2B5EF4-FFF2-40B4-BE49-F238E27FC236}">
                  <a16:creationId xmlns:a16="http://schemas.microsoft.com/office/drawing/2014/main" id="{985E8BAB-146A-2BDF-DDE6-F5AE01879BC5}"/>
                </a:ext>
              </a:extLst>
            </p:cNvPr>
            <p:cNvSpPr/>
            <p:nvPr/>
          </p:nvSpPr>
          <p:spPr>
            <a:xfrm flipV="1">
              <a:off x="18033999" y="4515800"/>
              <a:ext cx="1974037" cy="31"/>
            </a:xfrm>
            <a:prstGeom prst="line">
              <a:avLst/>
            </a:prstGeom>
            <a:ln w="38100" cap="flat">
              <a:solidFill>
                <a:srgbClr val="FFFFFF"/>
              </a:solidFill>
              <a:prstDash val="solid"/>
              <a:headEnd type="none" w="sm" len="sm"/>
              <a:tailEnd type="none" w="sm" len="sm"/>
            </a:ln>
          </p:spPr>
        </p:sp>
        <p:sp>
          <p:nvSpPr>
            <p:cNvPr id="30" name="AutoShape 39">
              <a:extLst>
                <a:ext uri="{FF2B5EF4-FFF2-40B4-BE49-F238E27FC236}">
                  <a16:creationId xmlns:a16="http://schemas.microsoft.com/office/drawing/2014/main" id="{787D6EF6-82E7-12EC-6FC0-8C2BD7667B8C}"/>
                </a:ext>
              </a:extLst>
            </p:cNvPr>
            <p:cNvSpPr/>
            <p:nvPr/>
          </p:nvSpPr>
          <p:spPr>
            <a:xfrm rot="16200000">
              <a:off x="17897343" y="4676879"/>
              <a:ext cx="306443" cy="0"/>
            </a:xfrm>
            <a:prstGeom prst="line">
              <a:avLst/>
            </a:prstGeom>
            <a:ln w="38100" cap="flat">
              <a:solidFill>
                <a:srgbClr val="FFFFFF"/>
              </a:solidFill>
              <a:prstDash val="solid"/>
              <a:headEnd type="none" w="sm" len="sm"/>
              <a:tailEnd type="none" w="sm" len="sm"/>
            </a:ln>
          </p:spPr>
        </p:sp>
        <p:sp>
          <p:nvSpPr>
            <p:cNvPr id="31" name="AutoShape 39">
              <a:extLst>
                <a:ext uri="{FF2B5EF4-FFF2-40B4-BE49-F238E27FC236}">
                  <a16:creationId xmlns:a16="http://schemas.microsoft.com/office/drawing/2014/main" id="{E01B83EE-5CBD-74FB-E934-D9FE21F55D8F}"/>
                </a:ext>
              </a:extLst>
            </p:cNvPr>
            <p:cNvSpPr/>
            <p:nvPr/>
          </p:nvSpPr>
          <p:spPr>
            <a:xfrm rot="16200000">
              <a:off x="19870236" y="4645463"/>
              <a:ext cx="306443" cy="0"/>
            </a:xfrm>
            <a:prstGeom prst="line">
              <a:avLst/>
            </a:prstGeom>
            <a:ln w="38100" cap="flat">
              <a:solidFill>
                <a:srgbClr val="FFFFFF"/>
              </a:solidFill>
              <a:prstDash val="solid"/>
              <a:headEnd type="none" w="sm" len="sm"/>
              <a:tailEnd type="none" w="sm" len="sm"/>
            </a:ln>
          </p:spPr>
        </p:sp>
        <p:sp>
          <p:nvSpPr>
            <p:cNvPr id="32" name="AutoShape 39">
              <a:extLst>
                <a:ext uri="{FF2B5EF4-FFF2-40B4-BE49-F238E27FC236}">
                  <a16:creationId xmlns:a16="http://schemas.microsoft.com/office/drawing/2014/main" id="{106D12E5-6E48-A29F-CAB4-CC3A6B08CCCA}"/>
                </a:ext>
              </a:extLst>
            </p:cNvPr>
            <p:cNvSpPr/>
            <p:nvPr/>
          </p:nvSpPr>
          <p:spPr>
            <a:xfrm rot="16200000">
              <a:off x="17901267" y="4361974"/>
              <a:ext cx="306443" cy="0"/>
            </a:xfrm>
            <a:prstGeom prst="line">
              <a:avLst/>
            </a:prstGeom>
            <a:ln w="38100" cap="flat">
              <a:solidFill>
                <a:srgbClr val="FFFFFF"/>
              </a:solidFill>
              <a:prstDash val="solid"/>
              <a:headEnd type="none" w="sm" len="sm"/>
              <a:tailEnd type="none" w="sm" len="sm"/>
            </a:ln>
          </p:spPr>
        </p:sp>
        <p:grpSp>
          <p:nvGrpSpPr>
            <p:cNvPr id="33" name="Picture 26">
              <a:extLst>
                <a:ext uri="{FF2B5EF4-FFF2-40B4-BE49-F238E27FC236}">
                  <a16:creationId xmlns:a16="http://schemas.microsoft.com/office/drawing/2014/main" id="{89DBC7FC-993A-3D1B-1CBB-EFBFF6264D59}"/>
                </a:ext>
              </a:extLst>
            </p:cNvPr>
            <p:cNvGrpSpPr/>
            <p:nvPr/>
          </p:nvGrpSpPr>
          <p:grpSpPr>
            <a:xfrm>
              <a:off x="17559571" y="2750326"/>
              <a:ext cx="1145935" cy="885154"/>
              <a:chOff x="8777016" y="3895501"/>
              <a:chExt cx="1145935" cy="885154"/>
            </a:xfrm>
            <a:solidFill>
              <a:srgbClr val="FFFFFF"/>
            </a:solidFill>
          </p:grpSpPr>
          <p:sp>
            <p:nvSpPr>
              <p:cNvPr id="35" name="Freeform: Shape 34">
                <a:extLst>
                  <a:ext uri="{FF2B5EF4-FFF2-40B4-BE49-F238E27FC236}">
                    <a16:creationId xmlns:a16="http://schemas.microsoft.com/office/drawing/2014/main" id="{140A7C8B-82FC-FD1A-D814-17E313F2E30A}"/>
                  </a:ext>
                </a:extLst>
              </p:cNvPr>
              <p:cNvSpPr/>
              <p:nvPr/>
            </p:nvSpPr>
            <p:spPr>
              <a:xfrm>
                <a:off x="8777016" y="3895501"/>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C32DEDE1-47D7-166C-8904-F0ECD2091F06}"/>
                  </a:ext>
                </a:extLst>
              </p:cNvPr>
              <p:cNvSpPr/>
              <p:nvPr/>
            </p:nvSpPr>
            <p:spPr>
              <a:xfrm>
                <a:off x="8925199" y="3969130"/>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7" name="Freeform: Shape 36">
                <a:extLst>
                  <a:ext uri="{FF2B5EF4-FFF2-40B4-BE49-F238E27FC236}">
                    <a16:creationId xmlns:a16="http://schemas.microsoft.com/office/drawing/2014/main" id="{E1EA0B63-07CE-D1C9-9CD9-451802D6E0EF}"/>
                  </a:ext>
                </a:extLst>
              </p:cNvPr>
              <p:cNvSpPr/>
              <p:nvPr/>
            </p:nvSpPr>
            <p:spPr>
              <a:xfrm>
                <a:off x="8851422" y="3969130"/>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34" name="TextBox 14">
              <a:extLst>
                <a:ext uri="{FF2B5EF4-FFF2-40B4-BE49-F238E27FC236}">
                  <a16:creationId xmlns:a16="http://schemas.microsoft.com/office/drawing/2014/main" id="{9E1A7E14-88EB-8060-7D45-7AA7F2DE5126}"/>
                </a:ext>
              </a:extLst>
            </p:cNvPr>
            <p:cNvSpPr txBox="1"/>
            <p:nvPr/>
          </p:nvSpPr>
          <p:spPr>
            <a:xfrm>
              <a:off x="16976863" y="361769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TextBox 6"/>
          <p:cNvSpPr txBox="1">
            <a:spLocks noGrp="1"/>
          </p:cNvSpPr>
          <p:nvPr>
            <p:ph type="sldNum" sz="quarter" idx="2"/>
          </p:nvPr>
        </p:nvSpPr>
        <p:spPr>
          <a:xfrm>
            <a:off x="23623210" y="12949908"/>
            <a:ext cx="336806" cy="48764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a:lvl1pPr>
          </a:lstStyle>
          <a:p>
            <a:fld id="{86CB4B4D-7CA3-9044-876B-883B54F8677D}" type="slidenum">
              <a:rPr/>
              <a:t>3</a:t>
            </a:fld>
            <a:endParaRPr/>
          </a:p>
        </p:txBody>
      </p:sp>
      <p:grpSp>
        <p:nvGrpSpPr>
          <p:cNvPr id="3" name="Group 2">
            <a:extLst>
              <a:ext uri="{FF2B5EF4-FFF2-40B4-BE49-F238E27FC236}">
                <a16:creationId xmlns:a16="http://schemas.microsoft.com/office/drawing/2014/main" id="{321DF095-42F2-03E1-784F-C3A31CEE9DE1}"/>
              </a:ext>
            </a:extLst>
          </p:cNvPr>
          <p:cNvGrpSpPr/>
          <p:nvPr/>
        </p:nvGrpSpPr>
        <p:grpSpPr>
          <a:xfrm>
            <a:off x="-15372" y="2701541"/>
            <a:ext cx="24402044" cy="6345327"/>
            <a:chOff x="-15372" y="7025891"/>
            <a:chExt cx="24402044" cy="6345327"/>
          </a:xfrm>
        </p:grpSpPr>
        <p:sp>
          <p:nvSpPr>
            <p:cNvPr id="392" name="Rectangle 12"/>
            <p:cNvSpPr/>
            <p:nvPr/>
          </p:nvSpPr>
          <p:spPr>
            <a:xfrm>
              <a:off x="-15372" y="7513042"/>
              <a:ext cx="24402044" cy="1101218"/>
            </a:xfrm>
            <a:prstGeom prst="rect">
              <a:avLst/>
            </a:prstGeom>
            <a:solidFill>
              <a:srgbClr val="A0B7FF"/>
            </a:solidFill>
            <a:ln w="12700">
              <a:miter lim="400000"/>
            </a:ln>
          </p:spPr>
          <p:txBody>
            <a:bodyPr lIns="45718" tIns="45718" rIns="45718" bIns="45718" anchor="ctr"/>
            <a:lstStyle/>
            <a:p>
              <a:pPr algn="ctr">
                <a:defRPr>
                  <a:solidFill>
                    <a:srgbClr val="430FA2"/>
                  </a:solidFill>
                </a:defRPr>
              </a:pPr>
              <a:endParaRPr/>
            </a:p>
          </p:txBody>
        </p:sp>
        <p:grpSp>
          <p:nvGrpSpPr>
            <p:cNvPr id="2" name="Group 1">
              <a:extLst>
                <a:ext uri="{FF2B5EF4-FFF2-40B4-BE49-F238E27FC236}">
                  <a16:creationId xmlns:a16="http://schemas.microsoft.com/office/drawing/2014/main" id="{7D224B52-8490-0CD8-28A5-49423FF05EBB}"/>
                </a:ext>
              </a:extLst>
            </p:cNvPr>
            <p:cNvGrpSpPr/>
            <p:nvPr/>
          </p:nvGrpSpPr>
          <p:grpSpPr>
            <a:xfrm>
              <a:off x="707862" y="7025891"/>
              <a:ext cx="21435868" cy="6345327"/>
              <a:chOff x="707862" y="7025891"/>
              <a:chExt cx="21435868" cy="6345327"/>
            </a:xfrm>
          </p:grpSpPr>
          <p:sp>
            <p:nvSpPr>
              <p:cNvPr id="396" name="XXXXXX XXXXXX"/>
              <p:cNvSpPr txBox="1"/>
              <p:nvPr/>
            </p:nvSpPr>
            <p:spPr>
              <a:xfrm>
                <a:off x="14396206" y="12509807"/>
                <a:ext cx="3480120" cy="5334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800">
                    <a:solidFill>
                      <a:srgbClr val="FFFFFF"/>
                    </a:solidFill>
                  </a:defRPr>
                </a:lvl1pPr>
              </a:lstStyle>
              <a:p>
                <a:r>
                  <a:rPr lang="en-US" dirty="0"/>
                  <a:t>Christian B. Knudsen</a:t>
                </a:r>
                <a:endParaRPr dirty="0"/>
              </a:p>
            </p:txBody>
          </p:sp>
          <p:sp>
            <p:nvSpPr>
              <p:cNvPr id="397" name="XXXXXX XXXXXX"/>
              <p:cNvSpPr txBox="1"/>
              <p:nvPr/>
            </p:nvSpPr>
            <p:spPr>
              <a:xfrm>
                <a:off x="19529981" y="12509846"/>
                <a:ext cx="2051175"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800">
                    <a:solidFill>
                      <a:srgbClr val="FFFFFF"/>
                    </a:solidFill>
                  </a:defRPr>
                </a:lvl1pPr>
              </a:lstStyle>
              <a:p>
                <a:r>
                  <a:t>Daniel Pryn </a:t>
                </a:r>
              </a:p>
            </p:txBody>
          </p:sp>
          <p:sp>
            <p:nvSpPr>
              <p:cNvPr id="400" name="TextBox 13"/>
              <p:cNvSpPr txBox="1"/>
              <p:nvPr/>
            </p:nvSpPr>
            <p:spPr>
              <a:xfrm>
                <a:off x="3122014" y="7751231"/>
                <a:ext cx="13627257" cy="612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3400" b="1" spc="255"/>
                </a:lvl1pPr>
              </a:lstStyle>
              <a:p>
                <a:r>
                  <a:rPr dirty="0"/>
                  <a:t>KUB DATA LAB</a:t>
                </a:r>
              </a:p>
            </p:txBody>
          </p:sp>
          <p:sp>
            <p:nvSpPr>
              <p:cNvPr id="409" name="TextBox 35"/>
              <p:cNvSpPr txBox="1"/>
              <p:nvPr/>
            </p:nvSpPr>
            <p:spPr>
              <a:xfrm>
                <a:off x="2326160" y="8774330"/>
                <a:ext cx="11317017" cy="45968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marL="280735" indent="-280735">
                  <a:lnSpc>
                    <a:spcPts val="4000"/>
                  </a:lnSpc>
                  <a:buSzPct val="100000"/>
                  <a:buChar char="•"/>
                  <a:defRPr sz="2800" spc="300">
                    <a:solidFill>
                      <a:srgbClr val="FFFFFF"/>
                    </a:solidFill>
                  </a:defRPr>
                </a:pPr>
                <a:endParaRPr dirty="0"/>
              </a:p>
              <a:p>
                <a:pPr marL="280735" indent="-280735">
                  <a:lnSpc>
                    <a:spcPts val="4000"/>
                  </a:lnSpc>
                  <a:buSzPct val="100000"/>
                  <a:buChar char="•"/>
                  <a:defRPr sz="2800" spc="300">
                    <a:solidFill>
                      <a:srgbClr val="FFFFFF"/>
                    </a:solidFill>
                  </a:defRPr>
                </a:pPr>
                <a:r>
                  <a:rPr dirty="0"/>
                  <a:t>KUB </a:t>
                </a:r>
                <a:r>
                  <a:rPr dirty="0" err="1"/>
                  <a:t>Datalab</a:t>
                </a:r>
                <a:r>
                  <a:rPr dirty="0"/>
                  <a:t> is an open space for learning - both KU students and teachers </a:t>
                </a:r>
                <a:r>
                  <a:rPr sz="1200" spc="128" dirty="0"/>
                  <a:t>  </a:t>
                </a:r>
              </a:p>
              <a:p>
                <a:pPr>
                  <a:lnSpc>
                    <a:spcPts val="4000"/>
                  </a:lnSpc>
                  <a:defRPr sz="2800" spc="300">
                    <a:solidFill>
                      <a:srgbClr val="FFFFFF"/>
                    </a:solidFill>
                  </a:defRPr>
                </a:pPr>
                <a:endParaRPr sz="1200" spc="128" dirty="0">
                  <a:latin typeface="Arial"/>
                  <a:ea typeface="Arial"/>
                  <a:cs typeface="Arial"/>
                  <a:sym typeface="Arial"/>
                </a:endParaRPr>
              </a:p>
              <a:p>
                <a:pPr marL="280735" indent="-280735">
                  <a:lnSpc>
                    <a:spcPts val="4000"/>
                  </a:lnSpc>
                  <a:buSzPct val="100000"/>
                  <a:buChar char="•"/>
                  <a:defRPr sz="2800" spc="300">
                    <a:solidFill>
                      <a:srgbClr val="FFFFFF"/>
                    </a:solidFill>
                  </a:defRPr>
                </a:pPr>
                <a:r>
                  <a:rPr dirty="0"/>
                  <a:t>Data wrangling: harvest, clean, </a:t>
                </a:r>
                <a:r>
                  <a:rPr dirty="0" err="1"/>
                  <a:t>analyse</a:t>
                </a:r>
                <a:r>
                  <a:rPr dirty="0"/>
                  <a:t>, and </a:t>
                </a:r>
                <a:r>
                  <a:rPr dirty="0" err="1"/>
                  <a:t>visualise</a:t>
                </a:r>
                <a:r>
                  <a:rPr dirty="0"/>
                  <a:t> data (novice and experienced)</a:t>
                </a:r>
              </a:p>
              <a:p>
                <a:pPr marL="280735" indent="-280735">
                  <a:lnSpc>
                    <a:spcPts val="4000"/>
                  </a:lnSpc>
                  <a:buSzPct val="100000"/>
                  <a:buChar char="•"/>
                  <a:defRPr sz="2800" spc="300">
                    <a:solidFill>
                      <a:srgbClr val="FFFFFF"/>
                    </a:solidFill>
                  </a:defRPr>
                </a:pPr>
                <a:endParaRPr sz="1200" spc="128" dirty="0"/>
              </a:p>
              <a:p>
                <a:pPr marL="280735" indent="-280735">
                  <a:lnSpc>
                    <a:spcPts val="4000"/>
                  </a:lnSpc>
                  <a:buSzPct val="100000"/>
                  <a:buChar char="•"/>
                  <a:defRPr sz="2800" spc="300">
                    <a:solidFill>
                      <a:srgbClr val="FFFFFF"/>
                    </a:solidFill>
                  </a:defRPr>
                </a:pPr>
                <a:r>
                  <a:rPr dirty="0"/>
                  <a:t>Free courses and learning activities</a:t>
                </a:r>
                <a:endParaRPr sz="1200" spc="128" dirty="0"/>
              </a:p>
            </p:txBody>
          </p:sp>
          <p:sp>
            <p:nvSpPr>
              <p:cNvPr id="410" name="Group"/>
              <p:cNvSpPr/>
              <p:nvPr/>
            </p:nvSpPr>
            <p:spPr>
              <a:xfrm>
                <a:off x="14820394" y="9297332"/>
                <a:ext cx="2976610" cy="2976610"/>
              </a:xfrm>
              <a:prstGeom prst="ellipse">
                <a:avLst/>
              </a:prstGeom>
              <a:solidFill>
                <a:srgbClr val="D6D6D6"/>
              </a:solidFill>
              <a:ln w="12700">
                <a:miter lim="400000"/>
              </a:ln>
            </p:spPr>
            <p:txBody>
              <a:bodyPr lIns="45718" tIns="45718" rIns="45718" bIns="45718" anchor="ctr"/>
              <a:lstStyle/>
              <a:p>
                <a:pPr>
                  <a:defRPr>
                    <a:solidFill>
                      <a:srgbClr val="999999"/>
                    </a:solidFill>
                    <a:latin typeface="Calibri"/>
                    <a:ea typeface="Calibri"/>
                    <a:cs typeface="Calibri"/>
                    <a:sym typeface="Calibri"/>
                  </a:defRPr>
                </a:pPr>
                <a:endParaRPr/>
              </a:p>
            </p:txBody>
          </p:sp>
          <p:sp>
            <p:nvSpPr>
              <p:cNvPr id="411" name="Circle"/>
              <p:cNvSpPr/>
              <p:nvPr/>
            </p:nvSpPr>
            <p:spPr>
              <a:xfrm>
                <a:off x="14826239" y="9282330"/>
                <a:ext cx="2979668" cy="2976729"/>
              </a:xfrm>
              <a:prstGeom prst="ellipse">
                <a:avLst/>
              </a:prstGeom>
              <a:ln w="25400">
                <a:solidFill>
                  <a:srgbClr val="A0B7FF"/>
                </a:solidFill>
                <a:miter/>
              </a:ln>
            </p:spPr>
            <p:txBody>
              <a:bodyPr lIns="45718" tIns="45718" rIns="45718" bIns="45718" anchor="ctr"/>
              <a:lstStyle/>
              <a:p>
                <a:pPr>
                  <a:defRPr>
                    <a:solidFill>
                      <a:srgbClr val="FFFFFF"/>
                    </a:solidFill>
                  </a:defRPr>
                </a:pPr>
                <a:endParaRPr/>
              </a:p>
            </p:txBody>
          </p:sp>
          <p:grpSp>
            <p:nvGrpSpPr>
              <p:cNvPr id="415" name="Group"/>
              <p:cNvGrpSpPr/>
              <p:nvPr/>
            </p:nvGrpSpPr>
            <p:grpSpPr>
              <a:xfrm>
                <a:off x="19160377" y="9269630"/>
                <a:ext cx="2983353" cy="2986994"/>
                <a:chOff x="0" y="0"/>
                <a:chExt cx="2983351" cy="2986993"/>
              </a:xfrm>
            </p:grpSpPr>
            <p:sp>
              <p:nvSpPr>
                <p:cNvPr id="412" name="Group"/>
                <p:cNvSpPr/>
                <p:nvPr/>
              </p:nvSpPr>
              <p:spPr>
                <a:xfrm>
                  <a:off x="0" y="0"/>
                  <a:ext cx="2976609" cy="2976609"/>
                </a:xfrm>
                <a:prstGeom prst="ellipse">
                  <a:avLst/>
                </a:prstGeom>
                <a:solidFill>
                  <a:srgbClr val="FFFFFF"/>
                </a:solidFill>
                <a:ln w="12700" cap="flat">
                  <a:noFill/>
                  <a:miter lim="400000"/>
                </a:ln>
                <a:effectLst/>
              </p:spPr>
              <p:txBody>
                <a:bodyPr wrap="square" lIns="45718" tIns="45718" rIns="45718" bIns="45718" numCol="1" anchor="ctr">
                  <a:noAutofit/>
                </a:bodyPr>
                <a:lstStyle/>
                <a:p>
                  <a:pPr>
                    <a:defRPr>
                      <a:solidFill>
                        <a:srgbClr val="999999"/>
                      </a:solidFill>
                      <a:latin typeface="Calibri"/>
                      <a:ea typeface="Calibri"/>
                      <a:cs typeface="Calibri"/>
                      <a:sym typeface="Calibri"/>
                    </a:defRPr>
                  </a:pPr>
                  <a:endParaRPr/>
                </a:p>
              </p:txBody>
            </p:sp>
            <p:pic>
              <p:nvPicPr>
                <p:cNvPr id="413" name="pryn.png" descr="pryn.png"/>
                <p:cNvPicPr>
                  <a:picLocks noChangeAspect="1"/>
                </p:cNvPicPr>
                <p:nvPr/>
              </p:nvPicPr>
              <p:blipFill>
                <a:blip r:embed="rId3"/>
                <a:srcRect t="3513" r="3" b="1299"/>
                <a:stretch>
                  <a:fillRect/>
                </a:stretch>
              </p:blipFill>
              <p:spPr>
                <a:xfrm>
                  <a:off x="310699" y="20734"/>
                  <a:ext cx="2334696" cy="2955806"/>
                </a:xfrm>
                <a:custGeom>
                  <a:avLst/>
                  <a:gdLst/>
                  <a:ahLst/>
                  <a:cxnLst>
                    <a:cxn ang="0">
                      <a:pos x="wd2" y="hd2"/>
                    </a:cxn>
                    <a:cxn ang="5400000">
                      <a:pos x="wd2" y="hd2"/>
                    </a:cxn>
                    <a:cxn ang="10800000">
                      <a:pos x="wd2" y="hd2"/>
                    </a:cxn>
                    <a:cxn ang="16200000">
                      <a:pos x="wd2" y="hd2"/>
                    </a:cxn>
                  </a:cxnLst>
                  <a:rect l="0" t="0" r="r" b="b"/>
                  <a:pathLst>
                    <a:path w="21600" h="20595" extrusionOk="0">
                      <a:moveTo>
                        <a:pt x="11070" y="0"/>
                      </a:moveTo>
                      <a:cubicBezTo>
                        <a:pt x="7571" y="0"/>
                        <a:pt x="4072" y="1006"/>
                        <a:pt x="1403" y="3017"/>
                      </a:cubicBezTo>
                      <a:cubicBezTo>
                        <a:pt x="878" y="3412"/>
                        <a:pt x="421" y="3837"/>
                        <a:pt x="0" y="4275"/>
                      </a:cubicBezTo>
                      <a:lnTo>
                        <a:pt x="0" y="16320"/>
                      </a:lnTo>
                      <a:cubicBezTo>
                        <a:pt x="421" y="16759"/>
                        <a:pt x="878" y="17184"/>
                        <a:pt x="1403" y="17579"/>
                      </a:cubicBezTo>
                      <a:cubicBezTo>
                        <a:pt x="6742" y="21600"/>
                        <a:pt x="15398" y="21600"/>
                        <a:pt x="20737" y="17579"/>
                      </a:cubicBezTo>
                      <a:cubicBezTo>
                        <a:pt x="21044" y="17348"/>
                        <a:pt x="21329" y="17106"/>
                        <a:pt x="21600" y="16860"/>
                      </a:cubicBezTo>
                      <a:lnTo>
                        <a:pt x="21600" y="3736"/>
                      </a:lnTo>
                      <a:cubicBezTo>
                        <a:pt x="21329" y="3489"/>
                        <a:pt x="21044" y="3248"/>
                        <a:pt x="20737" y="3017"/>
                      </a:cubicBezTo>
                      <a:cubicBezTo>
                        <a:pt x="18067" y="1006"/>
                        <a:pt x="14569" y="0"/>
                        <a:pt x="11070" y="0"/>
                      </a:cubicBezTo>
                      <a:close/>
                    </a:path>
                  </a:pathLst>
                </a:custGeom>
                <a:ln w="12700" cap="flat">
                  <a:noFill/>
                  <a:miter lim="400000"/>
                </a:ln>
                <a:effectLst/>
              </p:spPr>
            </p:pic>
            <p:sp>
              <p:nvSpPr>
                <p:cNvPr id="414" name="Circle"/>
                <p:cNvSpPr/>
                <p:nvPr/>
              </p:nvSpPr>
              <p:spPr>
                <a:xfrm>
                  <a:off x="3684" y="10265"/>
                  <a:ext cx="2979668" cy="2976729"/>
                </a:xfrm>
                <a:prstGeom prst="ellipse">
                  <a:avLst/>
                </a:prstGeom>
                <a:noFill/>
                <a:ln w="25400" cap="flat">
                  <a:solidFill>
                    <a:srgbClr val="A0B7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pic>
            <p:nvPicPr>
              <p:cNvPr id="416" name="kglbibliotek-twitter-sort.png" descr="kglbibliotek-twitter-sort.png"/>
              <p:cNvPicPr>
                <a:picLocks noChangeAspect="1"/>
              </p:cNvPicPr>
              <p:nvPr/>
            </p:nvPicPr>
            <p:blipFill>
              <a:blip r:embed="rId4"/>
              <a:srcRect l="7016" t="39479" r="73388" b="39546"/>
              <a:stretch>
                <a:fillRect/>
              </a:stretch>
            </p:blipFill>
            <p:spPr>
              <a:xfrm>
                <a:off x="707862" y="7025891"/>
                <a:ext cx="2041813" cy="2043525"/>
              </a:xfrm>
              <a:custGeom>
                <a:avLst/>
                <a:gdLst/>
                <a:ahLst/>
                <a:cxnLst>
                  <a:cxn ang="0">
                    <a:pos x="wd2" y="hd2"/>
                  </a:cxn>
                  <a:cxn ang="5400000">
                    <a:pos x="wd2" y="hd2"/>
                  </a:cxn>
                  <a:cxn ang="10800000">
                    <a:pos x="wd2" y="hd2"/>
                  </a:cxn>
                  <a:cxn ang="16200000">
                    <a:pos x="wd2" y="hd2"/>
                  </a:cxn>
                </a:cxnLst>
                <a:rect l="0" t="0" r="r" b="b"/>
                <a:pathLst>
                  <a:path w="19679" h="20595" extrusionOk="0">
                    <a:moveTo>
                      <a:pt x="9839" y="0"/>
                    </a:moveTo>
                    <a:cubicBezTo>
                      <a:pt x="7321" y="0"/>
                      <a:pt x="4802" y="1005"/>
                      <a:pt x="2881" y="3016"/>
                    </a:cubicBezTo>
                    <a:cubicBezTo>
                      <a:pt x="-961" y="7037"/>
                      <a:pt x="-961" y="13558"/>
                      <a:pt x="2881" y="17579"/>
                    </a:cubicBezTo>
                    <a:cubicBezTo>
                      <a:pt x="6723" y="21600"/>
                      <a:pt x="12955" y="21600"/>
                      <a:pt x="16797" y="17579"/>
                    </a:cubicBezTo>
                    <a:cubicBezTo>
                      <a:pt x="20639" y="13558"/>
                      <a:pt x="20639" y="7037"/>
                      <a:pt x="16797" y="3016"/>
                    </a:cubicBezTo>
                    <a:cubicBezTo>
                      <a:pt x="14876" y="1005"/>
                      <a:pt x="12357" y="0"/>
                      <a:pt x="9839" y="0"/>
                    </a:cubicBezTo>
                    <a:close/>
                  </a:path>
                </a:pathLst>
              </a:custGeom>
              <a:ln w="25400">
                <a:solidFill>
                  <a:srgbClr val="A2B8FF"/>
                </a:solidFill>
              </a:ln>
            </p:spPr>
          </p:pic>
          <p:sp>
            <p:nvSpPr>
              <p:cNvPr id="419" name="WEBSITE: https://kub.kb.dk/datalab"/>
              <p:cNvSpPr txBox="1"/>
              <p:nvPr/>
            </p:nvSpPr>
            <p:spPr>
              <a:xfrm>
                <a:off x="14627933" y="7782981"/>
                <a:ext cx="6560303" cy="5486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3000" b="1" u="sng"/>
                </a:pPr>
                <a:r>
                  <a:rPr u="none"/>
                  <a:t>WEBSITE: </a:t>
                </a:r>
                <a:r>
                  <a:t>https://kub.kb.dk/datalab</a:t>
                </a:r>
              </a:p>
            </p:txBody>
          </p:sp>
        </p:grpSp>
      </p:grpSp>
      <p:sp>
        <p:nvSpPr>
          <p:cNvPr id="4" name="Group 3">
            <a:extLst>
              <a:ext uri="{FF2B5EF4-FFF2-40B4-BE49-F238E27FC236}">
                <a16:creationId xmlns:a16="http://schemas.microsoft.com/office/drawing/2014/main" id="{78A66435-2BA9-DE55-5D04-7B763EFFE5AE}"/>
              </a:ext>
            </a:extLst>
          </p:cNvPr>
          <p:cNvSpPr txBox="1"/>
          <p:nvPr/>
        </p:nvSpPr>
        <p:spPr>
          <a:xfrm>
            <a:off x="9850615" y="835258"/>
            <a:ext cx="5940084"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rPr lang="en-US" dirty="0"/>
              <a:t>WHO ARE WE?</a:t>
            </a:r>
            <a:endParaRPr dirty="0"/>
          </a:p>
        </p:txBody>
      </p:sp>
      <p:sp>
        <p:nvSpPr>
          <p:cNvPr id="5" name="Line">
            <a:extLst>
              <a:ext uri="{FF2B5EF4-FFF2-40B4-BE49-F238E27FC236}">
                <a16:creationId xmlns:a16="http://schemas.microsoft.com/office/drawing/2014/main" id="{7D751CC4-55F3-7CDA-9B7F-F1DBDA446678}"/>
              </a:ext>
            </a:extLst>
          </p:cNvPr>
          <p:cNvSpPr/>
          <p:nvPr/>
        </p:nvSpPr>
        <p:spPr>
          <a:xfrm>
            <a:off x="6865361" y="2072284"/>
            <a:ext cx="11504177"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Tree>
    <p:extLst>
      <p:ext uri="{BB962C8B-B14F-4D97-AF65-F5344CB8AC3E}">
        <p14:creationId xmlns:p14="http://schemas.microsoft.com/office/powerpoint/2010/main" val="125661423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3" name="Rectangle"/>
          <p:cNvSpPr/>
          <p:nvPr/>
        </p:nvSpPr>
        <p:spPr>
          <a:xfrm>
            <a:off x="1289875" y="3860210"/>
            <a:ext cx="1270001" cy="1254379"/>
          </a:xfrm>
          <a:prstGeom prst="rect">
            <a:avLst/>
          </a:prstGeom>
          <a:solidFill>
            <a:srgbClr val="3B83CB"/>
          </a:solidFill>
          <a:ln w="12700">
            <a:miter lim="400000"/>
          </a:ln>
        </p:spPr>
        <p:txBody>
          <a:bodyPr lIns="45718" tIns="45718" rIns="45718" bIns="45718" anchor="ctr"/>
          <a:lstStyle/>
          <a:p>
            <a:endParaRPr/>
          </a:p>
        </p:txBody>
      </p:sp>
      <p:sp>
        <p:nvSpPr>
          <p:cNvPr id="864" name="Rectangle"/>
          <p:cNvSpPr/>
          <p:nvPr/>
        </p:nvSpPr>
        <p:spPr>
          <a:xfrm>
            <a:off x="1285615" y="10459270"/>
            <a:ext cx="1270001" cy="1220740"/>
          </a:xfrm>
          <a:prstGeom prst="rect">
            <a:avLst/>
          </a:prstGeom>
          <a:solidFill>
            <a:srgbClr val="D4A5FF"/>
          </a:solidFill>
          <a:ln w="12700">
            <a:miter lim="400000"/>
          </a:ln>
        </p:spPr>
        <p:txBody>
          <a:bodyPr lIns="45718" tIns="45718" rIns="45718" bIns="45718" anchor="ctr"/>
          <a:lstStyle/>
          <a:p>
            <a:endParaRPr/>
          </a:p>
        </p:txBody>
      </p:sp>
      <p:sp>
        <p:nvSpPr>
          <p:cNvPr id="865" name="Rectangle"/>
          <p:cNvSpPr/>
          <p:nvPr/>
        </p:nvSpPr>
        <p:spPr>
          <a:xfrm>
            <a:off x="1268186" y="8171729"/>
            <a:ext cx="1270001" cy="1252621"/>
          </a:xfrm>
          <a:prstGeom prst="rect">
            <a:avLst/>
          </a:prstGeom>
          <a:solidFill>
            <a:srgbClr val="7E9EFF"/>
          </a:solidFill>
          <a:ln w="12700">
            <a:miter lim="400000"/>
          </a:ln>
        </p:spPr>
        <p:txBody>
          <a:bodyPr lIns="45718" tIns="45718" rIns="45718" bIns="45718" anchor="ctr"/>
          <a:lstStyle/>
          <a:p>
            <a:endParaRPr/>
          </a:p>
        </p:txBody>
      </p:sp>
      <p:sp>
        <p:nvSpPr>
          <p:cNvPr id="866" name="Rectangle"/>
          <p:cNvSpPr/>
          <p:nvPr/>
        </p:nvSpPr>
        <p:spPr>
          <a:xfrm>
            <a:off x="1327975" y="6054411"/>
            <a:ext cx="1270001" cy="1254378"/>
          </a:xfrm>
          <a:prstGeom prst="rect">
            <a:avLst/>
          </a:prstGeom>
          <a:solidFill>
            <a:srgbClr val="88B7E9"/>
          </a:solidFill>
          <a:ln w="12700">
            <a:miter lim="400000"/>
          </a:ln>
        </p:spPr>
        <p:txBody>
          <a:bodyPr lIns="45718" tIns="45718" rIns="45718" bIns="45718" anchor="ctr"/>
          <a:lstStyle/>
          <a:p>
            <a:endParaRPr/>
          </a:p>
        </p:txBody>
      </p:sp>
      <p:sp>
        <p:nvSpPr>
          <p:cNvPr id="867" name="Group 3"/>
          <p:cNvSpPr txBox="1"/>
          <p:nvPr/>
        </p:nvSpPr>
        <p:spPr>
          <a:xfrm>
            <a:off x="6863149" y="1021933"/>
            <a:ext cx="10645002" cy="8564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t>WHEN THINGS GO WRONG</a:t>
            </a:r>
          </a:p>
        </p:txBody>
      </p:sp>
      <p:grpSp>
        <p:nvGrpSpPr>
          <p:cNvPr id="870" name="Group 2"/>
          <p:cNvGrpSpPr/>
          <p:nvPr/>
        </p:nvGrpSpPr>
        <p:grpSpPr>
          <a:xfrm>
            <a:off x="1292583" y="3852719"/>
            <a:ext cx="9592920" cy="1269361"/>
            <a:chOff x="0" y="0"/>
            <a:chExt cx="9592920" cy="1269360"/>
          </a:xfrm>
        </p:grpSpPr>
        <p:sp>
          <p:nvSpPr>
            <p:cNvPr id="868" name="CustomShape 6"/>
            <p:cNvSpPr/>
            <p:nvPr/>
          </p:nvSpPr>
          <p:spPr>
            <a:xfrm>
              <a:off x="9359" y="-1"/>
              <a:ext cx="9583561" cy="1269362"/>
            </a:xfrm>
            <a:prstGeom prst="rect">
              <a:avLst/>
            </a:prstGeom>
            <a:noFill/>
            <a:ln w="50760" cap="flat">
              <a:solidFill>
                <a:srgbClr val="FFFFFF"/>
              </a:solidFill>
              <a:prstDash val="solid"/>
              <a:miter lim="800000"/>
            </a:ln>
            <a:effectLst/>
          </p:spPr>
          <p:txBody>
            <a:bodyPr wrap="square" lIns="45718" tIns="45718" rIns="45718" bIns="45718" numCol="1" anchor="t">
              <a:noAutofit/>
            </a:bodyPr>
            <a:lstStyle/>
            <a:p>
              <a:pPr>
                <a:defRPr>
                  <a:solidFill>
                    <a:srgbClr val="FFFFFF"/>
                  </a:solidFill>
                  <a:latin typeface="Arial"/>
                  <a:ea typeface="Arial"/>
                  <a:cs typeface="Arial"/>
                  <a:sym typeface="Arial"/>
                </a:defRPr>
              </a:pPr>
              <a:endParaRPr/>
            </a:p>
          </p:txBody>
        </p:sp>
        <p:sp>
          <p:nvSpPr>
            <p:cNvPr id="869" name="CustomShape 7"/>
            <p:cNvSpPr/>
            <p:nvPr/>
          </p:nvSpPr>
          <p:spPr>
            <a:xfrm>
              <a:off x="-1" y="-1"/>
              <a:ext cx="1274041" cy="1269362"/>
            </a:xfrm>
            <a:prstGeom prst="rect">
              <a:avLst/>
            </a:prstGeom>
            <a:noFill/>
            <a:ln w="50760" cap="flat">
              <a:solidFill>
                <a:srgbClr val="FFFFFF"/>
              </a:solidFill>
              <a:prstDash val="solid"/>
              <a:miter lim="800000"/>
            </a:ln>
            <a:effectLst/>
          </p:spPr>
          <p:txBody>
            <a:bodyPr wrap="square" lIns="45718" tIns="45718" rIns="45718" bIns="45718" numCol="1" anchor="t">
              <a:noAutofit/>
            </a:bodyPr>
            <a:lstStyle/>
            <a:p>
              <a:pPr>
                <a:defRPr>
                  <a:solidFill>
                    <a:srgbClr val="FFFFFF"/>
                  </a:solidFill>
                  <a:latin typeface="Arial"/>
                  <a:ea typeface="Arial"/>
                  <a:cs typeface="Arial"/>
                  <a:sym typeface="Arial"/>
                </a:defRPr>
              </a:pPr>
              <a:endParaRPr/>
            </a:p>
          </p:txBody>
        </p:sp>
      </p:grpSp>
      <p:grpSp>
        <p:nvGrpSpPr>
          <p:cNvPr id="873" name="Group 5"/>
          <p:cNvGrpSpPr/>
          <p:nvPr/>
        </p:nvGrpSpPr>
        <p:grpSpPr>
          <a:xfrm>
            <a:off x="1292583" y="6046920"/>
            <a:ext cx="9592920" cy="1269361"/>
            <a:chOff x="0" y="0"/>
            <a:chExt cx="9592920" cy="1269360"/>
          </a:xfrm>
        </p:grpSpPr>
        <p:sp>
          <p:nvSpPr>
            <p:cNvPr id="871" name="CustomShape 9"/>
            <p:cNvSpPr/>
            <p:nvPr/>
          </p:nvSpPr>
          <p:spPr>
            <a:xfrm>
              <a:off x="9359" y="-1"/>
              <a:ext cx="9583561" cy="1269362"/>
            </a:xfrm>
            <a:prstGeom prst="rect">
              <a:avLst/>
            </a:prstGeom>
            <a:noFill/>
            <a:ln w="50760" cap="flat">
              <a:solidFill>
                <a:srgbClr val="FFFFFF"/>
              </a:solidFill>
              <a:prstDash val="solid"/>
              <a:miter lim="800000"/>
            </a:ln>
            <a:effectLst/>
          </p:spPr>
          <p:txBody>
            <a:bodyPr wrap="square" lIns="45718" tIns="45718" rIns="45718" bIns="45718" numCol="1" anchor="t">
              <a:noAutofit/>
            </a:bodyPr>
            <a:lstStyle/>
            <a:p>
              <a:pPr>
                <a:defRPr>
                  <a:solidFill>
                    <a:srgbClr val="FFFFFF"/>
                  </a:solidFill>
                  <a:latin typeface="Arial"/>
                  <a:ea typeface="Arial"/>
                  <a:cs typeface="Arial"/>
                  <a:sym typeface="Arial"/>
                </a:defRPr>
              </a:pPr>
              <a:endParaRPr/>
            </a:p>
          </p:txBody>
        </p:sp>
        <p:sp>
          <p:nvSpPr>
            <p:cNvPr id="872" name="CustomShape 10"/>
            <p:cNvSpPr/>
            <p:nvPr/>
          </p:nvSpPr>
          <p:spPr>
            <a:xfrm>
              <a:off x="-1" y="-1"/>
              <a:ext cx="1274041" cy="1269362"/>
            </a:xfrm>
            <a:prstGeom prst="rect">
              <a:avLst/>
            </a:prstGeom>
            <a:noFill/>
            <a:ln w="50760" cap="flat">
              <a:solidFill>
                <a:srgbClr val="FFFFFF"/>
              </a:solidFill>
              <a:prstDash val="solid"/>
              <a:miter lim="800000"/>
            </a:ln>
            <a:effectLst/>
          </p:spPr>
          <p:txBody>
            <a:bodyPr wrap="square" lIns="45718" tIns="45718" rIns="45718" bIns="45718" numCol="1" anchor="t">
              <a:noAutofit/>
            </a:bodyPr>
            <a:lstStyle/>
            <a:p>
              <a:pPr>
                <a:defRPr>
                  <a:solidFill>
                    <a:srgbClr val="FFFFFF"/>
                  </a:solidFill>
                  <a:latin typeface="Arial"/>
                  <a:ea typeface="Arial"/>
                  <a:cs typeface="Arial"/>
                  <a:sym typeface="Arial"/>
                </a:defRPr>
              </a:pPr>
              <a:endParaRPr/>
            </a:p>
          </p:txBody>
        </p:sp>
      </p:grpSp>
      <p:grpSp>
        <p:nvGrpSpPr>
          <p:cNvPr id="876" name="Group 7"/>
          <p:cNvGrpSpPr/>
          <p:nvPr/>
        </p:nvGrpSpPr>
        <p:grpSpPr>
          <a:xfrm>
            <a:off x="1277462" y="8163359"/>
            <a:ext cx="9592921" cy="1269361"/>
            <a:chOff x="0" y="0"/>
            <a:chExt cx="9592920" cy="1269360"/>
          </a:xfrm>
        </p:grpSpPr>
        <p:sp>
          <p:nvSpPr>
            <p:cNvPr id="874" name="CustomShape 12"/>
            <p:cNvSpPr/>
            <p:nvPr/>
          </p:nvSpPr>
          <p:spPr>
            <a:xfrm>
              <a:off x="9359" y="-1"/>
              <a:ext cx="9583561" cy="1269362"/>
            </a:xfrm>
            <a:prstGeom prst="rect">
              <a:avLst/>
            </a:prstGeom>
            <a:noFill/>
            <a:ln w="50760" cap="flat">
              <a:solidFill>
                <a:srgbClr val="FFFFFF"/>
              </a:solidFill>
              <a:prstDash val="solid"/>
              <a:miter lim="800000"/>
            </a:ln>
            <a:effectLst/>
          </p:spPr>
          <p:txBody>
            <a:bodyPr wrap="square" lIns="45718" tIns="45718" rIns="45718" bIns="45718" numCol="1" anchor="t">
              <a:noAutofit/>
            </a:bodyPr>
            <a:lstStyle/>
            <a:p>
              <a:pPr>
                <a:defRPr>
                  <a:solidFill>
                    <a:srgbClr val="FFFFFF"/>
                  </a:solidFill>
                  <a:latin typeface="Arial"/>
                  <a:ea typeface="Arial"/>
                  <a:cs typeface="Arial"/>
                  <a:sym typeface="Arial"/>
                </a:defRPr>
              </a:pPr>
              <a:endParaRPr/>
            </a:p>
          </p:txBody>
        </p:sp>
        <p:sp>
          <p:nvSpPr>
            <p:cNvPr id="875" name="CustomShape 13"/>
            <p:cNvSpPr/>
            <p:nvPr/>
          </p:nvSpPr>
          <p:spPr>
            <a:xfrm>
              <a:off x="-1" y="-1"/>
              <a:ext cx="1274041" cy="1269362"/>
            </a:xfrm>
            <a:prstGeom prst="rect">
              <a:avLst/>
            </a:prstGeom>
            <a:noFill/>
            <a:ln w="50760" cap="flat">
              <a:solidFill>
                <a:srgbClr val="FFFFFF"/>
              </a:solidFill>
              <a:prstDash val="solid"/>
              <a:miter lim="800000"/>
            </a:ln>
            <a:effectLst/>
          </p:spPr>
          <p:txBody>
            <a:bodyPr wrap="square" lIns="45718" tIns="45718" rIns="45718" bIns="45718" numCol="1" anchor="t">
              <a:noAutofit/>
            </a:bodyPr>
            <a:lstStyle/>
            <a:p>
              <a:pPr>
                <a:defRPr>
                  <a:solidFill>
                    <a:srgbClr val="FFFFFF"/>
                  </a:solidFill>
                  <a:latin typeface="Arial"/>
                  <a:ea typeface="Arial"/>
                  <a:cs typeface="Arial"/>
                  <a:sym typeface="Arial"/>
                </a:defRPr>
              </a:pPr>
              <a:endParaRPr/>
            </a:p>
          </p:txBody>
        </p:sp>
      </p:grpSp>
      <p:grpSp>
        <p:nvGrpSpPr>
          <p:cNvPr id="879" name="Group 9"/>
          <p:cNvGrpSpPr/>
          <p:nvPr/>
        </p:nvGrpSpPr>
        <p:grpSpPr>
          <a:xfrm>
            <a:off x="1277462" y="10434959"/>
            <a:ext cx="9592921" cy="1269361"/>
            <a:chOff x="0" y="0"/>
            <a:chExt cx="9592920" cy="1269360"/>
          </a:xfrm>
        </p:grpSpPr>
        <p:sp>
          <p:nvSpPr>
            <p:cNvPr id="877" name="CustomShape 15"/>
            <p:cNvSpPr/>
            <p:nvPr/>
          </p:nvSpPr>
          <p:spPr>
            <a:xfrm>
              <a:off x="9359" y="-1"/>
              <a:ext cx="9583561" cy="1269362"/>
            </a:xfrm>
            <a:prstGeom prst="rect">
              <a:avLst/>
            </a:prstGeom>
            <a:noFill/>
            <a:ln w="50760" cap="flat">
              <a:solidFill>
                <a:srgbClr val="FFFFFF"/>
              </a:solidFill>
              <a:prstDash val="solid"/>
              <a:miter lim="800000"/>
            </a:ln>
            <a:effectLst/>
          </p:spPr>
          <p:txBody>
            <a:bodyPr wrap="square" lIns="45718" tIns="45718" rIns="45718" bIns="45718" numCol="1" anchor="t">
              <a:noAutofit/>
            </a:bodyPr>
            <a:lstStyle/>
            <a:p>
              <a:pPr>
                <a:defRPr>
                  <a:solidFill>
                    <a:srgbClr val="FFFFFF"/>
                  </a:solidFill>
                  <a:latin typeface="Arial"/>
                  <a:ea typeface="Arial"/>
                  <a:cs typeface="Arial"/>
                  <a:sym typeface="Arial"/>
                </a:defRPr>
              </a:pPr>
              <a:endParaRPr/>
            </a:p>
          </p:txBody>
        </p:sp>
        <p:sp>
          <p:nvSpPr>
            <p:cNvPr id="878" name="CustomShape 16"/>
            <p:cNvSpPr/>
            <p:nvPr/>
          </p:nvSpPr>
          <p:spPr>
            <a:xfrm>
              <a:off x="-1" y="-1"/>
              <a:ext cx="1274041" cy="1269362"/>
            </a:xfrm>
            <a:prstGeom prst="rect">
              <a:avLst/>
            </a:prstGeom>
            <a:noFill/>
            <a:ln w="50760" cap="flat">
              <a:solidFill>
                <a:srgbClr val="FFFFFF"/>
              </a:solidFill>
              <a:prstDash val="solid"/>
              <a:miter lim="800000"/>
            </a:ln>
            <a:effectLst/>
          </p:spPr>
          <p:txBody>
            <a:bodyPr wrap="square" lIns="45718" tIns="45718" rIns="45718" bIns="45718" numCol="1" anchor="t">
              <a:noAutofit/>
            </a:bodyPr>
            <a:lstStyle/>
            <a:p>
              <a:pPr>
                <a:defRPr>
                  <a:solidFill>
                    <a:srgbClr val="FFFFFF"/>
                  </a:solidFill>
                  <a:latin typeface="Arial"/>
                  <a:ea typeface="Arial"/>
                  <a:cs typeface="Arial"/>
                  <a:sym typeface="Arial"/>
                </a:defRPr>
              </a:pPr>
              <a:endParaRPr/>
            </a:p>
          </p:txBody>
        </p:sp>
      </p:grpSp>
      <p:sp>
        <p:nvSpPr>
          <p:cNvPr id="880" name="CustomShape 17"/>
          <p:cNvSpPr txBox="1"/>
          <p:nvPr/>
        </p:nvSpPr>
        <p:spPr>
          <a:xfrm>
            <a:off x="2758862" y="6397199"/>
            <a:ext cx="7617961"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defRPr sz="2800" b="1" spc="307">
                <a:solidFill>
                  <a:srgbClr val="FFFFFF"/>
                </a:solidFill>
              </a:defRPr>
            </a:lvl1pPr>
          </a:lstStyle>
          <a:p>
            <a:r>
              <a:t>Read the error message</a:t>
            </a:r>
          </a:p>
        </p:txBody>
      </p:sp>
      <p:sp>
        <p:nvSpPr>
          <p:cNvPr id="881" name="CustomShape 18"/>
          <p:cNvSpPr txBox="1"/>
          <p:nvPr/>
        </p:nvSpPr>
        <p:spPr>
          <a:xfrm>
            <a:off x="2648202" y="4214560"/>
            <a:ext cx="7617961"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defRPr sz="2800" b="1" spc="307">
                <a:solidFill>
                  <a:srgbClr val="FFFFFF"/>
                </a:solidFill>
              </a:defRPr>
            </a:lvl1pPr>
          </a:lstStyle>
          <a:p>
            <a:r>
              <a:t>Don’t panic!</a:t>
            </a:r>
          </a:p>
        </p:txBody>
      </p:sp>
      <p:sp>
        <p:nvSpPr>
          <p:cNvPr id="882" name="CustomShape 19"/>
          <p:cNvSpPr txBox="1"/>
          <p:nvPr/>
        </p:nvSpPr>
        <p:spPr>
          <a:xfrm>
            <a:off x="2758862" y="8521200"/>
            <a:ext cx="7617961"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defRPr sz="2800" b="1" spc="307">
                <a:solidFill>
                  <a:srgbClr val="FFFFFF"/>
                </a:solidFill>
              </a:defRPr>
            </a:lvl1pPr>
          </a:lstStyle>
          <a:p>
            <a:r>
              <a:t>Try to correct your error</a:t>
            </a:r>
          </a:p>
        </p:txBody>
      </p:sp>
      <p:sp>
        <p:nvSpPr>
          <p:cNvPr id="883" name="CustomShape 20"/>
          <p:cNvSpPr txBox="1"/>
          <p:nvPr/>
        </p:nvSpPr>
        <p:spPr>
          <a:xfrm>
            <a:off x="2758862" y="10639886"/>
            <a:ext cx="7617961"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defRPr sz="2800" b="1" spc="307">
                <a:solidFill>
                  <a:srgbClr val="FFFFFF"/>
                </a:solidFill>
              </a:defRPr>
            </a:lvl1pPr>
          </a:lstStyle>
          <a:p>
            <a:r>
              <a:t>If lost, google or read the help page</a:t>
            </a:r>
          </a:p>
        </p:txBody>
      </p:sp>
      <p:sp>
        <p:nvSpPr>
          <p:cNvPr id="884" name="CustomShape 18"/>
          <p:cNvSpPr txBox="1"/>
          <p:nvPr/>
        </p:nvSpPr>
        <p:spPr>
          <a:xfrm>
            <a:off x="1481034" y="4187630"/>
            <a:ext cx="879163" cy="636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defRPr b="1" spc="307">
                <a:solidFill>
                  <a:srgbClr val="FFFFFF"/>
                </a:solidFill>
              </a:defRPr>
            </a:lvl1pPr>
          </a:lstStyle>
          <a:p>
            <a:r>
              <a:t>1</a:t>
            </a:r>
          </a:p>
        </p:txBody>
      </p:sp>
      <p:sp>
        <p:nvSpPr>
          <p:cNvPr id="885" name="CustomShape 18"/>
          <p:cNvSpPr txBox="1"/>
          <p:nvPr/>
        </p:nvSpPr>
        <p:spPr>
          <a:xfrm>
            <a:off x="1523394" y="6374019"/>
            <a:ext cx="879163" cy="636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defRPr b="1" spc="307">
                <a:solidFill>
                  <a:srgbClr val="FFFFFF"/>
                </a:solidFill>
              </a:defRPr>
            </a:lvl1pPr>
          </a:lstStyle>
          <a:p>
            <a:r>
              <a:t>2</a:t>
            </a:r>
          </a:p>
        </p:txBody>
      </p:sp>
      <p:sp>
        <p:nvSpPr>
          <p:cNvPr id="886" name="CustomShape 18"/>
          <p:cNvSpPr txBox="1"/>
          <p:nvPr/>
        </p:nvSpPr>
        <p:spPr>
          <a:xfrm>
            <a:off x="1473979" y="8452380"/>
            <a:ext cx="879163" cy="636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defRPr b="1" spc="307">
                <a:solidFill>
                  <a:srgbClr val="FFFFFF"/>
                </a:solidFill>
              </a:defRPr>
            </a:lvl1pPr>
          </a:lstStyle>
          <a:p>
            <a:r>
              <a:t>3</a:t>
            </a:r>
          </a:p>
        </p:txBody>
      </p:sp>
      <p:sp>
        <p:nvSpPr>
          <p:cNvPr id="887" name="CustomShape 18"/>
          <p:cNvSpPr txBox="1"/>
          <p:nvPr/>
        </p:nvSpPr>
        <p:spPr>
          <a:xfrm>
            <a:off x="1463605" y="10754753"/>
            <a:ext cx="879163" cy="636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defRPr b="1" spc="307">
                <a:solidFill>
                  <a:srgbClr val="FFFFFF"/>
                </a:solidFill>
              </a:defRPr>
            </a:lvl1pPr>
          </a:lstStyle>
          <a:p>
            <a:r>
              <a:t>4</a:t>
            </a:r>
          </a:p>
        </p:txBody>
      </p:sp>
      <p:sp>
        <p:nvSpPr>
          <p:cNvPr id="889"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90"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30</a:t>
            </a:r>
            <a:endParaRPr dirty="0"/>
          </a:p>
        </p:txBody>
      </p:sp>
      <p:pic>
        <p:nvPicPr>
          <p:cNvPr id="3" name="Picture 5">
            <a:extLst>
              <a:ext uri="{FF2B5EF4-FFF2-40B4-BE49-F238E27FC236}">
                <a16:creationId xmlns:a16="http://schemas.microsoft.com/office/drawing/2014/main" id="{F550DA25-5A0E-312D-A1FF-FC6D303A4654}"/>
              </a:ext>
            </a:extLst>
          </p:cNvPr>
          <p:cNvPicPr>
            <a:picLocks noChangeAspect="1"/>
          </p:cNvPicPr>
          <p:nvPr/>
        </p:nvPicPr>
        <p:blipFill rotWithShape="1">
          <a:blip r:embed="rId3">
            <a:extLst>
              <a:ext uri="{28A0092B-C50C-407E-A947-70E740481C1C}">
                <a14:useLocalDpi xmlns:a14="http://schemas.microsoft.com/office/drawing/2010/main" val="0"/>
              </a:ext>
            </a:extLst>
          </a:blip>
          <a:srcRect t="671" r="14145" b="35953"/>
          <a:stretch/>
        </p:blipFill>
        <p:spPr>
          <a:xfrm>
            <a:off x="12247451" y="5114589"/>
            <a:ext cx="11305255" cy="5018309"/>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2" name="Rounded Rectangle"/>
          <p:cNvSpPr/>
          <p:nvPr/>
        </p:nvSpPr>
        <p:spPr>
          <a:xfrm>
            <a:off x="1816375" y="5384986"/>
            <a:ext cx="9233937" cy="831003"/>
          </a:xfrm>
          <a:prstGeom prst="roundRect">
            <a:avLst>
              <a:gd name="adj" fmla="val 22924"/>
            </a:avLst>
          </a:prstGeom>
          <a:solidFill>
            <a:srgbClr val="FFFFFF"/>
          </a:solidFill>
          <a:ln w="12700">
            <a:miter lim="400000"/>
          </a:ln>
        </p:spPr>
        <p:txBody>
          <a:bodyPr lIns="45718" tIns="45718" rIns="45718" bIns="45718" anchor="ctr"/>
          <a:lstStyle/>
          <a:p>
            <a:pPr>
              <a:defRPr>
                <a:solidFill>
                  <a:srgbClr val="FFFFFF"/>
                </a:solidFill>
              </a:defRPr>
            </a:pPr>
            <a:endParaRPr/>
          </a:p>
        </p:txBody>
      </p:sp>
      <p:sp>
        <p:nvSpPr>
          <p:cNvPr id="893" name="Group 3"/>
          <p:cNvSpPr txBox="1"/>
          <p:nvPr/>
        </p:nvSpPr>
        <p:spPr>
          <a:xfrm>
            <a:off x="9161390" y="1018720"/>
            <a:ext cx="6048520" cy="8564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t>GETTING HELP</a:t>
            </a:r>
          </a:p>
        </p:txBody>
      </p:sp>
      <p:sp>
        <p:nvSpPr>
          <p:cNvPr id="894" name="CustomShape 6"/>
          <p:cNvSpPr txBox="1"/>
          <p:nvPr/>
        </p:nvSpPr>
        <p:spPr>
          <a:xfrm>
            <a:off x="2056001" y="3866289"/>
            <a:ext cx="10230327" cy="92209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marL="280736" indent="-280736" defTabSz="914400">
              <a:lnSpc>
                <a:spcPts val="4200"/>
              </a:lnSpc>
              <a:buSzPct val="100000"/>
              <a:buChar char="•"/>
              <a:defRPr sz="2800" spc="296">
                <a:solidFill>
                  <a:srgbClr val="FFFFFF"/>
                </a:solidFill>
              </a:defRPr>
            </a:pPr>
            <a:r>
              <a:rPr sz="3200" dirty="0">
                <a:latin typeface="YACkoL24Adk 0"/>
              </a:rPr>
              <a:t>Many commands have a help page, i.e. a </a:t>
            </a:r>
            <a:r>
              <a:rPr sz="3200" b="1" dirty="0">
                <a:latin typeface="YACkoL24Adk 0"/>
              </a:rPr>
              <a:t>manual</a:t>
            </a:r>
            <a:r>
              <a:rPr sz="3200" dirty="0">
                <a:latin typeface="YACkoL24Adk 0"/>
              </a:rPr>
              <a:t>. You can call it with </a:t>
            </a:r>
            <a:r>
              <a:rPr sz="3200" b="1" dirty="0">
                <a:latin typeface="YACkoL24Adk 0"/>
              </a:rPr>
              <a:t>man</a:t>
            </a:r>
            <a:r>
              <a:rPr sz="3200" dirty="0">
                <a:latin typeface="YACkoL24Adk 0"/>
              </a:rPr>
              <a:t>:</a:t>
            </a:r>
            <a:endParaRPr sz="3200" spc="-1" dirty="0">
              <a:solidFill>
                <a:srgbClr val="000000"/>
              </a:solidFill>
              <a:latin typeface="YACkoL24Adk 0"/>
              <a:ea typeface="Arial"/>
              <a:cs typeface="Arial"/>
              <a:sym typeface="Arial"/>
            </a:endParaRPr>
          </a:p>
          <a:p>
            <a:pPr marL="280736" indent="-280736" defTabSz="914400">
              <a:lnSpc>
                <a:spcPts val="4200"/>
              </a:lnSpc>
              <a:buSzPct val="100000"/>
              <a:buChar char="•"/>
              <a:defRPr sz="2800" spc="-1">
                <a:solidFill>
                  <a:srgbClr val="000000"/>
                </a:solidFill>
                <a:latin typeface="Arial"/>
                <a:ea typeface="Arial"/>
                <a:cs typeface="Arial"/>
                <a:sym typeface="Arial"/>
              </a:defRPr>
            </a:pPr>
            <a:endParaRPr sz="3200" spc="-1" dirty="0">
              <a:solidFill>
                <a:srgbClr val="000000"/>
              </a:solidFill>
              <a:latin typeface="YACkoL24Adk 0"/>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sz="3200" dirty="0">
                <a:latin typeface="YACkoL24Adk 0"/>
              </a:rPr>
              <a:t>$ man ls</a:t>
            </a:r>
            <a:endParaRPr sz="3200" spc="-1" dirty="0">
              <a:solidFill>
                <a:srgbClr val="000000"/>
              </a:solidFill>
              <a:latin typeface="YACkoL24Adk 0"/>
            </a:endParaRPr>
          </a:p>
          <a:p>
            <a:pPr marL="280736" indent="-280736" defTabSz="914400">
              <a:lnSpc>
                <a:spcPts val="4200"/>
              </a:lnSpc>
              <a:buSzPct val="100000"/>
              <a:buChar char="•"/>
              <a:defRPr sz="2800" spc="-1">
                <a:solidFill>
                  <a:srgbClr val="000000"/>
                </a:solidFill>
                <a:latin typeface="Arial"/>
                <a:ea typeface="Arial"/>
                <a:cs typeface="Arial"/>
                <a:sym typeface="Arial"/>
              </a:defRPr>
            </a:pPr>
            <a:endParaRPr sz="3200" spc="-1" dirty="0">
              <a:solidFill>
                <a:srgbClr val="000000"/>
              </a:solidFill>
              <a:latin typeface="YACkoL24Adk 0"/>
            </a:endParaRPr>
          </a:p>
          <a:p>
            <a:pPr marL="280736" indent="-280736" defTabSz="914400">
              <a:lnSpc>
                <a:spcPts val="4200"/>
              </a:lnSpc>
              <a:buSzPct val="100000"/>
              <a:buChar char="•"/>
              <a:defRPr sz="2800" spc="296">
                <a:solidFill>
                  <a:srgbClr val="FFFFFF"/>
                </a:solidFill>
              </a:defRPr>
            </a:pPr>
            <a:r>
              <a:rPr sz="3200" dirty="0">
                <a:latin typeface="YACkoL24Adk 0"/>
              </a:rPr>
              <a:t>The </a:t>
            </a:r>
            <a:r>
              <a:rPr sz="3200" b="1" dirty="0">
                <a:latin typeface="YACkoL24Adk 0"/>
              </a:rPr>
              <a:t>man</a:t>
            </a:r>
            <a:r>
              <a:rPr sz="3200" dirty="0">
                <a:latin typeface="YACkoL24Adk 0"/>
              </a:rPr>
              <a:t> page includes:</a:t>
            </a:r>
          </a:p>
          <a:p>
            <a:pPr marL="280736" indent="-280736" defTabSz="914400">
              <a:lnSpc>
                <a:spcPts val="4200"/>
              </a:lnSpc>
              <a:buSzPct val="100000"/>
              <a:buChar char="•"/>
              <a:defRPr sz="2800" spc="296">
                <a:solidFill>
                  <a:srgbClr val="FFFFFF"/>
                </a:solidFill>
              </a:defRPr>
            </a:pPr>
            <a:endParaRPr sz="3200" spc="-1" dirty="0">
              <a:solidFill>
                <a:srgbClr val="000000"/>
              </a:solidFill>
              <a:latin typeface="YACkoL24Adk 0"/>
              <a:ea typeface="Arial"/>
              <a:cs typeface="Arial"/>
              <a:sym typeface="Arial"/>
            </a:endParaRPr>
          </a:p>
          <a:p>
            <a:pPr marL="1042736" lvl="2" indent="-280736" defTabSz="914400">
              <a:lnSpc>
                <a:spcPts val="4200"/>
              </a:lnSpc>
              <a:buSzPct val="100000"/>
              <a:buChar char="•"/>
              <a:defRPr sz="2800" spc="296">
                <a:solidFill>
                  <a:srgbClr val="FFFFFF"/>
                </a:solidFill>
              </a:defRPr>
            </a:pPr>
            <a:r>
              <a:rPr sz="3200" dirty="0">
                <a:latin typeface="YACkoL24Adk 0"/>
              </a:rPr>
              <a:t>A description of what the command does</a:t>
            </a:r>
            <a:endParaRPr sz="3200" spc="-1" dirty="0">
              <a:solidFill>
                <a:srgbClr val="000000"/>
              </a:solidFill>
              <a:latin typeface="YACkoL24Adk 0"/>
              <a:ea typeface="Arial"/>
              <a:cs typeface="Arial"/>
              <a:sym typeface="Arial"/>
            </a:endParaRPr>
          </a:p>
          <a:p>
            <a:pPr marL="1042736" lvl="2" indent="-280736" defTabSz="914400">
              <a:lnSpc>
                <a:spcPts val="4200"/>
              </a:lnSpc>
              <a:buSzPct val="100000"/>
              <a:buChar char="•"/>
              <a:defRPr sz="2800" spc="296">
                <a:solidFill>
                  <a:srgbClr val="FFFFFF"/>
                </a:solidFill>
              </a:defRPr>
            </a:pPr>
            <a:r>
              <a:rPr sz="3200" dirty="0">
                <a:latin typeface="YACkoL24Adk 0"/>
              </a:rPr>
              <a:t>Explanation for arguments</a:t>
            </a:r>
            <a:endParaRPr sz="3200" spc="-1" dirty="0">
              <a:solidFill>
                <a:srgbClr val="000000"/>
              </a:solidFill>
              <a:latin typeface="YACkoL24Adk 0"/>
              <a:ea typeface="Arial"/>
              <a:cs typeface="Arial"/>
              <a:sym typeface="Arial"/>
            </a:endParaRPr>
          </a:p>
          <a:p>
            <a:pPr marL="1042736" lvl="2" indent="-280736" defTabSz="914400">
              <a:lnSpc>
                <a:spcPts val="4200"/>
              </a:lnSpc>
              <a:buSzPct val="100000"/>
              <a:buChar char="•"/>
              <a:defRPr sz="2800" spc="296">
                <a:solidFill>
                  <a:srgbClr val="FFFFFF"/>
                </a:solidFill>
              </a:defRPr>
            </a:pPr>
            <a:r>
              <a:rPr sz="3200" dirty="0">
                <a:latin typeface="YACkoL24Adk 0"/>
              </a:rPr>
              <a:t>Usage examples (the syntax of the command, what goes where)</a:t>
            </a:r>
            <a:endParaRPr sz="3200" spc="-1" dirty="0">
              <a:solidFill>
                <a:srgbClr val="000000"/>
              </a:solidFill>
              <a:latin typeface="YACkoL24Adk 0"/>
              <a:ea typeface="Arial"/>
              <a:cs typeface="Arial"/>
              <a:sym typeface="Arial"/>
            </a:endParaRPr>
          </a:p>
          <a:p>
            <a:pPr marL="280736" indent="-280736" defTabSz="914400">
              <a:lnSpc>
                <a:spcPts val="4200"/>
              </a:lnSpc>
              <a:buSzPct val="100000"/>
              <a:buChar char="•"/>
              <a:defRPr sz="2800" spc="296">
                <a:solidFill>
                  <a:srgbClr val="FFFFFF"/>
                </a:solidFill>
              </a:defRPr>
            </a:pPr>
            <a:endParaRPr sz="3200" spc="-1" dirty="0">
              <a:solidFill>
                <a:srgbClr val="000000"/>
              </a:solidFill>
              <a:latin typeface="YACkoL24Adk 0"/>
              <a:ea typeface="Arial"/>
              <a:cs typeface="Arial"/>
              <a:sym typeface="Arial"/>
            </a:endParaRPr>
          </a:p>
          <a:p>
            <a:pPr marL="280736" indent="-280736" defTabSz="914400">
              <a:lnSpc>
                <a:spcPts val="4200"/>
              </a:lnSpc>
              <a:buSzPct val="100000"/>
              <a:buChar char="•"/>
              <a:defRPr sz="2800" spc="296">
                <a:solidFill>
                  <a:srgbClr val="FFFFFF"/>
                </a:solidFill>
              </a:defRPr>
            </a:pPr>
            <a:r>
              <a:rPr lang="en-US" sz="3200" dirty="0">
                <a:latin typeface="YACkoL24Adk 0"/>
              </a:rPr>
              <a:t>man </a:t>
            </a:r>
            <a:r>
              <a:rPr lang="en-US" sz="3200" b="1" dirty="0">
                <a:latin typeface="YACkoL24Adk 0"/>
              </a:rPr>
              <a:t>is not included in git bash </a:t>
            </a:r>
            <a:r>
              <a:rPr lang="en-US" sz="3200" dirty="0">
                <a:latin typeface="YACkoL24Adk 0"/>
              </a:rPr>
              <a:t>but you can try </a:t>
            </a:r>
            <a:br>
              <a:rPr lang="en-US" sz="3200" dirty="0">
                <a:latin typeface="YACkoL24Adk 0"/>
              </a:rPr>
            </a:br>
            <a:r>
              <a:rPr lang="en-US" sz="3200" b="1" dirty="0">
                <a:latin typeface="YACkoL24Adk 0"/>
              </a:rPr>
              <a:t>--help </a:t>
            </a:r>
            <a:r>
              <a:rPr lang="en-US" sz="3200" dirty="0">
                <a:latin typeface="YACkoL24Adk 0"/>
              </a:rPr>
              <a:t>or </a:t>
            </a:r>
            <a:r>
              <a:rPr lang="en-US" sz="3200" b="1" dirty="0">
                <a:latin typeface="YACkoL24Adk 0"/>
              </a:rPr>
              <a:t>-h </a:t>
            </a:r>
            <a:r>
              <a:rPr lang="en-US" sz="3200" dirty="0">
                <a:latin typeface="YACkoL24Adk 0"/>
              </a:rPr>
              <a:t>instead. Some commands also don’t have a man page. </a:t>
            </a:r>
          </a:p>
          <a:p>
            <a:pPr marL="280736" indent="-280736" defTabSz="914400">
              <a:lnSpc>
                <a:spcPts val="4200"/>
              </a:lnSpc>
              <a:buSzPct val="100000"/>
              <a:buChar char="•"/>
              <a:defRPr sz="2800" spc="296">
                <a:solidFill>
                  <a:srgbClr val="FFFFFF"/>
                </a:solidFill>
              </a:defRPr>
            </a:pPr>
            <a:endParaRPr lang="en-US" sz="3200" dirty="0">
              <a:latin typeface="YACkoL24Adk 0"/>
            </a:endParaRPr>
          </a:p>
          <a:p>
            <a:pPr marL="280736" indent="-280736" defTabSz="914400">
              <a:lnSpc>
                <a:spcPts val="4200"/>
              </a:lnSpc>
              <a:buSzPct val="100000"/>
              <a:buChar char="•"/>
              <a:defRPr sz="2800" spc="296">
                <a:solidFill>
                  <a:srgbClr val="FFFFFF"/>
                </a:solidFill>
              </a:defRPr>
            </a:pPr>
            <a:r>
              <a:rPr lang="en-US" sz="3200" dirty="0">
                <a:latin typeface="YACkoL24Adk 0"/>
              </a:rPr>
              <a:t>You can always search the web if all else fails!</a:t>
            </a:r>
          </a:p>
        </p:txBody>
      </p:sp>
      <p:pic>
        <p:nvPicPr>
          <p:cNvPr id="895" name="Picture 7" descr="Picture 7"/>
          <p:cNvPicPr>
            <a:picLocks noChangeAspect="1"/>
          </p:cNvPicPr>
          <p:nvPr/>
        </p:nvPicPr>
        <p:blipFill>
          <a:blip r:embed="rId3"/>
          <a:srcRect r="1176"/>
          <a:stretch>
            <a:fillRect/>
          </a:stretch>
        </p:blipFill>
        <p:spPr>
          <a:xfrm>
            <a:off x="13050967" y="3429701"/>
            <a:ext cx="10230327" cy="9479990"/>
          </a:xfrm>
          <a:prstGeom prst="rect">
            <a:avLst/>
          </a:prstGeom>
          <a:ln w="12700">
            <a:miter lim="400000"/>
          </a:ln>
        </p:spPr>
      </p:pic>
      <p:sp>
        <p:nvSpPr>
          <p:cNvPr id="896"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97" name="CustomShape 1"/>
          <p:cNvSpPr txBox="1">
            <a:spLocks noGrp="1"/>
          </p:cNvSpPr>
          <p:nvPr>
            <p:ph type="sldNum" sz="quarter" idx="2"/>
          </p:nvPr>
        </p:nvSpPr>
        <p:spPr>
          <a:xfrm>
            <a:off x="23556761"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31</a:t>
            </a:r>
            <a:endParaRPr dirty="0"/>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 name="Group 3"/>
          <p:cNvSpPr txBox="1"/>
          <p:nvPr/>
        </p:nvSpPr>
        <p:spPr>
          <a:xfrm>
            <a:off x="8958035" y="883682"/>
            <a:ext cx="645523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b="1" spc="600">
                <a:solidFill>
                  <a:srgbClr val="FFFFFF"/>
                </a:solidFill>
              </a:defRPr>
            </a:lvl1pPr>
          </a:lstStyle>
          <a:p>
            <a:r>
              <a:t>CHEAT SHEET 1</a:t>
            </a:r>
          </a:p>
        </p:txBody>
      </p:sp>
      <p:sp>
        <p:nvSpPr>
          <p:cNvPr id="900" name="Скругленный прямоугольник 7"/>
          <p:cNvSpPr/>
          <p:nvPr/>
        </p:nvSpPr>
        <p:spPr>
          <a:xfrm>
            <a:off x="951646" y="3821364"/>
            <a:ext cx="10889351" cy="4063736"/>
          </a:xfrm>
          <a:prstGeom prst="roundRect">
            <a:avLst>
              <a:gd name="adj" fmla="val 3330"/>
            </a:avLst>
          </a:prstGeom>
          <a:solidFill>
            <a:srgbClr val="DAEA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901" name="pwd # print working dir…"/>
          <p:cNvSpPr txBox="1"/>
          <p:nvPr/>
        </p:nvSpPr>
        <p:spPr>
          <a:xfrm>
            <a:off x="1785379" y="4254019"/>
            <a:ext cx="9221885" cy="3810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pwd </a:t>
            </a:r>
            <a:r>
              <a:rPr b="0"/>
              <a:t># print working dir</a:t>
            </a:r>
          </a:p>
          <a:p>
            <a:pPr defTabSz="914400">
              <a:lnSpc>
                <a:spcPct val="150000"/>
              </a:lnSpc>
              <a:defRPr sz="2600" b="1">
                <a:latin typeface="Courier New"/>
                <a:ea typeface="Courier New"/>
                <a:cs typeface="Courier New"/>
                <a:sym typeface="Courier New"/>
              </a:defRPr>
            </a:pPr>
            <a:r>
              <a:t>cd </a:t>
            </a:r>
            <a:r>
              <a:rPr b="0"/>
              <a:t>#</a:t>
            </a:r>
            <a:r>
              <a:t> </a:t>
            </a:r>
            <a:r>
              <a:rPr b="0"/>
              <a:t>go to home dir </a:t>
            </a:r>
          </a:p>
          <a:p>
            <a:pPr defTabSz="914400">
              <a:lnSpc>
                <a:spcPct val="150000"/>
              </a:lnSpc>
              <a:defRPr sz="2600" b="1">
                <a:latin typeface="Courier New"/>
                <a:ea typeface="Courier New"/>
                <a:cs typeface="Courier New"/>
                <a:sym typeface="Courier New"/>
              </a:defRPr>
            </a:pPr>
            <a:r>
              <a:t>cd [path] </a:t>
            </a:r>
            <a:r>
              <a:rPr b="0"/>
              <a:t># change dir (remember path) </a:t>
            </a:r>
          </a:p>
          <a:p>
            <a:pPr defTabSz="914400">
              <a:lnSpc>
                <a:spcPct val="150000"/>
              </a:lnSpc>
              <a:defRPr sz="2600" b="1">
                <a:latin typeface="Courier New"/>
                <a:ea typeface="Courier New"/>
                <a:cs typeface="Courier New"/>
                <a:sym typeface="Courier New"/>
              </a:defRPr>
            </a:pPr>
            <a:r>
              <a:t>ls</a:t>
            </a:r>
            <a:r>
              <a:rPr b="0"/>
              <a:t> # list dir content</a:t>
            </a:r>
          </a:p>
          <a:p>
            <a:pPr defTabSz="914400">
              <a:lnSpc>
                <a:spcPct val="150000"/>
              </a:lnSpc>
              <a:defRPr sz="2600" b="1">
                <a:latin typeface="Courier New"/>
                <a:ea typeface="Courier New"/>
                <a:cs typeface="Courier New"/>
                <a:sym typeface="Courier New"/>
              </a:defRPr>
            </a:pPr>
            <a:r>
              <a:t>man [cmd] </a:t>
            </a:r>
            <a:r>
              <a:rPr b="0"/>
              <a:t># get info about command</a:t>
            </a:r>
          </a:p>
          <a:p>
            <a:pPr defTabSz="914400">
              <a:lnSpc>
                <a:spcPct val="150000"/>
              </a:lnSpc>
              <a:defRPr sz="2600" b="1">
                <a:latin typeface="Courier New"/>
                <a:ea typeface="Courier New"/>
                <a:cs typeface="Courier New"/>
                <a:sym typeface="Courier New"/>
              </a:defRPr>
            </a:pPr>
            <a:r>
              <a:t>[cmd] --help </a:t>
            </a:r>
            <a:r>
              <a:rPr b="0"/>
              <a:t># view the help for command</a:t>
            </a:r>
          </a:p>
        </p:txBody>
      </p:sp>
      <p:sp>
        <p:nvSpPr>
          <p:cNvPr id="902" name="Скругленный прямоугольник 7"/>
          <p:cNvSpPr/>
          <p:nvPr/>
        </p:nvSpPr>
        <p:spPr>
          <a:xfrm>
            <a:off x="8334390" y="4071894"/>
            <a:ext cx="3218851"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903" name="WHERE &amp; WHAT"/>
          <p:cNvSpPr txBox="1"/>
          <p:nvPr/>
        </p:nvSpPr>
        <p:spPr>
          <a:xfrm>
            <a:off x="8352857" y="4272898"/>
            <a:ext cx="3181917"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WHERE &amp; WHAT</a:t>
            </a:r>
          </a:p>
        </p:txBody>
      </p:sp>
      <p:sp>
        <p:nvSpPr>
          <p:cNvPr id="904"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32</a:t>
            </a:r>
            <a:endParaRPr dirty="0"/>
          </a:p>
        </p:txBody>
      </p:sp>
      <p:sp>
        <p:nvSpPr>
          <p:cNvPr id="905" name="Line"/>
          <p:cNvSpPr/>
          <p:nvPr/>
        </p:nvSpPr>
        <p:spPr>
          <a:xfrm>
            <a:off x="59535" y="2543225"/>
            <a:ext cx="22780404"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908" name="FILE/DIR BASICS"/>
          <p:cNvSpPr txBox="1"/>
          <p:nvPr/>
        </p:nvSpPr>
        <p:spPr>
          <a:xfrm>
            <a:off x="19558753" y="4272898"/>
            <a:ext cx="3534987"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FILE/DIR BASICS</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4" name="Screenshot 2022-06-24 at 15.06.23.png" descr="Screenshot 2022-06-24 at 15.06.23.png"/>
          <p:cNvPicPr>
            <a:picLocks noChangeAspect="1"/>
          </p:cNvPicPr>
          <p:nvPr/>
        </p:nvPicPr>
        <p:blipFill>
          <a:blip r:embed="rId3"/>
          <a:srcRect l="261" t="66" r="375" b="665"/>
          <a:stretch>
            <a:fillRect/>
          </a:stretch>
        </p:blipFill>
        <p:spPr>
          <a:xfrm>
            <a:off x="628189" y="580052"/>
            <a:ext cx="22330570" cy="12367023"/>
          </a:xfrm>
          <a:custGeom>
            <a:avLst/>
            <a:gdLst/>
            <a:ahLst/>
            <a:cxnLst>
              <a:cxn ang="0">
                <a:pos x="wd2" y="hd2"/>
              </a:cxn>
              <a:cxn ang="5400000">
                <a:pos x="wd2" y="hd2"/>
              </a:cxn>
              <a:cxn ang="10800000">
                <a:pos x="wd2" y="hd2"/>
              </a:cxn>
              <a:cxn ang="16200000">
                <a:pos x="wd2" y="hd2"/>
              </a:cxn>
            </a:cxnLst>
            <a:rect l="0" t="0" r="r" b="b"/>
            <a:pathLst>
              <a:path w="21600" h="21600" extrusionOk="0">
                <a:moveTo>
                  <a:pt x="304" y="0"/>
                </a:moveTo>
                <a:cubicBezTo>
                  <a:pt x="215" y="0"/>
                  <a:pt x="162" y="0"/>
                  <a:pt x="126" y="27"/>
                </a:cubicBezTo>
                <a:cubicBezTo>
                  <a:pt x="74" y="61"/>
                  <a:pt x="34" y="134"/>
                  <a:pt x="15" y="227"/>
                </a:cubicBezTo>
                <a:cubicBezTo>
                  <a:pt x="0" y="292"/>
                  <a:pt x="0" y="388"/>
                  <a:pt x="0" y="550"/>
                </a:cubicBezTo>
                <a:lnTo>
                  <a:pt x="0" y="21050"/>
                </a:lnTo>
                <a:cubicBezTo>
                  <a:pt x="0" y="21212"/>
                  <a:pt x="0" y="21308"/>
                  <a:pt x="15" y="21373"/>
                </a:cubicBezTo>
                <a:cubicBezTo>
                  <a:pt x="34" y="21466"/>
                  <a:pt x="74" y="21539"/>
                  <a:pt x="126" y="21573"/>
                </a:cubicBezTo>
                <a:cubicBezTo>
                  <a:pt x="162" y="21600"/>
                  <a:pt x="215" y="21600"/>
                  <a:pt x="304" y="21600"/>
                </a:cubicBezTo>
                <a:lnTo>
                  <a:pt x="21296" y="21600"/>
                </a:lnTo>
                <a:cubicBezTo>
                  <a:pt x="21385" y="21600"/>
                  <a:pt x="21439" y="21600"/>
                  <a:pt x="21474" y="21573"/>
                </a:cubicBezTo>
                <a:cubicBezTo>
                  <a:pt x="21526" y="21539"/>
                  <a:pt x="21566" y="21466"/>
                  <a:pt x="21585" y="21373"/>
                </a:cubicBezTo>
                <a:cubicBezTo>
                  <a:pt x="21600" y="21308"/>
                  <a:pt x="21600" y="21212"/>
                  <a:pt x="21600" y="21050"/>
                </a:cubicBezTo>
                <a:lnTo>
                  <a:pt x="21600" y="550"/>
                </a:lnTo>
                <a:cubicBezTo>
                  <a:pt x="21600" y="388"/>
                  <a:pt x="21600" y="292"/>
                  <a:pt x="21585" y="227"/>
                </a:cubicBezTo>
                <a:cubicBezTo>
                  <a:pt x="21566" y="134"/>
                  <a:pt x="21526" y="61"/>
                  <a:pt x="21474" y="27"/>
                </a:cubicBezTo>
                <a:cubicBezTo>
                  <a:pt x="21439" y="0"/>
                  <a:pt x="21385" y="0"/>
                  <a:pt x="21296" y="0"/>
                </a:cubicBezTo>
                <a:lnTo>
                  <a:pt x="304" y="0"/>
                </a:lnTo>
                <a:close/>
              </a:path>
            </a:pathLst>
          </a:custGeom>
          <a:ln w="12700">
            <a:miter lim="400000"/>
          </a:ln>
        </p:spPr>
      </p:pic>
      <p:sp>
        <p:nvSpPr>
          <p:cNvPr id="445" name="Rectangle 39"/>
          <p:cNvSpPr/>
          <p:nvPr/>
        </p:nvSpPr>
        <p:spPr>
          <a:xfrm>
            <a:off x="10577830" y="3268979"/>
            <a:ext cx="13793470" cy="7178042"/>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446" name="TextBox 35"/>
          <p:cNvSpPr txBox="1"/>
          <p:nvPr/>
        </p:nvSpPr>
        <p:spPr>
          <a:xfrm>
            <a:off x="10097423" y="1914762"/>
            <a:ext cx="2294315" cy="4663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defRPr sz="30000" spc="600">
                <a:solidFill>
                  <a:srgbClr val="E2A24F"/>
                </a:solidFill>
              </a:defRPr>
            </a:lvl1pPr>
          </a:lstStyle>
          <a:p>
            <a:r>
              <a:rPr dirty="0"/>
              <a:t>“</a:t>
            </a:r>
          </a:p>
        </p:txBody>
      </p:sp>
      <p:sp>
        <p:nvSpPr>
          <p:cNvPr id="447" name="Group 1"/>
          <p:cNvSpPr txBox="1"/>
          <p:nvPr/>
        </p:nvSpPr>
        <p:spPr>
          <a:xfrm>
            <a:off x="11640963" y="4990655"/>
            <a:ext cx="9455552" cy="4247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a:defRPr sz="4500" spc="562"/>
            </a:pPr>
            <a:r>
              <a:rPr lang="en-US" dirty="0"/>
              <a:t>Let’s Bash it! </a:t>
            </a:r>
          </a:p>
          <a:p>
            <a:pPr>
              <a:defRPr sz="4500" spc="562"/>
            </a:pPr>
            <a:endParaRPr lang="en-US" dirty="0"/>
          </a:p>
          <a:p>
            <a:pPr>
              <a:defRPr sz="4500" spc="562"/>
            </a:pPr>
            <a:r>
              <a:rPr lang="en-US" dirty="0"/>
              <a:t>Open your terminal on your computer and do exercise 1. We’re here to help if you get stuck!</a:t>
            </a:r>
            <a:endParaRPr dirty="0"/>
          </a:p>
        </p:txBody>
      </p:sp>
      <p:sp>
        <p:nvSpPr>
          <p:cNvPr id="448"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33</a:t>
            </a:r>
            <a:endParaRPr dirty="0"/>
          </a:p>
        </p:txBody>
      </p:sp>
    </p:spTree>
    <p:extLst>
      <p:ext uri="{BB962C8B-B14F-4D97-AF65-F5344CB8AC3E}">
        <p14:creationId xmlns:p14="http://schemas.microsoft.com/office/powerpoint/2010/main" val="161172783"/>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 name="Rectangle 12"/>
          <p:cNvSpPr/>
          <p:nvPr/>
        </p:nvSpPr>
        <p:spPr>
          <a:xfrm>
            <a:off x="-14986" y="13441993"/>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641" name="Group"/>
          <p:cNvGrpSpPr/>
          <p:nvPr/>
        </p:nvGrpSpPr>
        <p:grpSpPr>
          <a:xfrm>
            <a:off x="7561860" y="1024532"/>
            <a:ext cx="25206934" cy="11666938"/>
            <a:chOff x="0" y="-1"/>
            <a:chExt cx="25206932" cy="11666936"/>
          </a:xfrm>
        </p:grpSpPr>
        <p:grpSp>
          <p:nvGrpSpPr>
            <p:cNvPr id="639" name="Group"/>
            <p:cNvGrpSpPr/>
            <p:nvPr/>
          </p:nvGrpSpPr>
          <p:grpSpPr>
            <a:xfrm>
              <a:off x="0" y="-2"/>
              <a:ext cx="25206934" cy="11666938"/>
              <a:chOff x="0" y="-1"/>
              <a:chExt cx="25206932" cy="11666936"/>
            </a:xfrm>
          </p:grpSpPr>
          <p:grpSp>
            <p:nvGrpSpPr>
              <p:cNvPr id="636" name="Group 36"/>
              <p:cNvGrpSpPr/>
              <p:nvPr/>
            </p:nvGrpSpPr>
            <p:grpSpPr>
              <a:xfrm>
                <a:off x="2132622" y="-2"/>
                <a:ext cx="19159732" cy="11007446"/>
                <a:chOff x="-1" y="-1"/>
                <a:chExt cx="19159730" cy="11007444"/>
              </a:xfrm>
            </p:grpSpPr>
            <p:sp>
              <p:nvSpPr>
                <p:cNvPr id="628"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29"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0"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1"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2"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3"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4"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635"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637"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638"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640"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642" name="TextBox 11"/>
          <p:cNvSpPr txBox="1"/>
          <p:nvPr/>
        </p:nvSpPr>
        <p:spPr>
          <a:xfrm>
            <a:off x="1261788" y="5681979"/>
            <a:ext cx="8865563" cy="10156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gn="ctr">
              <a:defRPr sz="6000" spc="450">
                <a:solidFill>
                  <a:srgbClr val="FFFFFF"/>
                </a:solidFill>
              </a:defRPr>
            </a:pPr>
            <a:r>
              <a:rPr lang="en-US" dirty="0"/>
              <a:t>2</a:t>
            </a:r>
            <a:r>
              <a:rPr dirty="0"/>
              <a:t>. </a:t>
            </a:r>
            <a:r>
              <a:rPr lang="da-DK" dirty="0"/>
              <a:t>FILE OPERATIONS</a:t>
            </a:r>
            <a:endParaRPr lang="da-DK" sz="8600" spc="645" dirty="0"/>
          </a:p>
        </p:txBody>
      </p:sp>
      <p:sp>
        <p:nvSpPr>
          <p:cNvPr id="643"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34</a:t>
            </a:r>
            <a:endParaRPr dirty="0"/>
          </a:p>
        </p:txBody>
      </p:sp>
    </p:spTree>
    <p:extLst>
      <p:ext uri="{BB962C8B-B14F-4D97-AF65-F5344CB8AC3E}">
        <p14:creationId xmlns:p14="http://schemas.microsoft.com/office/powerpoint/2010/main" val="293957006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Rounded Rectangle"/>
          <p:cNvSpPr/>
          <p:nvPr/>
        </p:nvSpPr>
        <p:spPr>
          <a:xfrm>
            <a:off x="2580930" y="6709199"/>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18" name="Rounded Rectangle"/>
          <p:cNvSpPr/>
          <p:nvPr/>
        </p:nvSpPr>
        <p:spPr>
          <a:xfrm>
            <a:off x="2580930" y="8864243"/>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0" name="Group 3"/>
          <p:cNvSpPr txBox="1"/>
          <p:nvPr/>
        </p:nvSpPr>
        <p:spPr>
          <a:xfrm>
            <a:off x="7179836" y="1021119"/>
            <a:ext cx="10011628" cy="8564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t>MOVING FILES AND DIRS</a:t>
            </a:r>
          </a:p>
        </p:txBody>
      </p:sp>
      <p:sp>
        <p:nvSpPr>
          <p:cNvPr id="821" name="CustomShape 13"/>
          <p:cNvSpPr txBox="1"/>
          <p:nvPr/>
        </p:nvSpPr>
        <p:spPr>
          <a:xfrm>
            <a:off x="2818539" y="3527357"/>
            <a:ext cx="11792121" cy="43468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defTabSz="914400">
              <a:lnSpc>
                <a:spcPts val="4200"/>
              </a:lnSpc>
              <a:buSzPct val="100000"/>
              <a:defRPr sz="2800" spc="296">
                <a:solidFill>
                  <a:srgbClr val="FFFFFF"/>
                </a:solidFill>
              </a:defRPr>
            </a:pPr>
            <a:r>
              <a:rPr sz="3200" dirty="0">
                <a:latin typeface="YACkoL24Adk 0"/>
              </a:rPr>
              <a:t>For this part, lets go into the ‘</a:t>
            </a:r>
            <a:r>
              <a:rPr lang="en-US" sz="3200" i="1" dirty="0">
                <a:latin typeface="YACkoL24Adk 0"/>
              </a:rPr>
              <a:t>Documents</a:t>
            </a:r>
            <a:r>
              <a:rPr sz="3200" dirty="0">
                <a:latin typeface="YACkoL24Adk 0"/>
              </a:rPr>
              <a:t>' folder </a:t>
            </a:r>
            <a:r>
              <a:rPr lang="en-US" sz="3200" dirty="0">
                <a:latin typeface="YACkoL24Adk 0"/>
              </a:rPr>
              <a:t>under the ‘Files’ </a:t>
            </a:r>
            <a:r>
              <a:rPr sz="3200" dirty="0">
                <a:latin typeface="YACkoL24Adk 0"/>
              </a:rPr>
              <a:t>of the </a:t>
            </a:r>
            <a:r>
              <a:rPr sz="3200" dirty="0" err="1">
                <a:latin typeface="YACkoL24Adk 0"/>
              </a:rPr>
              <a:t>github</a:t>
            </a:r>
            <a:r>
              <a:rPr sz="3200" dirty="0">
                <a:latin typeface="YACkoL24Adk 0"/>
              </a:rPr>
              <a:t> repo.</a:t>
            </a:r>
            <a:endParaRPr sz="3200" spc="190" dirty="0">
              <a:solidFill>
                <a:srgbClr val="000000"/>
              </a:solidFill>
              <a:latin typeface="YACkoL24Adk 0"/>
              <a:ea typeface="Arial"/>
              <a:cs typeface="Arial"/>
              <a:sym typeface="Arial"/>
            </a:endParaRPr>
          </a:p>
          <a:p>
            <a:pPr marL="280736" indent="-280736" defTabSz="914400">
              <a:lnSpc>
                <a:spcPts val="4200"/>
              </a:lnSpc>
              <a:buSzPct val="100000"/>
              <a:buChar char="•"/>
              <a:defRPr sz="2800" spc="296">
                <a:solidFill>
                  <a:srgbClr val="FFFFFF"/>
                </a:solidFill>
              </a:defRPr>
            </a:pPr>
            <a:endParaRPr sz="3200" spc="190" dirty="0">
              <a:solidFill>
                <a:srgbClr val="000000"/>
              </a:solidFill>
              <a:latin typeface="YACkoL24Adk 0"/>
              <a:ea typeface="Arial"/>
              <a:cs typeface="Arial"/>
              <a:sym typeface="Arial"/>
            </a:endParaRPr>
          </a:p>
          <a:p>
            <a:pPr marL="280736" indent="-280736" defTabSz="914400">
              <a:lnSpc>
                <a:spcPts val="4200"/>
              </a:lnSpc>
              <a:buSzPct val="100000"/>
              <a:buChar char="•"/>
              <a:defRPr sz="2800" spc="296">
                <a:solidFill>
                  <a:srgbClr val="FFFFFF"/>
                </a:solidFill>
              </a:defRPr>
            </a:pPr>
            <a:r>
              <a:rPr sz="3200" dirty="0">
                <a:latin typeface="YACkoL24Adk 0"/>
              </a:rPr>
              <a:t>You can move files (and directories) from one place into another with </a:t>
            </a:r>
            <a:r>
              <a:rPr sz="3200" b="1" dirty="0">
                <a:latin typeface="YACkoL24Adk 0"/>
              </a:rPr>
              <a:t>mv</a:t>
            </a:r>
            <a:r>
              <a:rPr sz="3200" dirty="0">
                <a:latin typeface="YACkoL24Adk 0"/>
              </a:rPr>
              <a:t>:</a:t>
            </a:r>
            <a:endParaRPr sz="3200" spc="190" dirty="0">
              <a:solidFill>
                <a:srgbClr val="000000"/>
              </a:solidFill>
              <a:latin typeface="YACkoL24Adk 0"/>
              <a:ea typeface="Arial"/>
              <a:cs typeface="Arial"/>
              <a:sym typeface="Arial"/>
            </a:endParaRPr>
          </a:p>
          <a:p>
            <a:pPr marL="280736" indent="-280736" defTabSz="914400">
              <a:lnSpc>
                <a:spcPts val="4200"/>
              </a:lnSpc>
              <a:buSzPct val="100000"/>
              <a:buChar char="•"/>
              <a:defRPr sz="3000" b="1" spc="-1">
                <a:solidFill>
                  <a:srgbClr val="000000"/>
                </a:solidFill>
                <a:latin typeface="Courier New"/>
                <a:ea typeface="Courier New"/>
                <a:cs typeface="Courier New"/>
                <a:sym typeface="Courier New"/>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mv </a:t>
            </a:r>
            <a:r>
              <a:rPr lang="da-DK" dirty="0"/>
              <a:t>pancakes.txt</a:t>
            </a:r>
            <a:r>
              <a:rPr dirty="0"/>
              <a:t> ../</a:t>
            </a:r>
            <a:r>
              <a:rPr lang="en-US" dirty="0" err="1"/>
              <a:t>recipies</a:t>
            </a:r>
            <a:endParaRPr dirty="0"/>
          </a:p>
          <a:p>
            <a:pPr marL="280736" indent="-280736" defTabSz="914400">
              <a:lnSpc>
                <a:spcPts val="4200"/>
              </a:lnSpc>
              <a:buSzPct val="100000"/>
              <a:buChar char="•"/>
              <a:defRPr sz="2800" b="1" spc="296">
                <a:solidFill>
                  <a:srgbClr val="FFFFFF"/>
                </a:solidFill>
              </a:defRPr>
            </a:pPr>
            <a:endParaRPr dirty="0"/>
          </a:p>
        </p:txBody>
      </p:sp>
      <p:pic>
        <p:nvPicPr>
          <p:cNvPr id="822" name="Picture 5" descr="Picture 5"/>
          <p:cNvPicPr>
            <a:picLocks noChangeAspect="1"/>
          </p:cNvPicPr>
          <p:nvPr/>
        </p:nvPicPr>
        <p:blipFill>
          <a:blip r:embed="rId3"/>
          <a:stretch>
            <a:fillRect/>
          </a:stretch>
        </p:blipFill>
        <p:spPr>
          <a:xfrm>
            <a:off x="431811" y="10477461"/>
            <a:ext cx="1877042" cy="1701721"/>
          </a:xfrm>
          <a:prstGeom prst="rect">
            <a:avLst/>
          </a:prstGeom>
          <a:ln w="12700">
            <a:miter lim="400000"/>
          </a:ln>
        </p:spPr>
      </p:pic>
      <p:sp>
        <p:nvSpPr>
          <p:cNvPr id="823"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2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35</a:t>
            </a:r>
            <a:endParaRPr dirty="0"/>
          </a:p>
        </p:txBody>
      </p:sp>
      <p:grpSp>
        <p:nvGrpSpPr>
          <p:cNvPr id="2" name="Picture 12">
            <a:extLst>
              <a:ext uri="{FF2B5EF4-FFF2-40B4-BE49-F238E27FC236}">
                <a16:creationId xmlns:a16="http://schemas.microsoft.com/office/drawing/2014/main" id="{28A16A9F-3F5E-56D0-5224-E6619E64BD37}"/>
              </a:ext>
            </a:extLst>
          </p:cNvPr>
          <p:cNvGrpSpPr/>
          <p:nvPr/>
        </p:nvGrpSpPr>
        <p:grpSpPr>
          <a:xfrm>
            <a:off x="18366539" y="4990597"/>
            <a:ext cx="1145935" cy="885154"/>
            <a:chOff x="6355127" y="6101290"/>
            <a:chExt cx="1145935" cy="885154"/>
          </a:xfrm>
          <a:solidFill>
            <a:srgbClr val="FFFFFF"/>
          </a:solidFill>
        </p:grpSpPr>
        <p:sp>
          <p:nvSpPr>
            <p:cNvPr id="3" name="Freeform: Shape 2">
              <a:extLst>
                <a:ext uri="{FF2B5EF4-FFF2-40B4-BE49-F238E27FC236}">
                  <a16:creationId xmlns:a16="http://schemas.microsoft.com/office/drawing/2014/main" id="{BAA0F167-0232-4297-17A5-667CB1E3C647}"/>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 name="Freeform: Shape 3">
              <a:extLst>
                <a:ext uri="{FF2B5EF4-FFF2-40B4-BE49-F238E27FC236}">
                  <a16:creationId xmlns:a16="http://schemas.microsoft.com/office/drawing/2014/main" id="{B1BC8C32-E623-098C-320C-ACE107BB0661}"/>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 name="Freeform: Shape 4">
              <a:extLst>
                <a:ext uri="{FF2B5EF4-FFF2-40B4-BE49-F238E27FC236}">
                  <a16:creationId xmlns:a16="http://schemas.microsoft.com/office/drawing/2014/main" id="{16A794B5-2C2E-EF42-F104-BD75178A5C49}"/>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 name="AutoShape 39">
            <a:extLst>
              <a:ext uri="{FF2B5EF4-FFF2-40B4-BE49-F238E27FC236}">
                <a16:creationId xmlns:a16="http://schemas.microsoft.com/office/drawing/2014/main" id="{D72B4BFD-9160-573C-ED82-D4A147980150}"/>
              </a:ext>
            </a:extLst>
          </p:cNvPr>
          <p:cNvSpPr/>
          <p:nvPr/>
        </p:nvSpPr>
        <p:spPr>
          <a:xfrm rot="16200000" flipV="1">
            <a:off x="18565547" y="4373124"/>
            <a:ext cx="708326" cy="1049"/>
          </a:xfrm>
          <a:prstGeom prst="line">
            <a:avLst/>
          </a:prstGeom>
          <a:ln w="38100" cap="flat">
            <a:solidFill>
              <a:srgbClr val="FFFFFF"/>
            </a:solidFill>
            <a:prstDash val="dash"/>
            <a:headEnd type="none" w="sm" len="sm"/>
            <a:tailEnd type="none" w="sm" len="sm"/>
          </a:ln>
        </p:spPr>
      </p:sp>
      <p:sp>
        <p:nvSpPr>
          <p:cNvPr id="7" name="TextBox 16">
            <a:extLst>
              <a:ext uri="{FF2B5EF4-FFF2-40B4-BE49-F238E27FC236}">
                <a16:creationId xmlns:a16="http://schemas.microsoft.com/office/drawing/2014/main" id="{73B90D8F-933C-DBC0-C9CD-775D59A3D11E}"/>
              </a:ext>
            </a:extLst>
          </p:cNvPr>
          <p:cNvSpPr txBox="1"/>
          <p:nvPr/>
        </p:nvSpPr>
        <p:spPr>
          <a:xfrm>
            <a:off x="17823333" y="602232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8" name="Picture 22">
            <a:extLst>
              <a:ext uri="{FF2B5EF4-FFF2-40B4-BE49-F238E27FC236}">
                <a16:creationId xmlns:a16="http://schemas.microsoft.com/office/drawing/2014/main" id="{1BD0D350-3181-B301-6B00-AE5941A079FE}"/>
              </a:ext>
            </a:extLst>
          </p:cNvPr>
          <p:cNvGrpSpPr/>
          <p:nvPr/>
        </p:nvGrpSpPr>
        <p:grpSpPr>
          <a:xfrm>
            <a:off x="17561385" y="7299298"/>
            <a:ext cx="1145935" cy="885154"/>
            <a:chOff x="8683813" y="6194104"/>
            <a:chExt cx="1145935" cy="885154"/>
          </a:xfrm>
          <a:solidFill>
            <a:srgbClr val="FFFFFF"/>
          </a:solidFill>
        </p:grpSpPr>
        <p:sp>
          <p:nvSpPr>
            <p:cNvPr id="9" name="Freeform: Shape 8">
              <a:extLst>
                <a:ext uri="{FF2B5EF4-FFF2-40B4-BE49-F238E27FC236}">
                  <a16:creationId xmlns:a16="http://schemas.microsoft.com/office/drawing/2014/main" id="{9DCBAB86-F489-B6E2-4B5C-89D6FC9B7D57}"/>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BE501E80-9B94-1FE1-35B7-3F218FA60785}"/>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0876ED58-F5AA-D39F-49A2-35852D2E9F4D}"/>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2" name="AutoShape 39">
            <a:extLst>
              <a:ext uri="{FF2B5EF4-FFF2-40B4-BE49-F238E27FC236}">
                <a16:creationId xmlns:a16="http://schemas.microsoft.com/office/drawing/2014/main" id="{6A1F00FA-B744-1E58-BA84-5275BFF9DBF8}"/>
              </a:ext>
            </a:extLst>
          </p:cNvPr>
          <p:cNvSpPr/>
          <p:nvPr/>
        </p:nvSpPr>
        <p:spPr>
          <a:xfrm rot="16200000">
            <a:off x="18780110" y="6826409"/>
            <a:ext cx="306443" cy="0"/>
          </a:xfrm>
          <a:prstGeom prst="line">
            <a:avLst/>
          </a:prstGeom>
          <a:ln w="38100" cap="flat">
            <a:solidFill>
              <a:srgbClr val="FFFFFF"/>
            </a:solidFill>
            <a:prstDash val="solid"/>
            <a:headEnd type="none" w="sm" len="sm"/>
            <a:tailEnd type="none" w="sm" len="sm"/>
          </a:ln>
        </p:spPr>
      </p:sp>
      <p:grpSp>
        <p:nvGrpSpPr>
          <p:cNvPr id="13" name="Picture 22">
            <a:extLst>
              <a:ext uri="{FF2B5EF4-FFF2-40B4-BE49-F238E27FC236}">
                <a16:creationId xmlns:a16="http://schemas.microsoft.com/office/drawing/2014/main" id="{5B137966-2202-C378-DE15-87746E320319}"/>
              </a:ext>
            </a:extLst>
          </p:cNvPr>
          <p:cNvGrpSpPr/>
          <p:nvPr/>
        </p:nvGrpSpPr>
        <p:grpSpPr>
          <a:xfrm>
            <a:off x="19469013" y="7299298"/>
            <a:ext cx="1145935" cy="885154"/>
            <a:chOff x="8683813" y="6194104"/>
            <a:chExt cx="1145935" cy="885154"/>
          </a:xfrm>
          <a:solidFill>
            <a:srgbClr val="FFFFFF"/>
          </a:solidFill>
        </p:grpSpPr>
        <p:sp>
          <p:nvSpPr>
            <p:cNvPr id="14" name="Freeform: Shape 13">
              <a:extLst>
                <a:ext uri="{FF2B5EF4-FFF2-40B4-BE49-F238E27FC236}">
                  <a16:creationId xmlns:a16="http://schemas.microsoft.com/office/drawing/2014/main" id="{9774E3A9-AC62-C963-0DB4-1FE78AC2F6EC}"/>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5" name="Freeform: Shape 14">
              <a:extLst>
                <a:ext uri="{FF2B5EF4-FFF2-40B4-BE49-F238E27FC236}">
                  <a16:creationId xmlns:a16="http://schemas.microsoft.com/office/drawing/2014/main" id="{12D51AF5-9B71-AC31-848C-E68E2FE9EBEF}"/>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6" name="Freeform: Shape 15">
              <a:extLst>
                <a:ext uri="{FF2B5EF4-FFF2-40B4-BE49-F238E27FC236}">
                  <a16:creationId xmlns:a16="http://schemas.microsoft.com/office/drawing/2014/main" id="{EAABB96A-3CE3-0129-56BB-73366A8B59DD}"/>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7" name="AutoShape 27">
            <a:extLst>
              <a:ext uri="{FF2B5EF4-FFF2-40B4-BE49-F238E27FC236}">
                <a16:creationId xmlns:a16="http://schemas.microsoft.com/office/drawing/2014/main" id="{388ADC7C-E7DD-DE87-22A2-0AF9E17E9321}"/>
              </a:ext>
            </a:extLst>
          </p:cNvPr>
          <p:cNvSpPr/>
          <p:nvPr/>
        </p:nvSpPr>
        <p:spPr>
          <a:xfrm flipV="1">
            <a:off x="18087342" y="6979600"/>
            <a:ext cx="1974037" cy="31"/>
          </a:xfrm>
          <a:prstGeom prst="line">
            <a:avLst/>
          </a:prstGeom>
          <a:ln w="38100" cap="flat">
            <a:solidFill>
              <a:srgbClr val="FFFFFF"/>
            </a:solidFill>
            <a:prstDash val="solid"/>
            <a:headEnd type="none" w="sm" len="sm"/>
            <a:tailEnd type="none" w="sm" len="sm"/>
          </a:ln>
        </p:spPr>
      </p:sp>
      <p:sp>
        <p:nvSpPr>
          <p:cNvPr id="18" name="AutoShape 39">
            <a:extLst>
              <a:ext uri="{FF2B5EF4-FFF2-40B4-BE49-F238E27FC236}">
                <a16:creationId xmlns:a16="http://schemas.microsoft.com/office/drawing/2014/main" id="{467D5C58-9C00-D823-29CB-C3FB6D3EDEE5}"/>
              </a:ext>
            </a:extLst>
          </p:cNvPr>
          <p:cNvSpPr/>
          <p:nvPr/>
        </p:nvSpPr>
        <p:spPr>
          <a:xfrm rot="16200000">
            <a:off x="17946989" y="7144371"/>
            <a:ext cx="306443" cy="0"/>
          </a:xfrm>
          <a:prstGeom prst="line">
            <a:avLst/>
          </a:prstGeom>
          <a:ln w="38100" cap="flat">
            <a:solidFill>
              <a:srgbClr val="FFFFFF"/>
            </a:solidFill>
            <a:prstDash val="solid"/>
            <a:headEnd type="none" w="sm" len="sm"/>
            <a:tailEnd type="none" w="sm" len="sm"/>
          </a:ln>
        </p:spPr>
      </p:sp>
      <p:sp>
        <p:nvSpPr>
          <p:cNvPr id="19" name="AutoShape 39">
            <a:extLst>
              <a:ext uri="{FF2B5EF4-FFF2-40B4-BE49-F238E27FC236}">
                <a16:creationId xmlns:a16="http://schemas.microsoft.com/office/drawing/2014/main" id="{84B9D9DD-E2E0-93F1-999B-A05C7E5DF3C1}"/>
              </a:ext>
            </a:extLst>
          </p:cNvPr>
          <p:cNvSpPr/>
          <p:nvPr/>
        </p:nvSpPr>
        <p:spPr>
          <a:xfrm rot="16200000">
            <a:off x="19908156" y="7111998"/>
            <a:ext cx="306443" cy="0"/>
          </a:xfrm>
          <a:prstGeom prst="line">
            <a:avLst/>
          </a:prstGeom>
          <a:ln w="38100" cap="flat">
            <a:solidFill>
              <a:srgbClr val="FFFFFF"/>
            </a:solidFill>
            <a:prstDash val="solid"/>
            <a:headEnd type="none" w="sm" len="sm"/>
            <a:tailEnd type="none" w="sm" len="sm"/>
          </a:ln>
        </p:spPr>
      </p:sp>
      <p:sp>
        <p:nvSpPr>
          <p:cNvPr id="20" name="TextBox 15">
            <a:extLst>
              <a:ext uri="{FF2B5EF4-FFF2-40B4-BE49-F238E27FC236}">
                <a16:creationId xmlns:a16="http://schemas.microsoft.com/office/drawing/2014/main" id="{C65E5F29-4D23-1A46-2610-4BA3F2B4517D}"/>
              </a:ext>
            </a:extLst>
          </p:cNvPr>
          <p:cNvSpPr txBox="1"/>
          <p:nvPr/>
        </p:nvSpPr>
        <p:spPr>
          <a:xfrm>
            <a:off x="17038204" y="83861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bills</a:t>
            </a:r>
          </a:p>
        </p:txBody>
      </p:sp>
      <p:sp>
        <p:nvSpPr>
          <p:cNvPr id="21" name="TextBox 15">
            <a:extLst>
              <a:ext uri="{FF2B5EF4-FFF2-40B4-BE49-F238E27FC236}">
                <a16:creationId xmlns:a16="http://schemas.microsoft.com/office/drawing/2014/main" id="{FDCBAC3F-3A78-4A9F-D57A-C69691725F29}"/>
              </a:ext>
            </a:extLst>
          </p:cNvPr>
          <p:cNvSpPr txBox="1"/>
          <p:nvPr/>
        </p:nvSpPr>
        <p:spPr>
          <a:xfrm>
            <a:off x="18945832" y="8386163"/>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recipies</a:t>
            </a:r>
            <a:endParaRPr lang="en-US" sz="2799" dirty="0">
              <a:solidFill>
                <a:srgbClr val="FFFFFF"/>
              </a:solidFill>
              <a:latin typeface="HK Grotesk Medium"/>
            </a:endParaRPr>
          </a:p>
        </p:txBody>
      </p:sp>
      <p:sp>
        <p:nvSpPr>
          <p:cNvPr id="22" name="AutoShape 39">
            <a:extLst>
              <a:ext uri="{FF2B5EF4-FFF2-40B4-BE49-F238E27FC236}">
                <a16:creationId xmlns:a16="http://schemas.microsoft.com/office/drawing/2014/main" id="{76000B8D-0A8C-7ABA-B062-5E15A2F36137}"/>
              </a:ext>
            </a:extLst>
          </p:cNvPr>
          <p:cNvSpPr/>
          <p:nvPr/>
        </p:nvSpPr>
        <p:spPr>
          <a:xfrm rot="16200000">
            <a:off x="17974930" y="9278779"/>
            <a:ext cx="306443" cy="0"/>
          </a:xfrm>
          <a:prstGeom prst="line">
            <a:avLst/>
          </a:prstGeom>
          <a:ln w="38100" cap="flat">
            <a:solidFill>
              <a:srgbClr val="FFFFFF"/>
            </a:solidFill>
            <a:prstDash val="solid"/>
            <a:headEnd type="none" w="sm" len="sm"/>
            <a:tailEnd type="none" w="sm" len="sm"/>
          </a:ln>
        </p:spPr>
      </p:sp>
      <p:sp>
        <p:nvSpPr>
          <p:cNvPr id="23" name="Picture 13">
            <a:extLst>
              <a:ext uri="{FF2B5EF4-FFF2-40B4-BE49-F238E27FC236}">
                <a16:creationId xmlns:a16="http://schemas.microsoft.com/office/drawing/2014/main" id="{81B11B3A-0CF7-752C-57ED-7423E85A6F8F}"/>
              </a:ext>
            </a:extLst>
          </p:cNvPr>
          <p:cNvSpPr/>
          <p:nvPr/>
        </p:nvSpPr>
        <p:spPr>
          <a:xfrm>
            <a:off x="19682346" y="9609812"/>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4" name="TextBox 15">
            <a:extLst>
              <a:ext uri="{FF2B5EF4-FFF2-40B4-BE49-F238E27FC236}">
                <a16:creationId xmlns:a16="http://schemas.microsoft.com/office/drawing/2014/main" id="{400A6BA9-DD9E-554C-E99E-AA1C87F02E7C}"/>
              </a:ext>
            </a:extLst>
          </p:cNvPr>
          <p:cNvSpPr txBox="1"/>
          <p:nvPr/>
        </p:nvSpPr>
        <p:spPr>
          <a:xfrm>
            <a:off x="17038204" y="10802240"/>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pancakes.txt</a:t>
            </a:r>
          </a:p>
        </p:txBody>
      </p:sp>
      <p:sp>
        <p:nvSpPr>
          <p:cNvPr id="25" name="CustomShape 13">
            <a:extLst>
              <a:ext uri="{FF2B5EF4-FFF2-40B4-BE49-F238E27FC236}">
                <a16:creationId xmlns:a16="http://schemas.microsoft.com/office/drawing/2014/main" id="{8A0F6656-F3BB-6A3A-0965-40EC002026CC}"/>
              </a:ext>
            </a:extLst>
          </p:cNvPr>
          <p:cNvSpPr txBox="1"/>
          <p:nvPr/>
        </p:nvSpPr>
        <p:spPr>
          <a:xfrm>
            <a:off x="2818539" y="7874207"/>
            <a:ext cx="11792121" cy="27310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defTabSz="914400">
              <a:lnSpc>
                <a:spcPts val="4200"/>
              </a:lnSpc>
              <a:buSzPct val="100000"/>
              <a:buChar char="•"/>
              <a:defRPr sz="2800" spc="296">
                <a:solidFill>
                  <a:srgbClr val="FFFFFF"/>
                </a:solidFill>
              </a:defRPr>
            </a:pPr>
            <a:r>
              <a:rPr sz="3200" b="1" dirty="0">
                <a:latin typeface="YACkoL24Adk 0"/>
              </a:rPr>
              <a:t>mv</a:t>
            </a:r>
            <a:r>
              <a:rPr sz="3200" dirty="0">
                <a:latin typeface="YACkoL24Adk 0"/>
              </a:rPr>
              <a:t> can also be used for renaming:</a:t>
            </a:r>
            <a:endParaRPr sz="3200" spc="190" dirty="0">
              <a:solidFill>
                <a:srgbClr val="000000"/>
              </a:solidFill>
              <a:latin typeface="YACkoL24Adk 0"/>
              <a:ea typeface="Arial"/>
              <a:cs typeface="Arial"/>
              <a:sym typeface="Arial"/>
            </a:endParaRPr>
          </a:p>
          <a:p>
            <a:pPr marL="280736" indent="-280736" defTabSz="914400">
              <a:lnSpc>
                <a:spcPts val="4200"/>
              </a:lnSpc>
              <a:buSzPct val="100000"/>
              <a:buChar char="•"/>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mv </a:t>
            </a:r>
            <a:r>
              <a:rPr lang="da-DK" dirty="0" err="1"/>
              <a:t>pancakes</a:t>
            </a:r>
            <a:r>
              <a:rPr dirty="0"/>
              <a:t>.txt </a:t>
            </a:r>
            <a:r>
              <a:rPr lang="en-US" dirty="0"/>
              <a:t>egg_cakes</a:t>
            </a:r>
            <a:r>
              <a:rPr dirty="0"/>
              <a:t>.txt</a:t>
            </a:r>
          </a:p>
          <a:p>
            <a:pPr marL="280736" indent="-280736" defTabSz="914400">
              <a:lnSpc>
                <a:spcPts val="4200"/>
              </a:lnSpc>
              <a:buSzPct val="100000"/>
              <a:buChar char="•"/>
              <a:defRPr sz="2800" spc="296">
                <a:solidFill>
                  <a:srgbClr val="FFFFFF"/>
                </a:solidFill>
              </a:defRPr>
            </a:pPr>
            <a:endParaRPr dirty="0"/>
          </a:p>
          <a:p>
            <a:pPr marL="280736" indent="-280736" defTabSz="914400">
              <a:lnSpc>
                <a:spcPts val="4200"/>
              </a:lnSpc>
              <a:buSzPct val="100000"/>
              <a:buChar char="•"/>
              <a:defRPr sz="2800" spc="296">
                <a:solidFill>
                  <a:srgbClr val="FFFFFF"/>
                </a:solidFill>
              </a:defRPr>
            </a:pPr>
            <a:endParaRPr dirty="0"/>
          </a:p>
        </p:txBody>
      </p:sp>
      <p:sp>
        <p:nvSpPr>
          <p:cNvPr id="26" name="AutoShape 39">
            <a:extLst>
              <a:ext uri="{FF2B5EF4-FFF2-40B4-BE49-F238E27FC236}">
                <a16:creationId xmlns:a16="http://schemas.microsoft.com/office/drawing/2014/main" id="{B113E5AE-E2A9-9D37-1FB0-5C726190B8F7}"/>
              </a:ext>
            </a:extLst>
          </p:cNvPr>
          <p:cNvSpPr/>
          <p:nvPr/>
        </p:nvSpPr>
        <p:spPr>
          <a:xfrm rot="16200000">
            <a:off x="19940144" y="9278779"/>
            <a:ext cx="306443" cy="0"/>
          </a:xfrm>
          <a:prstGeom prst="line">
            <a:avLst/>
          </a:prstGeom>
          <a:ln w="38100" cap="flat">
            <a:solidFill>
              <a:srgbClr val="FFFFFF"/>
            </a:solidFill>
            <a:prstDash val="solid"/>
            <a:headEnd type="none" w="sm" len="sm"/>
            <a:tailEnd type="none" w="sm" len="sm"/>
          </a:ln>
        </p:spPr>
      </p:sp>
      <p:sp>
        <p:nvSpPr>
          <p:cNvPr id="27" name="Picture 13">
            <a:extLst>
              <a:ext uri="{FF2B5EF4-FFF2-40B4-BE49-F238E27FC236}">
                <a16:creationId xmlns:a16="http://schemas.microsoft.com/office/drawing/2014/main" id="{2623B044-F9A7-71B0-90FB-21D0C23A6B0B}"/>
              </a:ext>
            </a:extLst>
          </p:cNvPr>
          <p:cNvSpPr/>
          <p:nvPr/>
        </p:nvSpPr>
        <p:spPr>
          <a:xfrm>
            <a:off x="17909572" y="9629815"/>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8" name="TextBox 15">
            <a:extLst>
              <a:ext uri="{FF2B5EF4-FFF2-40B4-BE49-F238E27FC236}">
                <a16:creationId xmlns:a16="http://schemas.microsoft.com/office/drawing/2014/main" id="{7F19EF0A-AC20-65D5-C6FB-F7838DBC3785}"/>
              </a:ext>
            </a:extLst>
          </p:cNvPr>
          <p:cNvSpPr txBox="1"/>
          <p:nvPr/>
        </p:nvSpPr>
        <p:spPr>
          <a:xfrm>
            <a:off x="19074360" y="1078760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pancakes.txt</a:t>
            </a:r>
          </a:p>
        </p:txBody>
      </p:sp>
      <p:sp>
        <p:nvSpPr>
          <p:cNvPr id="29" name="CustomShape 13">
            <a:extLst>
              <a:ext uri="{FF2B5EF4-FFF2-40B4-BE49-F238E27FC236}">
                <a16:creationId xmlns:a16="http://schemas.microsoft.com/office/drawing/2014/main" id="{FD34B6F0-AF20-9D8B-822E-064CBDA698D2}"/>
              </a:ext>
            </a:extLst>
          </p:cNvPr>
          <p:cNvSpPr txBox="1"/>
          <p:nvPr/>
        </p:nvSpPr>
        <p:spPr>
          <a:xfrm>
            <a:off x="2702795" y="9463424"/>
            <a:ext cx="11792121" cy="27576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defTabSz="914400">
              <a:lnSpc>
                <a:spcPts val="4200"/>
              </a:lnSpc>
              <a:buSzPct val="100000"/>
              <a:buChar char="•"/>
              <a:defRPr sz="2800" spc="296">
                <a:solidFill>
                  <a:srgbClr val="FFFFFF"/>
                </a:solidFill>
              </a:defRPr>
            </a:pPr>
            <a:endParaRPr dirty="0"/>
          </a:p>
          <a:p>
            <a:pPr marL="280736" indent="-280736" defTabSz="914400">
              <a:lnSpc>
                <a:spcPts val="4200"/>
              </a:lnSpc>
              <a:buSzPct val="100000"/>
              <a:buChar char="•"/>
              <a:defRPr sz="2800" spc="296">
                <a:solidFill>
                  <a:srgbClr val="FFFFFF"/>
                </a:solidFill>
              </a:defRPr>
            </a:pPr>
            <a:endParaRPr dirty="0"/>
          </a:p>
          <a:p>
            <a:pPr marL="280736" indent="-280736" defTabSz="914400">
              <a:lnSpc>
                <a:spcPts val="4200"/>
              </a:lnSpc>
              <a:buSzPct val="100000"/>
              <a:buChar char="•"/>
              <a:defRPr sz="2800" spc="296">
                <a:solidFill>
                  <a:srgbClr val="FFFFFF"/>
                </a:solidFill>
              </a:defRPr>
            </a:pPr>
            <a:r>
              <a:rPr sz="3200" dirty="0">
                <a:latin typeface="YACkoL24Adk 0"/>
              </a:rPr>
              <a:t>Do not try to move or remove your home directory or other system critical dirs. This may have unintended consequences.</a:t>
            </a:r>
            <a:endParaRPr sz="3200" spc="190" dirty="0">
              <a:solidFill>
                <a:srgbClr val="000000"/>
              </a:solidFill>
              <a:latin typeface="YACkoL24Adk 0"/>
              <a:ea typeface="Arial"/>
              <a:cs typeface="Arial"/>
              <a:sym typeface="Arial"/>
            </a:endParaRPr>
          </a:p>
        </p:txBody>
      </p:sp>
      <p:sp>
        <p:nvSpPr>
          <p:cNvPr id="30" name="TextBox 15">
            <a:extLst>
              <a:ext uri="{FF2B5EF4-FFF2-40B4-BE49-F238E27FC236}">
                <a16:creationId xmlns:a16="http://schemas.microsoft.com/office/drawing/2014/main" id="{CD920F36-7843-9BDC-B424-DCE688F72BB1}"/>
              </a:ext>
            </a:extLst>
          </p:cNvPr>
          <p:cNvSpPr txBox="1"/>
          <p:nvPr/>
        </p:nvSpPr>
        <p:spPr>
          <a:xfrm>
            <a:off x="19173272" y="1078760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egg_cakes.txt</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22"/>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2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28"/>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8" grpId="0" animBg="1"/>
      <p:bldP spid="23" grpId="0" animBg="1"/>
      <p:bldP spid="24" grpId="0"/>
      <p:bldP spid="25" grpId="0" animBg="1"/>
      <p:bldP spid="27" grpId="0" animBg="1"/>
      <p:bldP spid="28" grpId="0"/>
      <p:bldP spid="28" grpId="1"/>
      <p:bldP spid="29" grpId="0" animBg="1"/>
      <p:bldP spid="3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Rounded Rectangle"/>
          <p:cNvSpPr/>
          <p:nvPr/>
        </p:nvSpPr>
        <p:spPr>
          <a:xfrm>
            <a:off x="2542830" y="8654124"/>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7" name="Rounded Rectangle"/>
          <p:cNvSpPr/>
          <p:nvPr/>
        </p:nvSpPr>
        <p:spPr>
          <a:xfrm>
            <a:off x="2542830" y="5915075"/>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8" name="Group 3"/>
          <p:cNvSpPr txBox="1"/>
          <p:nvPr/>
        </p:nvSpPr>
        <p:spPr>
          <a:xfrm>
            <a:off x="11004559" y="1010312"/>
            <a:ext cx="2362181"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dirty="0"/>
              <a:t>COPY</a:t>
            </a:r>
          </a:p>
        </p:txBody>
      </p:sp>
      <p:sp>
        <p:nvSpPr>
          <p:cNvPr id="829" name="CustomShape 13"/>
          <p:cNvSpPr txBox="1"/>
          <p:nvPr/>
        </p:nvSpPr>
        <p:spPr>
          <a:xfrm>
            <a:off x="2921305" y="3346737"/>
            <a:ext cx="10007757" cy="22190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defTabSz="914400">
              <a:lnSpc>
                <a:spcPts val="4200"/>
              </a:lnSpc>
              <a:buSzPct val="100000"/>
              <a:buChar char="•"/>
              <a:defRPr sz="2800" spc="296">
                <a:solidFill>
                  <a:srgbClr val="FFFFFF"/>
                </a:solidFill>
              </a:defRPr>
            </a:pPr>
            <a:r>
              <a:rPr sz="3200" dirty="0">
                <a:latin typeface="YACkoL24Adk 0"/>
              </a:rPr>
              <a:t>Files can be duplicated with the </a:t>
            </a:r>
            <a:r>
              <a:rPr sz="3200" b="1" dirty="0">
                <a:latin typeface="YACkoL24Adk 0"/>
              </a:rPr>
              <a:t>cp</a:t>
            </a:r>
            <a:r>
              <a:rPr sz="3200" dirty="0">
                <a:latin typeface="YACkoL24Adk 0"/>
              </a:rPr>
              <a:t> command</a:t>
            </a:r>
            <a:r>
              <a:rPr lang="en-US" sz="3200" dirty="0">
                <a:latin typeface="YACkoL24Adk 0"/>
              </a:rPr>
              <a:t>. The first argument is the file you want to copy, the second argument is the destination, i.e. the name of the copy.</a:t>
            </a:r>
            <a:endParaRPr sz="3200" spc="190" dirty="0">
              <a:solidFill>
                <a:srgbClr val="000000"/>
              </a:solidFill>
              <a:latin typeface="YACkoL24Adk 0"/>
              <a:ea typeface="Arial"/>
              <a:cs typeface="Arial"/>
              <a:sym typeface="Arial"/>
            </a:endParaRPr>
          </a:p>
        </p:txBody>
      </p:sp>
      <p:sp>
        <p:nvSpPr>
          <p:cNvPr id="831"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33"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36</a:t>
            </a:r>
            <a:endParaRPr dirty="0"/>
          </a:p>
        </p:txBody>
      </p:sp>
      <p:grpSp>
        <p:nvGrpSpPr>
          <p:cNvPr id="2" name="Picture 12">
            <a:extLst>
              <a:ext uri="{FF2B5EF4-FFF2-40B4-BE49-F238E27FC236}">
                <a16:creationId xmlns:a16="http://schemas.microsoft.com/office/drawing/2014/main" id="{A4719B59-402A-3D90-922F-9BD2FC55D73B}"/>
              </a:ext>
            </a:extLst>
          </p:cNvPr>
          <p:cNvGrpSpPr/>
          <p:nvPr/>
        </p:nvGrpSpPr>
        <p:grpSpPr>
          <a:xfrm>
            <a:off x="18366539" y="4990597"/>
            <a:ext cx="1145935" cy="885154"/>
            <a:chOff x="6355127" y="6101290"/>
            <a:chExt cx="1145935" cy="885154"/>
          </a:xfrm>
          <a:solidFill>
            <a:srgbClr val="FFFFFF"/>
          </a:solidFill>
        </p:grpSpPr>
        <p:sp>
          <p:nvSpPr>
            <p:cNvPr id="3" name="Freeform: Shape 2">
              <a:extLst>
                <a:ext uri="{FF2B5EF4-FFF2-40B4-BE49-F238E27FC236}">
                  <a16:creationId xmlns:a16="http://schemas.microsoft.com/office/drawing/2014/main" id="{5AFD88FB-2167-A1C7-0400-F5573DE315F2}"/>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 name="Freeform: Shape 3">
              <a:extLst>
                <a:ext uri="{FF2B5EF4-FFF2-40B4-BE49-F238E27FC236}">
                  <a16:creationId xmlns:a16="http://schemas.microsoft.com/office/drawing/2014/main" id="{1019EC21-46AA-883D-47E0-4048E627A670}"/>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 name="Freeform: Shape 4">
              <a:extLst>
                <a:ext uri="{FF2B5EF4-FFF2-40B4-BE49-F238E27FC236}">
                  <a16:creationId xmlns:a16="http://schemas.microsoft.com/office/drawing/2014/main" id="{E991EAEA-BE39-69A9-47A9-74FA66C24F9A}"/>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 name="AutoShape 39">
            <a:extLst>
              <a:ext uri="{FF2B5EF4-FFF2-40B4-BE49-F238E27FC236}">
                <a16:creationId xmlns:a16="http://schemas.microsoft.com/office/drawing/2014/main" id="{C13F8A14-A4FD-5F20-DABB-742E7F50EC9E}"/>
              </a:ext>
            </a:extLst>
          </p:cNvPr>
          <p:cNvSpPr/>
          <p:nvPr/>
        </p:nvSpPr>
        <p:spPr>
          <a:xfrm rot="16200000" flipV="1">
            <a:off x="18565547" y="4373124"/>
            <a:ext cx="708326" cy="1049"/>
          </a:xfrm>
          <a:prstGeom prst="line">
            <a:avLst/>
          </a:prstGeom>
          <a:ln w="38100" cap="flat">
            <a:solidFill>
              <a:srgbClr val="FFFFFF"/>
            </a:solidFill>
            <a:prstDash val="dash"/>
            <a:headEnd type="none" w="sm" len="sm"/>
            <a:tailEnd type="none" w="sm" len="sm"/>
          </a:ln>
        </p:spPr>
      </p:sp>
      <p:sp>
        <p:nvSpPr>
          <p:cNvPr id="7" name="TextBox 16">
            <a:extLst>
              <a:ext uri="{FF2B5EF4-FFF2-40B4-BE49-F238E27FC236}">
                <a16:creationId xmlns:a16="http://schemas.microsoft.com/office/drawing/2014/main" id="{D8B367B3-F0CA-4752-C681-43789833C555}"/>
              </a:ext>
            </a:extLst>
          </p:cNvPr>
          <p:cNvSpPr txBox="1"/>
          <p:nvPr/>
        </p:nvSpPr>
        <p:spPr>
          <a:xfrm>
            <a:off x="17823333" y="602232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8" name="Picture 22">
            <a:extLst>
              <a:ext uri="{FF2B5EF4-FFF2-40B4-BE49-F238E27FC236}">
                <a16:creationId xmlns:a16="http://schemas.microsoft.com/office/drawing/2014/main" id="{423C1CAF-6FE9-E060-4F54-F9538FCF522B}"/>
              </a:ext>
            </a:extLst>
          </p:cNvPr>
          <p:cNvGrpSpPr/>
          <p:nvPr/>
        </p:nvGrpSpPr>
        <p:grpSpPr>
          <a:xfrm>
            <a:off x="17561385" y="7299298"/>
            <a:ext cx="1145935" cy="885154"/>
            <a:chOff x="8683813" y="6194104"/>
            <a:chExt cx="1145935" cy="885154"/>
          </a:xfrm>
          <a:solidFill>
            <a:srgbClr val="FFFFFF"/>
          </a:solidFill>
        </p:grpSpPr>
        <p:sp>
          <p:nvSpPr>
            <p:cNvPr id="9" name="Freeform: Shape 8">
              <a:extLst>
                <a:ext uri="{FF2B5EF4-FFF2-40B4-BE49-F238E27FC236}">
                  <a16:creationId xmlns:a16="http://schemas.microsoft.com/office/drawing/2014/main" id="{6655D596-BA64-5088-AF28-A310A1A9E42A}"/>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55006BB4-CD1F-FFDB-DC16-F4E2B6169D68}"/>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4467C977-9269-6C0E-3D3B-349EF9511B2F}"/>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2" name="AutoShape 39">
            <a:extLst>
              <a:ext uri="{FF2B5EF4-FFF2-40B4-BE49-F238E27FC236}">
                <a16:creationId xmlns:a16="http://schemas.microsoft.com/office/drawing/2014/main" id="{41F6CC96-F216-EDFF-080B-F60780FD5907}"/>
              </a:ext>
            </a:extLst>
          </p:cNvPr>
          <p:cNvSpPr/>
          <p:nvPr/>
        </p:nvSpPr>
        <p:spPr>
          <a:xfrm rot="16200000">
            <a:off x="18780110" y="6826409"/>
            <a:ext cx="306443" cy="0"/>
          </a:xfrm>
          <a:prstGeom prst="line">
            <a:avLst/>
          </a:prstGeom>
          <a:ln w="38100" cap="flat">
            <a:solidFill>
              <a:srgbClr val="FFFFFF"/>
            </a:solidFill>
            <a:prstDash val="solid"/>
            <a:headEnd type="none" w="sm" len="sm"/>
            <a:tailEnd type="none" w="sm" len="sm"/>
          </a:ln>
        </p:spPr>
      </p:sp>
      <p:grpSp>
        <p:nvGrpSpPr>
          <p:cNvPr id="13" name="Picture 22">
            <a:extLst>
              <a:ext uri="{FF2B5EF4-FFF2-40B4-BE49-F238E27FC236}">
                <a16:creationId xmlns:a16="http://schemas.microsoft.com/office/drawing/2014/main" id="{9DF17040-9798-DDBA-E729-6468F2ABC71D}"/>
              </a:ext>
            </a:extLst>
          </p:cNvPr>
          <p:cNvGrpSpPr/>
          <p:nvPr/>
        </p:nvGrpSpPr>
        <p:grpSpPr>
          <a:xfrm>
            <a:off x="19469013" y="7299298"/>
            <a:ext cx="1145935" cy="885154"/>
            <a:chOff x="8683813" y="6194104"/>
            <a:chExt cx="1145935" cy="885154"/>
          </a:xfrm>
          <a:solidFill>
            <a:srgbClr val="FFFFFF"/>
          </a:solidFill>
        </p:grpSpPr>
        <p:sp>
          <p:nvSpPr>
            <p:cNvPr id="14" name="Freeform: Shape 13">
              <a:extLst>
                <a:ext uri="{FF2B5EF4-FFF2-40B4-BE49-F238E27FC236}">
                  <a16:creationId xmlns:a16="http://schemas.microsoft.com/office/drawing/2014/main" id="{6DBE3A1E-DDE4-6F6D-BF1E-EDF8D9130081}"/>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5" name="Freeform: Shape 14">
              <a:extLst>
                <a:ext uri="{FF2B5EF4-FFF2-40B4-BE49-F238E27FC236}">
                  <a16:creationId xmlns:a16="http://schemas.microsoft.com/office/drawing/2014/main" id="{33F4040C-3847-8896-E4F9-9F13924E50E9}"/>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6" name="Freeform: Shape 15">
              <a:extLst>
                <a:ext uri="{FF2B5EF4-FFF2-40B4-BE49-F238E27FC236}">
                  <a16:creationId xmlns:a16="http://schemas.microsoft.com/office/drawing/2014/main" id="{2E54F5A8-81DB-B5C9-409A-900BF0B63AB1}"/>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7" name="AutoShape 27">
            <a:extLst>
              <a:ext uri="{FF2B5EF4-FFF2-40B4-BE49-F238E27FC236}">
                <a16:creationId xmlns:a16="http://schemas.microsoft.com/office/drawing/2014/main" id="{37C12B90-3BB7-D29D-D3ED-FB5953948D37}"/>
              </a:ext>
            </a:extLst>
          </p:cNvPr>
          <p:cNvSpPr/>
          <p:nvPr/>
        </p:nvSpPr>
        <p:spPr>
          <a:xfrm flipV="1">
            <a:off x="18087344" y="6979600"/>
            <a:ext cx="1974037" cy="31"/>
          </a:xfrm>
          <a:prstGeom prst="line">
            <a:avLst/>
          </a:prstGeom>
          <a:ln w="38100" cap="flat">
            <a:solidFill>
              <a:srgbClr val="FFFFFF"/>
            </a:solidFill>
            <a:prstDash val="solid"/>
            <a:headEnd type="none" w="sm" len="sm"/>
            <a:tailEnd type="none" w="sm" len="sm"/>
          </a:ln>
        </p:spPr>
      </p:sp>
      <p:sp>
        <p:nvSpPr>
          <p:cNvPr id="18" name="AutoShape 39">
            <a:extLst>
              <a:ext uri="{FF2B5EF4-FFF2-40B4-BE49-F238E27FC236}">
                <a16:creationId xmlns:a16="http://schemas.microsoft.com/office/drawing/2014/main" id="{D3788316-1E33-96F9-CE2F-88F179C69089}"/>
              </a:ext>
            </a:extLst>
          </p:cNvPr>
          <p:cNvSpPr/>
          <p:nvPr/>
        </p:nvSpPr>
        <p:spPr>
          <a:xfrm rot="16200000">
            <a:off x="17946991" y="7144371"/>
            <a:ext cx="306443" cy="0"/>
          </a:xfrm>
          <a:prstGeom prst="line">
            <a:avLst/>
          </a:prstGeom>
          <a:ln w="38100" cap="flat">
            <a:solidFill>
              <a:srgbClr val="FFFFFF"/>
            </a:solidFill>
            <a:prstDash val="solid"/>
            <a:headEnd type="none" w="sm" len="sm"/>
            <a:tailEnd type="none" w="sm" len="sm"/>
          </a:ln>
        </p:spPr>
      </p:sp>
      <p:sp>
        <p:nvSpPr>
          <p:cNvPr id="19" name="AutoShape 39">
            <a:extLst>
              <a:ext uri="{FF2B5EF4-FFF2-40B4-BE49-F238E27FC236}">
                <a16:creationId xmlns:a16="http://schemas.microsoft.com/office/drawing/2014/main" id="{C8150A58-6BBF-CB49-5076-02C984F152F3}"/>
              </a:ext>
            </a:extLst>
          </p:cNvPr>
          <p:cNvSpPr/>
          <p:nvPr/>
        </p:nvSpPr>
        <p:spPr>
          <a:xfrm rot="16200000">
            <a:off x="19908157" y="7111998"/>
            <a:ext cx="306443" cy="0"/>
          </a:xfrm>
          <a:prstGeom prst="line">
            <a:avLst/>
          </a:prstGeom>
          <a:ln w="38100" cap="flat">
            <a:solidFill>
              <a:srgbClr val="FFFFFF"/>
            </a:solidFill>
            <a:prstDash val="solid"/>
            <a:headEnd type="none" w="sm" len="sm"/>
            <a:tailEnd type="none" w="sm" len="sm"/>
          </a:ln>
        </p:spPr>
      </p:sp>
      <p:sp>
        <p:nvSpPr>
          <p:cNvPr id="20" name="TextBox 15">
            <a:extLst>
              <a:ext uri="{FF2B5EF4-FFF2-40B4-BE49-F238E27FC236}">
                <a16:creationId xmlns:a16="http://schemas.microsoft.com/office/drawing/2014/main" id="{B06BE0F7-C09E-89AA-13E2-737917EFC165}"/>
              </a:ext>
            </a:extLst>
          </p:cNvPr>
          <p:cNvSpPr txBox="1"/>
          <p:nvPr/>
        </p:nvSpPr>
        <p:spPr>
          <a:xfrm>
            <a:off x="17038204" y="83861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bills</a:t>
            </a:r>
          </a:p>
        </p:txBody>
      </p:sp>
      <p:sp>
        <p:nvSpPr>
          <p:cNvPr id="21" name="TextBox 15">
            <a:extLst>
              <a:ext uri="{FF2B5EF4-FFF2-40B4-BE49-F238E27FC236}">
                <a16:creationId xmlns:a16="http://schemas.microsoft.com/office/drawing/2014/main" id="{82404E48-FEA6-6E56-5349-F8D350D66660}"/>
              </a:ext>
            </a:extLst>
          </p:cNvPr>
          <p:cNvSpPr txBox="1"/>
          <p:nvPr/>
        </p:nvSpPr>
        <p:spPr>
          <a:xfrm>
            <a:off x="18945832" y="8386163"/>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recipies</a:t>
            </a:r>
            <a:endParaRPr lang="en-US" sz="2799" dirty="0">
              <a:solidFill>
                <a:srgbClr val="FFFFFF"/>
              </a:solidFill>
              <a:latin typeface="HK Grotesk Medium"/>
            </a:endParaRPr>
          </a:p>
        </p:txBody>
      </p:sp>
      <p:sp>
        <p:nvSpPr>
          <p:cNvPr id="22" name="AutoShape 39">
            <a:extLst>
              <a:ext uri="{FF2B5EF4-FFF2-40B4-BE49-F238E27FC236}">
                <a16:creationId xmlns:a16="http://schemas.microsoft.com/office/drawing/2014/main" id="{12838E7F-540B-9AEA-297C-4D522D2326D8}"/>
              </a:ext>
            </a:extLst>
          </p:cNvPr>
          <p:cNvSpPr/>
          <p:nvPr/>
        </p:nvSpPr>
        <p:spPr>
          <a:xfrm rot="16200000">
            <a:off x="19945968" y="9278779"/>
            <a:ext cx="306443" cy="0"/>
          </a:xfrm>
          <a:prstGeom prst="line">
            <a:avLst/>
          </a:prstGeom>
          <a:ln w="38100" cap="flat">
            <a:solidFill>
              <a:srgbClr val="FFFFFF"/>
            </a:solidFill>
            <a:prstDash val="solid"/>
            <a:headEnd type="none" w="sm" len="sm"/>
            <a:tailEnd type="none" w="sm" len="sm"/>
          </a:ln>
        </p:spPr>
      </p:sp>
      <p:sp>
        <p:nvSpPr>
          <p:cNvPr id="23" name="Picture 13">
            <a:extLst>
              <a:ext uri="{FF2B5EF4-FFF2-40B4-BE49-F238E27FC236}">
                <a16:creationId xmlns:a16="http://schemas.microsoft.com/office/drawing/2014/main" id="{AED5FAB3-B38A-ACE7-6527-E5393F5267A0}"/>
              </a:ext>
            </a:extLst>
          </p:cNvPr>
          <p:cNvSpPr/>
          <p:nvPr/>
        </p:nvSpPr>
        <p:spPr>
          <a:xfrm>
            <a:off x="18945832" y="9921663"/>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4" name="TextBox 15">
            <a:extLst>
              <a:ext uri="{FF2B5EF4-FFF2-40B4-BE49-F238E27FC236}">
                <a16:creationId xmlns:a16="http://schemas.microsoft.com/office/drawing/2014/main" id="{739BB64F-9079-C71C-8338-15E9A4E21B50}"/>
              </a:ext>
            </a:extLst>
          </p:cNvPr>
          <p:cNvSpPr txBox="1"/>
          <p:nvPr/>
        </p:nvSpPr>
        <p:spPr>
          <a:xfrm>
            <a:off x="17804201" y="11055066"/>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egg_cakes.txt</a:t>
            </a:r>
          </a:p>
        </p:txBody>
      </p:sp>
      <p:sp>
        <p:nvSpPr>
          <p:cNvPr id="25" name="AutoShape 27">
            <a:extLst>
              <a:ext uri="{FF2B5EF4-FFF2-40B4-BE49-F238E27FC236}">
                <a16:creationId xmlns:a16="http://schemas.microsoft.com/office/drawing/2014/main" id="{208B9F1B-1AA2-F9EE-C434-A8702A20636C}"/>
              </a:ext>
            </a:extLst>
          </p:cNvPr>
          <p:cNvSpPr/>
          <p:nvPr/>
        </p:nvSpPr>
        <p:spPr>
          <a:xfrm flipV="1">
            <a:off x="19196785" y="9429509"/>
            <a:ext cx="917563" cy="2491"/>
          </a:xfrm>
          <a:prstGeom prst="line">
            <a:avLst/>
          </a:prstGeom>
          <a:ln w="38100" cap="flat">
            <a:solidFill>
              <a:srgbClr val="FFFFFF"/>
            </a:solidFill>
            <a:prstDash val="solid"/>
            <a:headEnd type="none" w="sm" len="sm"/>
            <a:tailEnd type="none" w="sm" len="sm"/>
          </a:ln>
        </p:spPr>
      </p:sp>
      <p:sp>
        <p:nvSpPr>
          <p:cNvPr id="26" name="AutoShape 39">
            <a:extLst>
              <a:ext uri="{FF2B5EF4-FFF2-40B4-BE49-F238E27FC236}">
                <a16:creationId xmlns:a16="http://schemas.microsoft.com/office/drawing/2014/main" id="{C3D25711-1267-3349-E4B8-866A05369050}"/>
              </a:ext>
            </a:extLst>
          </p:cNvPr>
          <p:cNvSpPr/>
          <p:nvPr/>
        </p:nvSpPr>
        <p:spPr>
          <a:xfrm rot="16200000">
            <a:off x="19063785" y="9596741"/>
            <a:ext cx="306443" cy="0"/>
          </a:xfrm>
          <a:prstGeom prst="line">
            <a:avLst/>
          </a:prstGeom>
          <a:ln w="38100" cap="flat">
            <a:solidFill>
              <a:srgbClr val="FFFFFF"/>
            </a:solidFill>
            <a:prstDash val="solid"/>
            <a:headEnd type="none" w="sm" len="sm"/>
            <a:tailEnd type="none" w="sm" len="sm"/>
          </a:ln>
        </p:spPr>
      </p:sp>
      <p:sp>
        <p:nvSpPr>
          <p:cNvPr id="27" name="AutoShape 39">
            <a:extLst>
              <a:ext uri="{FF2B5EF4-FFF2-40B4-BE49-F238E27FC236}">
                <a16:creationId xmlns:a16="http://schemas.microsoft.com/office/drawing/2014/main" id="{9F3FC692-31AF-92FA-1192-27DB0F93DC08}"/>
              </a:ext>
            </a:extLst>
          </p:cNvPr>
          <p:cNvSpPr/>
          <p:nvPr/>
        </p:nvSpPr>
        <p:spPr>
          <a:xfrm rot="16200000">
            <a:off x="21026714" y="9564368"/>
            <a:ext cx="306443" cy="0"/>
          </a:xfrm>
          <a:prstGeom prst="line">
            <a:avLst/>
          </a:prstGeom>
          <a:ln w="38100" cap="flat">
            <a:solidFill>
              <a:srgbClr val="FFFFFF"/>
            </a:solidFill>
            <a:prstDash val="solid"/>
            <a:headEnd type="none" w="sm" len="sm"/>
            <a:tailEnd type="none" w="sm" len="sm"/>
          </a:ln>
        </p:spPr>
      </p:sp>
      <p:sp>
        <p:nvSpPr>
          <p:cNvPr id="28" name="Picture 13">
            <a:extLst>
              <a:ext uri="{FF2B5EF4-FFF2-40B4-BE49-F238E27FC236}">
                <a16:creationId xmlns:a16="http://schemas.microsoft.com/office/drawing/2014/main" id="{F8DE86EF-8789-417A-9985-594257652AFA}"/>
              </a:ext>
            </a:extLst>
          </p:cNvPr>
          <p:cNvSpPr/>
          <p:nvPr/>
        </p:nvSpPr>
        <p:spPr>
          <a:xfrm>
            <a:off x="21050714" y="9921663"/>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9" name="TextBox 15">
            <a:extLst>
              <a:ext uri="{FF2B5EF4-FFF2-40B4-BE49-F238E27FC236}">
                <a16:creationId xmlns:a16="http://schemas.microsoft.com/office/drawing/2014/main" id="{EA7F829F-51ED-CDD3-80BD-6A938E04EE6E}"/>
              </a:ext>
            </a:extLst>
          </p:cNvPr>
          <p:cNvSpPr txBox="1"/>
          <p:nvPr/>
        </p:nvSpPr>
        <p:spPr>
          <a:xfrm>
            <a:off x="20457723" y="11055066"/>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new_recipy.txt</a:t>
            </a:r>
          </a:p>
        </p:txBody>
      </p:sp>
      <p:grpSp>
        <p:nvGrpSpPr>
          <p:cNvPr id="33" name="Group 32">
            <a:extLst>
              <a:ext uri="{FF2B5EF4-FFF2-40B4-BE49-F238E27FC236}">
                <a16:creationId xmlns:a16="http://schemas.microsoft.com/office/drawing/2014/main" id="{97AE5474-1E9B-BD6B-1889-2A76AEDE3F45}"/>
              </a:ext>
            </a:extLst>
          </p:cNvPr>
          <p:cNvGrpSpPr/>
          <p:nvPr/>
        </p:nvGrpSpPr>
        <p:grpSpPr>
          <a:xfrm>
            <a:off x="2587656" y="9937508"/>
            <a:ext cx="10264530" cy="3636324"/>
            <a:chOff x="2587656" y="9937508"/>
            <a:chExt cx="10264530" cy="3636324"/>
          </a:xfrm>
        </p:grpSpPr>
        <p:sp>
          <p:nvSpPr>
            <p:cNvPr id="30" name="CustomShape 13">
              <a:extLst>
                <a:ext uri="{FF2B5EF4-FFF2-40B4-BE49-F238E27FC236}">
                  <a16:creationId xmlns:a16="http://schemas.microsoft.com/office/drawing/2014/main" id="{B19DC5F5-CAC4-6255-52B3-AEC49022E8C8}"/>
                </a:ext>
              </a:extLst>
            </p:cNvPr>
            <p:cNvSpPr txBox="1"/>
            <p:nvPr/>
          </p:nvSpPr>
          <p:spPr>
            <a:xfrm>
              <a:off x="2799603" y="9937508"/>
              <a:ext cx="10007757" cy="27018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You always need to specify a destination when you use copy. The destination can be the name of the new file, but it can also be another directory to copy the file to:</a:t>
              </a:r>
              <a:endParaRPr lang="en-US" sz="1800" spc="190" dirty="0">
                <a:latin typeface="Arial"/>
                <a:ea typeface="Arial"/>
                <a:cs typeface="Arial"/>
                <a:sym typeface="Arial"/>
              </a:endParaRPr>
            </a:p>
            <a:p>
              <a:pPr defTabSz="914400">
                <a:lnSpc>
                  <a:spcPts val="4200"/>
                </a:lnSpc>
                <a:defRPr sz="2800" b="1" spc="296">
                  <a:solidFill>
                    <a:srgbClr val="FFFFFF"/>
                  </a:solidFill>
                </a:defRPr>
              </a:pPr>
              <a:endParaRPr lang="da-DK" sz="1800" spc="190" dirty="0">
                <a:latin typeface="Arial"/>
                <a:ea typeface="Arial"/>
                <a:cs typeface="Arial"/>
                <a:sym typeface="Arial"/>
              </a:endParaRPr>
            </a:p>
          </p:txBody>
        </p:sp>
        <p:sp>
          <p:nvSpPr>
            <p:cNvPr id="31" name="Rounded Rectangle">
              <a:extLst>
                <a:ext uri="{FF2B5EF4-FFF2-40B4-BE49-F238E27FC236}">
                  <a16:creationId xmlns:a16="http://schemas.microsoft.com/office/drawing/2014/main" id="{E60E7861-7298-BD66-FBB9-061D46FD7C02}"/>
                </a:ext>
              </a:extLst>
            </p:cNvPr>
            <p:cNvSpPr/>
            <p:nvPr/>
          </p:nvSpPr>
          <p:spPr>
            <a:xfrm>
              <a:off x="2587656" y="12378621"/>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32" name="CustomShape 13">
              <a:extLst>
                <a:ext uri="{FF2B5EF4-FFF2-40B4-BE49-F238E27FC236}">
                  <a16:creationId xmlns:a16="http://schemas.microsoft.com/office/drawing/2014/main" id="{1286EB14-94DE-CE73-277D-51AAE7F104E3}"/>
                </a:ext>
              </a:extLst>
            </p:cNvPr>
            <p:cNvSpPr txBox="1"/>
            <p:nvPr/>
          </p:nvSpPr>
          <p:spPr>
            <a:xfrm>
              <a:off x="2716042" y="11920027"/>
              <a:ext cx="10007757" cy="16538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defTabSz="914400">
                <a:lnSpc>
                  <a:spcPts val="4200"/>
                </a:lnSpc>
                <a:buSzPct val="100000"/>
                <a:buChar char="•"/>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cp </a:t>
              </a:r>
              <a:r>
                <a:rPr lang="en-US" dirty="0"/>
                <a:t>egg_cakes</a:t>
              </a:r>
              <a:r>
                <a:rPr dirty="0"/>
                <a:t>.txt</a:t>
              </a:r>
              <a:r>
                <a:rPr lang="en-US" dirty="0"/>
                <a:t> ../recipies_copy/</a:t>
              </a:r>
              <a:endParaRPr dirty="0">
                <a:solidFill>
                  <a:srgbClr val="FFFFFF"/>
                </a:solidFill>
              </a:endParaRPr>
            </a:p>
            <a:p>
              <a:pPr defTabSz="914400">
                <a:lnSpc>
                  <a:spcPts val="4200"/>
                </a:lnSpc>
                <a:buSzPct val="100000"/>
                <a:defRPr sz="2800" b="1" spc="296">
                  <a:solidFill>
                    <a:srgbClr val="FFFFFF"/>
                  </a:solidFill>
                </a:defRPr>
              </a:pPr>
              <a:endParaRPr dirty="0">
                <a:solidFill>
                  <a:srgbClr val="FFFFFF"/>
                </a:solidFill>
              </a:endParaRPr>
            </a:p>
          </p:txBody>
        </p:sp>
      </p:grpSp>
      <p:sp>
        <p:nvSpPr>
          <p:cNvPr id="38" name="TextBox 15">
            <a:extLst>
              <a:ext uri="{FF2B5EF4-FFF2-40B4-BE49-F238E27FC236}">
                <a16:creationId xmlns:a16="http://schemas.microsoft.com/office/drawing/2014/main" id="{B6CB0FED-1EBC-F7FF-FC6D-03EF021622F3}"/>
              </a:ext>
            </a:extLst>
          </p:cNvPr>
          <p:cNvSpPr txBox="1"/>
          <p:nvPr/>
        </p:nvSpPr>
        <p:spPr>
          <a:xfrm>
            <a:off x="21159573" y="835208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recipies_copy</a:t>
            </a:r>
          </a:p>
        </p:txBody>
      </p:sp>
      <p:sp>
        <p:nvSpPr>
          <p:cNvPr id="39" name="AutoShape 39">
            <a:extLst>
              <a:ext uri="{FF2B5EF4-FFF2-40B4-BE49-F238E27FC236}">
                <a16:creationId xmlns:a16="http://schemas.microsoft.com/office/drawing/2014/main" id="{6BEAB742-B91B-08CE-ADD2-8CA532A199C1}"/>
              </a:ext>
            </a:extLst>
          </p:cNvPr>
          <p:cNvSpPr/>
          <p:nvPr/>
        </p:nvSpPr>
        <p:spPr>
          <a:xfrm rot="16200000">
            <a:off x="22072237" y="7121405"/>
            <a:ext cx="306443" cy="0"/>
          </a:xfrm>
          <a:prstGeom prst="line">
            <a:avLst/>
          </a:prstGeom>
          <a:ln w="38100" cap="flat">
            <a:solidFill>
              <a:srgbClr val="FFFFFF"/>
            </a:solidFill>
            <a:prstDash val="solid"/>
            <a:headEnd type="none" w="sm" len="sm"/>
            <a:tailEnd type="none" w="sm" len="sm"/>
          </a:ln>
        </p:spPr>
      </p:sp>
      <p:sp>
        <p:nvSpPr>
          <p:cNvPr id="40" name="AutoShape 27">
            <a:extLst>
              <a:ext uri="{FF2B5EF4-FFF2-40B4-BE49-F238E27FC236}">
                <a16:creationId xmlns:a16="http://schemas.microsoft.com/office/drawing/2014/main" id="{3337F814-EBFC-D218-71BC-68029AAC42F8}"/>
              </a:ext>
            </a:extLst>
          </p:cNvPr>
          <p:cNvSpPr/>
          <p:nvPr/>
        </p:nvSpPr>
        <p:spPr>
          <a:xfrm flipV="1">
            <a:off x="20059797" y="6951484"/>
            <a:ext cx="2176950" cy="26409"/>
          </a:xfrm>
          <a:prstGeom prst="line">
            <a:avLst/>
          </a:prstGeom>
          <a:ln w="38100" cap="flat">
            <a:solidFill>
              <a:srgbClr val="FFFFFF"/>
            </a:solidFill>
            <a:prstDash val="solid"/>
            <a:headEnd type="none" w="sm" len="sm"/>
            <a:tailEnd type="none" w="sm" len="sm"/>
          </a:ln>
        </p:spPr>
      </p:sp>
      <p:grpSp>
        <p:nvGrpSpPr>
          <p:cNvPr id="41" name="Picture 22">
            <a:extLst>
              <a:ext uri="{FF2B5EF4-FFF2-40B4-BE49-F238E27FC236}">
                <a16:creationId xmlns:a16="http://schemas.microsoft.com/office/drawing/2014/main" id="{ED87F137-279D-5E0C-5690-FE9754C19C1B}"/>
              </a:ext>
            </a:extLst>
          </p:cNvPr>
          <p:cNvGrpSpPr/>
          <p:nvPr/>
        </p:nvGrpSpPr>
        <p:grpSpPr>
          <a:xfrm>
            <a:off x="21696938" y="7275380"/>
            <a:ext cx="1145935" cy="885154"/>
            <a:chOff x="8683813" y="6194104"/>
            <a:chExt cx="1145935" cy="885154"/>
          </a:xfrm>
          <a:solidFill>
            <a:srgbClr val="FFFFFF"/>
          </a:solidFill>
        </p:grpSpPr>
        <p:sp>
          <p:nvSpPr>
            <p:cNvPr id="42" name="Freeform: Shape 41">
              <a:extLst>
                <a:ext uri="{FF2B5EF4-FFF2-40B4-BE49-F238E27FC236}">
                  <a16:creationId xmlns:a16="http://schemas.microsoft.com/office/drawing/2014/main" id="{8E485B15-35C5-D84C-F4BA-D0F9DADD7670}"/>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3" name="Freeform: Shape 42">
              <a:extLst>
                <a:ext uri="{FF2B5EF4-FFF2-40B4-BE49-F238E27FC236}">
                  <a16:creationId xmlns:a16="http://schemas.microsoft.com/office/drawing/2014/main" id="{2C9D3C06-9E53-3576-14B2-289C798E55D1}"/>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44" name="Freeform: Shape 43">
              <a:extLst>
                <a:ext uri="{FF2B5EF4-FFF2-40B4-BE49-F238E27FC236}">
                  <a16:creationId xmlns:a16="http://schemas.microsoft.com/office/drawing/2014/main" id="{4DD0E4C8-1CB3-DCDD-54A2-BD193926190C}"/>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45" name="CustomShape 13">
            <a:extLst>
              <a:ext uri="{FF2B5EF4-FFF2-40B4-BE49-F238E27FC236}">
                <a16:creationId xmlns:a16="http://schemas.microsoft.com/office/drawing/2014/main" id="{CD1C5E03-DA8A-439E-0EE4-C2A93615931E}"/>
              </a:ext>
            </a:extLst>
          </p:cNvPr>
          <p:cNvSpPr txBox="1"/>
          <p:nvPr/>
        </p:nvSpPr>
        <p:spPr>
          <a:xfrm>
            <a:off x="2921305" y="6574786"/>
            <a:ext cx="10007757" cy="37790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defTabSz="914400">
              <a:lnSpc>
                <a:spcPts val="4200"/>
              </a:lnSpc>
              <a:buSzPct val="100000"/>
              <a:buChar char="•"/>
              <a:defRPr sz="2800" b="1" spc="296">
                <a:solidFill>
                  <a:srgbClr val="FFFFFF"/>
                </a:solidFill>
              </a:defRPr>
            </a:pPr>
            <a:endParaRPr dirty="0">
              <a:solidFill>
                <a:srgbClr val="FFFFFF"/>
              </a:solidFill>
            </a:endParaRPr>
          </a:p>
          <a:p>
            <a:pPr marL="280736" indent="-280736" defTabSz="914400">
              <a:lnSpc>
                <a:spcPts val="4200"/>
              </a:lnSpc>
              <a:buSzPct val="100000"/>
              <a:buChar char="•"/>
              <a:defRPr sz="2800" spc="296">
                <a:solidFill>
                  <a:srgbClr val="FFFFFF"/>
                </a:solidFill>
              </a:defRPr>
            </a:pPr>
            <a:r>
              <a:rPr lang="en-US" sz="3200" dirty="0">
                <a:latin typeface="YACkoL24Adk 0"/>
              </a:rPr>
              <a:t>To copy a directory (and all its contents!) you need the </a:t>
            </a:r>
            <a:r>
              <a:rPr lang="en-US" sz="3200" b="1" dirty="0">
                <a:latin typeface="YACkoL24Adk 0"/>
              </a:rPr>
              <a:t>–r</a:t>
            </a:r>
            <a:r>
              <a:rPr lang="en-US" sz="3200" dirty="0">
                <a:latin typeface="YACkoL24Adk 0"/>
              </a:rPr>
              <a:t> flag:</a:t>
            </a:r>
            <a:endParaRPr lang="en-US" sz="3200" spc="190" dirty="0">
              <a:solidFill>
                <a:srgbClr val="000000"/>
              </a:solidFill>
              <a:latin typeface="YACkoL24Adk 0"/>
              <a:ea typeface="Arial"/>
              <a:cs typeface="Arial"/>
              <a:sym typeface="Arial"/>
            </a:endParaRPr>
          </a:p>
          <a:p>
            <a:pPr defTabSz="914400">
              <a:lnSpc>
                <a:spcPts val="4200"/>
              </a:lnSpc>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lang="pt-BR" dirty="0"/>
              <a:t>$ cp -r recipies recipies_copy</a:t>
            </a:r>
            <a:endParaRPr lang="pt-BR" sz="1800" spc="190" dirty="0">
              <a:latin typeface="Arial"/>
              <a:ea typeface="Arial"/>
              <a:cs typeface="Arial"/>
              <a:sym typeface="Arial"/>
            </a:endParaRPr>
          </a:p>
          <a:p>
            <a:pPr defTabSz="914400">
              <a:lnSpc>
                <a:spcPts val="4200"/>
              </a:lnSpc>
              <a:defRPr sz="2800" b="1" spc="296">
                <a:solidFill>
                  <a:srgbClr val="FFFFFF"/>
                </a:solidFill>
              </a:defRPr>
            </a:pPr>
            <a:endParaRPr lang="en-US" sz="1800" spc="190" dirty="0">
              <a:latin typeface="Arial"/>
              <a:ea typeface="Arial"/>
              <a:cs typeface="Arial"/>
              <a:sym typeface="Arial"/>
            </a:endParaRPr>
          </a:p>
          <a:p>
            <a:pPr defTabSz="914400">
              <a:lnSpc>
                <a:spcPts val="4200"/>
              </a:lnSpc>
              <a:defRPr sz="2800" b="1" spc="296">
                <a:solidFill>
                  <a:srgbClr val="FFFFFF"/>
                </a:solidFill>
              </a:defRPr>
            </a:pPr>
            <a:endParaRPr lang="da-DK" sz="1800" spc="190" dirty="0">
              <a:latin typeface="Arial"/>
              <a:ea typeface="Arial"/>
              <a:cs typeface="Arial"/>
              <a:sym typeface="Arial"/>
            </a:endParaRPr>
          </a:p>
        </p:txBody>
      </p:sp>
      <p:sp>
        <p:nvSpPr>
          <p:cNvPr id="46" name="CustomShape 13">
            <a:extLst>
              <a:ext uri="{FF2B5EF4-FFF2-40B4-BE49-F238E27FC236}">
                <a16:creationId xmlns:a16="http://schemas.microsoft.com/office/drawing/2014/main" id="{343F62EF-1A5F-A459-6E77-A1E321CA8032}"/>
              </a:ext>
            </a:extLst>
          </p:cNvPr>
          <p:cNvSpPr txBox="1"/>
          <p:nvPr/>
        </p:nvSpPr>
        <p:spPr>
          <a:xfrm>
            <a:off x="2921304" y="5493493"/>
            <a:ext cx="10007757" cy="11488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defTabSz="914400">
              <a:lnSpc>
                <a:spcPts val="4200"/>
              </a:lnSpc>
              <a:buSzPct val="100000"/>
              <a:buChar char="•"/>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cp </a:t>
            </a:r>
            <a:r>
              <a:rPr lang="en-US" dirty="0"/>
              <a:t>egg_cakes</a:t>
            </a:r>
            <a:r>
              <a:rPr dirty="0"/>
              <a:t>.txt </a:t>
            </a:r>
            <a:r>
              <a:rPr lang="en-US" dirty="0"/>
              <a:t>new_recipy</a:t>
            </a:r>
            <a:r>
              <a:rPr dirty="0"/>
              <a:t>.txt</a:t>
            </a:r>
            <a:endParaRPr dirty="0">
              <a:solidFill>
                <a:srgbClr val="FFFFFF"/>
              </a:solidFill>
            </a:endParaRPr>
          </a:p>
        </p:txBody>
      </p:sp>
      <p:sp>
        <p:nvSpPr>
          <p:cNvPr id="47" name="AutoShape 27">
            <a:extLst>
              <a:ext uri="{FF2B5EF4-FFF2-40B4-BE49-F238E27FC236}">
                <a16:creationId xmlns:a16="http://schemas.microsoft.com/office/drawing/2014/main" id="{BCA6A946-AB18-B52E-C540-9E96C41D360F}"/>
              </a:ext>
            </a:extLst>
          </p:cNvPr>
          <p:cNvSpPr/>
          <p:nvPr/>
        </p:nvSpPr>
        <p:spPr>
          <a:xfrm flipV="1">
            <a:off x="20116111" y="9428237"/>
            <a:ext cx="1078976" cy="0"/>
          </a:xfrm>
          <a:prstGeom prst="line">
            <a:avLst/>
          </a:prstGeom>
          <a:ln w="38100" cap="flat">
            <a:solidFill>
              <a:srgbClr val="FFFFFF"/>
            </a:solidFill>
            <a:prstDash val="solid"/>
            <a:headEnd type="none" w="sm" len="sm"/>
            <a:tailEnd type="none" w="sm" len="sm"/>
          </a:ln>
        </p:spPr>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6" grpId="0" animBg="1"/>
      <p:bldP spid="827" grpId="0" animBg="1"/>
      <p:bldP spid="28" grpId="0" animBg="1"/>
      <p:bldP spid="29" grpId="0"/>
      <p:bldP spid="38" grpId="0"/>
      <p:bldP spid="45" grpId="0" animBg="1"/>
      <p:bldP spid="46"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Rounded Rectangle"/>
          <p:cNvSpPr/>
          <p:nvPr/>
        </p:nvSpPr>
        <p:spPr>
          <a:xfrm>
            <a:off x="2542830" y="7901081"/>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7" name="Rounded Rectangle"/>
          <p:cNvSpPr/>
          <p:nvPr/>
        </p:nvSpPr>
        <p:spPr>
          <a:xfrm>
            <a:off x="2542830" y="4893099"/>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8" name="Group 3"/>
          <p:cNvSpPr txBox="1"/>
          <p:nvPr/>
        </p:nvSpPr>
        <p:spPr>
          <a:xfrm>
            <a:off x="10273589" y="1010312"/>
            <a:ext cx="3824120"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dirty="0"/>
              <a:t>REMOVE </a:t>
            </a:r>
          </a:p>
        </p:txBody>
      </p:sp>
      <p:sp>
        <p:nvSpPr>
          <p:cNvPr id="829" name="CustomShape 13"/>
          <p:cNvSpPr txBox="1"/>
          <p:nvPr/>
        </p:nvSpPr>
        <p:spPr>
          <a:xfrm>
            <a:off x="2920140" y="3346737"/>
            <a:ext cx="10007757" cy="27018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4999" tIns="44999" rIns="44999" bIns="44999">
            <a:spAutoFit/>
          </a:bodyPr>
          <a:lstStyle/>
          <a:p>
            <a:pPr defTabSz="914400">
              <a:lnSpc>
                <a:spcPts val="4200"/>
              </a:lnSpc>
              <a:buSzPct val="100000"/>
              <a:defRPr sz="2800" b="1" spc="296">
                <a:solidFill>
                  <a:srgbClr val="FFFFFF"/>
                </a:solidFill>
              </a:defRPr>
            </a:pPr>
            <a:endParaRPr sz="1800" spc="190" dirty="0">
              <a:solidFill>
                <a:srgbClr val="000000"/>
              </a:solidFill>
              <a:latin typeface="Arial"/>
              <a:ea typeface="Arial"/>
              <a:cs typeface="Arial"/>
              <a:sym typeface="Arial"/>
            </a:endParaRPr>
          </a:p>
          <a:p>
            <a:pPr marL="280736" indent="-280736" defTabSz="914400">
              <a:lnSpc>
                <a:spcPts val="4200"/>
              </a:lnSpc>
              <a:buSzPct val="100000"/>
              <a:buChar char="•"/>
              <a:defRPr sz="2800" spc="296">
                <a:solidFill>
                  <a:srgbClr val="FFFFFF"/>
                </a:solidFill>
              </a:defRPr>
            </a:pPr>
            <a:r>
              <a:rPr sz="3200" dirty="0">
                <a:latin typeface="YACkoL24Adk 0"/>
              </a:rPr>
              <a:t>To remove files and </a:t>
            </a:r>
            <a:r>
              <a:rPr sz="3200" dirty="0" err="1">
                <a:latin typeface="YACkoL24Adk 0"/>
              </a:rPr>
              <a:t>dirs</a:t>
            </a:r>
            <a:r>
              <a:rPr sz="3200" dirty="0">
                <a:latin typeface="YACkoL24Adk 0"/>
              </a:rPr>
              <a:t>, use </a:t>
            </a:r>
            <a:r>
              <a:rPr sz="3200" b="1" dirty="0">
                <a:latin typeface="YACkoL24Adk 0"/>
              </a:rPr>
              <a:t>rm</a:t>
            </a:r>
            <a:endParaRPr sz="3200" spc="190" dirty="0">
              <a:solidFill>
                <a:srgbClr val="000000"/>
              </a:solidFill>
              <a:latin typeface="YACkoL24Adk 0"/>
              <a:ea typeface="Arial"/>
              <a:cs typeface="Arial"/>
              <a:sym typeface="Arial"/>
            </a:endParaRPr>
          </a:p>
          <a:p>
            <a:pPr defTabSz="914400">
              <a:lnSpc>
                <a:spcPts val="4200"/>
              </a:lnSpc>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rm </a:t>
            </a:r>
            <a:r>
              <a:rPr lang="en-US" dirty="0"/>
              <a:t>new</a:t>
            </a:r>
            <a:r>
              <a:rPr dirty="0"/>
              <a:t>_</a:t>
            </a:r>
            <a:r>
              <a:rPr lang="en-US" dirty="0"/>
              <a:t>recipy</a:t>
            </a:r>
            <a:r>
              <a:rPr dirty="0"/>
              <a:t>.txt</a:t>
            </a:r>
            <a:endParaRPr sz="1800" spc="190" dirty="0">
              <a:latin typeface="Arial"/>
              <a:ea typeface="Arial"/>
              <a:cs typeface="Arial"/>
              <a:sym typeface="Arial"/>
            </a:endParaRPr>
          </a:p>
          <a:p>
            <a:pPr defTabSz="914400">
              <a:lnSpc>
                <a:spcPts val="4200"/>
              </a:lnSpc>
              <a:defRPr sz="2800" b="1" spc="296">
                <a:solidFill>
                  <a:srgbClr val="FFFFFF"/>
                </a:solidFill>
              </a:defRPr>
            </a:pPr>
            <a:endParaRPr lang="en-US" sz="1800" spc="190" dirty="0">
              <a:latin typeface="Arial"/>
              <a:ea typeface="Arial"/>
              <a:cs typeface="Arial"/>
              <a:sym typeface="Arial"/>
            </a:endParaRPr>
          </a:p>
        </p:txBody>
      </p:sp>
      <p:sp>
        <p:nvSpPr>
          <p:cNvPr id="831"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pic>
        <p:nvPicPr>
          <p:cNvPr id="832" name="Picture 5" descr="Picture 5"/>
          <p:cNvPicPr>
            <a:picLocks noChangeAspect="1"/>
          </p:cNvPicPr>
          <p:nvPr/>
        </p:nvPicPr>
        <p:blipFill>
          <a:blip r:embed="rId3"/>
          <a:stretch>
            <a:fillRect/>
          </a:stretch>
        </p:blipFill>
        <p:spPr>
          <a:xfrm>
            <a:off x="630726" y="10405122"/>
            <a:ext cx="1877042" cy="1701721"/>
          </a:xfrm>
          <a:prstGeom prst="rect">
            <a:avLst/>
          </a:prstGeom>
          <a:ln w="12700">
            <a:miter lim="400000"/>
          </a:ln>
        </p:spPr>
      </p:pic>
      <p:sp>
        <p:nvSpPr>
          <p:cNvPr id="833"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37</a:t>
            </a:r>
            <a:endParaRPr dirty="0"/>
          </a:p>
        </p:txBody>
      </p:sp>
      <p:grpSp>
        <p:nvGrpSpPr>
          <p:cNvPr id="2" name="Picture 12">
            <a:extLst>
              <a:ext uri="{FF2B5EF4-FFF2-40B4-BE49-F238E27FC236}">
                <a16:creationId xmlns:a16="http://schemas.microsoft.com/office/drawing/2014/main" id="{A4719B59-402A-3D90-922F-9BD2FC55D73B}"/>
              </a:ext>
            </a:extLst>
          </p:cNvPr>
          <p:cNvGrpSpPr/>
          <p:nvPr/>
        </p:nvGrpSpPr>
        <p:grpSpPr>
          <a:xfrm>
            <a:off x="18366539" y="4990597"/>
            <a:ext cx="1145935" cy="885154"/>
            <a:chOff x="6355127" y="6101290"/>
            <a:chExt cx="1145935" cy="885154"/>
          </a:xfrm>
          <a:solidFill>
            <a:srgbClr val="FFFFFF"/>
          </a:solidFill>
        </p:grpSpPr>
        <p:sp>
          <p:nvSpPr>
            <p:cNvPr id="3" name="Freeform: Shape 2">
              <a:extLst>
                <a:ext uri="{FF2B5EF4-FFF2-40B4-BE49-F238E27FC236}">
                  <a16:creationId xmlns:a16="http://schemas.microsoft.com/office/drawing/2014/main" id="{5AFD88FB-2167-A1C7-0400-F5573DE315F2}"/>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 name="Freeform: Shape 3">
              <a:extLst>
                <a:ext uri="{FF2B5EF4-FFF2-40B4-BE49-F238E27FC236}">
                  <a16:creationId xmlns:a16="http://schemas.microsoft.com/office/drawing/2014/main" id="{1019EC21-46AA-883D-47E0-4048E627A670}"/>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 name="Freeform: Shape 4">
              <a:extLst>
                <a:ext uri="{FF2B5EF4-FFF2-40B4-BE49-F238E27FC236}">
                  <a16:creationId xmlns:a16="http://schemas.microsoft.com/office/drawing/2014/main" id="{E991EAEA-BE39-69A9-47A9-74FA66C24F9A}"/>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 name="AutoShape 39">
            <a:extLst>
              <a:ext uri="{FF2B5EF4-FFF2-40B4-BE49-F238E27FC236}">
                <a16:creationId xmlns:a16="http://schemas.microsoft.com/office/drawing/2014/main" id="{C13F8A14-A4FD-5F20-DABB-742E7F50EC9E}"/>
              </a:ext>
            </a:extLst>
          </p:cNvPr>
          <p:cNvSpPr/>
          <p:nvPr/>
        </p:nvSpPr>
        <p:spPr>
          <a:xfrm rot="16200000" flipV="1">
            <a:off x="18565547" y="4373124"/>
            <a:ext cx="708326" cy="1049"/>
          </a:xfrm>
          <a:prstGeom prst="line">
            <a:avLst/>
          </a:prstGeom>
          <a:ln w="38100" cap="flat">
            <a:solidFill>
              <a:srgbClr val="FFFFFF"/>
            </a:solidFill>
            <a:prstDash val="dash"/>
            <a:headEnd type="none" w="sm" len="sm"/>
            <a:tailEnd type="none" w="sm" len="sm"/>
          </a:ln>
        </p:spPr>
      </p:sp>
      <p:sp>
        <p:nvSpPr>
          <p:cNvPr id="7" name="TextBox 16">
            <a:extLst>
              <a:ext uri="{FF2B5EF4-FFF2-40B4-BE49-F238E27FC236}">
                <a16:creationId xmlns:a16="http://schemas.microsoft.com/office/drawing/2014/main" id="{D8B367B3-F0CA-4752-C681-43789833C555}"/>
              </a:ext>
            </a:extLst>
          </p:cNvPr>
          <p:cNvSpPr txBox="1"/>
          <p:nvPr/>
        </p:nvSpPr>
        <p:spPr>
          <a:xfrm>
            <a:off x="17823333" y="602232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8" name="Picture 22">
            <a:extLst>
              <a:ext uri="{FF2B5EF4-FFF2-40B4-BE49-F238E27FC236}">
                <a16:creationId xmlns:a16="http://schemas.microsoft.com/office/drawing/2014/main" id="{423C1CAF-6FE9-E060-4F54-F9538FCF522B}"/>
              </a:ext>
            </a:extLst>
          </p:cNvPr>
          <p:cNvGrpSpPr/>
          <p:nvPr/>
        </p:nvGrpSpPr>
        <p:grpSpPr>
          <a:xfrm>
            <a:off x="17561385" y="7299298"/>
            <a:ext cx="1145935" cy="885154"/>
            <a:chOff x="8683813" y="6194104"/>
            <a:chExt cx="1145935" cy="885154"/>
          </a:xfrm>
          <a:solidFill>
            <a:srgbClr val="FFFFFF"/>
          </a:solidFill>
        </p:grpSpPr>
        <p:sp>
          <p:nvSpPr>
            <p:cNvPr id="9" name="Freeform: Shape 8">
              <a:extLst>
                <a:ext uri="{FF2B5EF4-FFF2-40B4-BE49-F238E27FC236}">
                  <a16:creationId xmlns:a16="http://schemas.microsoft.com/office/drawing/2014/main" id="{6655D596-BA64-5088-AF28-A310A1A9E42A}"/>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55006BB4-CD1F-FFDB-DC16-F4E2B6169D68}"/>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4467C977-9269-6C0E-3D3B-349EF9511B2F}"/>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2" name="AutoShape 39">
            <a:extLst>
              <a:ext uri="{FF2B5EF4-FFF2-40B4-BE49-F238E27FC236}">
                <a16:creationId xmlns:a16="http://schemas.microsoft.com/office/drawing/2014/main" id="{41F6CC96-F216-EDFF-080B-F60780FD5907}"/>
              </a:ext>
            </a:extLst>
          </p:cNvPr>
          <p:cNvSpPr/>
          <p:nvPr/>
        </p:nvSpPr>
        <p:spPr>
          <a:xfrm rot="16200000">
            <a:off x="18780110" y="6826409"/>
            <a:ext cx="306443" cy="0"/>
          </a:xfrm>
          <a:prstGeom prst="line">
            <a:avLst/>
          </a:prstGeom>
          <a:ln w="38100" cap="flat">
            <a:solidFill>
              <a:srgbClr val="FFFFFF"/>
            </a:solidFill>
            <a:prstDash val="solid"/>
            <a:headEnd type="none" w="sm" len="sm"/>
            <a:tailEnd type="none" w="sm" len="sm"/>
          </a:ln>
        </p:spPr>
      </p:sp>
      <p:grpSp>
        <p:nvGrpSpPr>
          <p:cNvPr id="13" name="Picture 22">
            <a:extLst>
              <a:ext uri="{FF2B5EF4-FFF2-40B4-BE49-F238E27FC236}">
                <a16:creationId xmlns:a16="http://schemas.microsoft.com/office/drawing/2014/main" id="{9DF17040-9798-DDBA-E729-6468F2ABC71D}"/>
              </a:ext>
            </a:extLst>
          </p:cNvPr>
          <p:cNvGrpSpPr/>
          <p:nvPr/>
        </p:nvGrpSpPr>
        <p:grpSpPr>
          <a:xfrm>
            <a:off x="19469013" y="7299298"/>
            <a:ext cx="1145935" cy="885154"/>
            <a:chOff x="8683813" y="6194104"/>
            <a:chExt cx="1145935" cy="885154"/>
          </a:xfrm>
          <a:solidFill>
            <a:srgbClr val="FFFFFF"/>
          </a:solidFill>
        </p:grpSpPr>
        <p:sp>
          <p:nvSpPr>
            <p:cNvPr id="14" name="Freeform: Shape 13">
              <a:extLst>
                <a:ext uri="{FF2B5EF4-FFF2-40B4-BE49-F238E27FC236}">
                  <a16:creationId xmlns:a16="http://schemas.microsoft.com/office/drawing/2014/main" id="{6DBE3A1E-DDE4-6F6D-BF1E-EDF8D9130081}"/>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5" name="Freeform: Shape 14">
              <a:extLst>
                <a:ext uri="{FF2B5EF4-FFF2-40B4-BE49-F238E27FC236}">
                  <a16:creationId xmlns:a16="http://schemas.microsoft.com/office/drawing/2014/main" id="{33F4040C-3847-8896-E4F9-9F13924E50E9}"/>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6" name="Freeform: Shape 15">
              <a:extLst>
                <a:ext uri="{FF2B5EF4-FFF2-40B4-BE49-F238E27FC236}">
                  <a16:creationId xmlns:a16="http://schemas.microsoft.com/office/drawing/2014/main" id="{2E54F5A8-81DB-B5C9-409A-900BF0B63AB1}"/>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7" name="AutoShape 27">
            <a:extLst>
              <a:ext uri="{FF2B5EF4-FFF2-40B4-BE49-F238E27FC236}">
                <a16:creationId xmlns:a16="http://schemas.microsoft.com/office/drawing/2014/main" id="{37C12B90-3BB7-D29D-D3ED-FB5953948D37}"/>
              </a:ext>
            </a:extLst>
          </p:cNvPr>
          <p:cNvSpPr/>
          <p:nvPr/>
        </p:nvSpPr>
        <p:spPr>
          <a:xfrm flipV="1">
            <a:off x="18087344" y="6979600"/>
            <a:ext cx="1974037" cy="31"/>
          </a:xfrm>
          <a:prstGeom prst="line">
            <a:avLst/>
          </a:prstGeom>
          <a:ln w="38100" cap="flat">
            <a:solidFill>
              <a:srgbClr val="FFFFFF"/>
            </a:solidFill>
            <a:prstDash val="solid"/>
            <a:headEnd type="none" w="sm" len="sm"/>
            <a:tailEnd type="none" w="sm" len="sm"/>
          </a:ln>
        </p:spPr>
      </p:sp>
      <p:sp>
        <p:nvSpPr>
          <p:cNvPr id="18" name="AutoShape 39">
            <a:extLst>
              <a:ext uri="{FF2B5EF4-FFF2-40B4-BE49-F238E27FC236}">
                <a16:creationId xmlns:a16="http://schemas.microsoft.com/office/drawing/2014/main" id="{D3788316-1E33-96F9-CE2F-88F179C69089}"/>
              </a:ext>
            </a:extLst>
          </p:cNvPr>
          <p:cNvSpPr/>
          <p:nvPr/>
        </p:nvSpPr>
        <p:spPr>
          <a:xfrm rot="16200000">
            <a:off x="17946991" y="7144371"/>
            <a:ext cx="306443" cy="0"/>
          </a:xfrm>
          <a:prstGeom prst="line">
            <a:avLst/>
          </a:prstGeom>
          <a:ln w="38100" cap="flat">
            <a:solidFill>
              <a:srgbClr val="FFFFFF"/>
            </a:solidFill>
            <a:prstDash val="solid"/>
            <a:headEnd type="none" w="sm" len="sm"/>
            <a:tailEnd type="none" w="sm" len="sm"/>
          </a:ln>
        </p:spPr>
      </p:sp>
      <p:sp>
        <p:nvSpPr>
          <p:cNvPr id="19" name="AutoShape 39">
            <a:extLst>
              <a:ext uri="{FF2B5EF4-FFF2-40B4-BE49-F238E27FC236}">
                <a16:creationId xmlns:a16="http://schemas.microsoft.com/office/drawing/2014/main" id="{C8150A58-6BBF-CB49-5076-02C984F152F3}"/>
              </a:ext>
            </a:extLst>
          </p:cNvPr>
          <p:cNvSpPr/>
          <p:nvPr/>
        </p:nvSpPr>
        <p:spPr>
          <a:xfrm rot="16200000">
            <a:off x="19908157" y="7111998"/>
            <a:ext cx="306443" cy="0"/>
          </a:xfrm>
          <a:prstGeom prst="line">
            <a:avLst/>
          </a:prstGeom>
          <a:ln w="38100" cap="flat">
            <a:solidFill>
              <a:srgbClr val="FFFFFF"/>
            </a:solidFill>
            <a:prstDash val="solid"/>
            <a:headEnd type="none" w="sm" len="sm"/>
            <a:tailEnd type="none" w="sm" len="sm"/>
          </a:ln>
        </p:spPr>
      </p:sp>
      <p:sp>
        <p:nvSpPr>
          <p:cNvPr id="20" name="TextBox 15">
            <a:extLst>
              <a:ext uri="{FF2B5EF4-FFF2-40B4-BE49-F238E27FC236}">
                <a16:creationId xmlns:a16="http://schemas.microsoft.com/office/drawing/2014/main" id="{B06BE0F7-C09E-89AA-13E2-737917EFC165}"/>
              </a:ext>
            </a:extLst>
          </p:cNvPr>
          <p:cNvSpPr txBox="1"/>
          <p:nvPr/>
        </p:nvSpPr>
        <p:spPr>
          <a:xfrm>
            <a:off x="17038204" y="83861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bills</a:t>
            </a:r>
          </a:p>
        </p:txBody>
      </p:sp>
      <p:sp>
        <p:nvSpPr>
          <p:cNvPr id="21" name="TextBox 15">
            <a:extLst>
              <a:ext uri="{FF2B5EF4-FFF2-40B4-BE49-F238E27FC236}">
                <a16:creationId xmlns:a16="http://schemas.microsoft.com/office/drawing/2014/main" id="{82404E48-FEA6-6E56-5349-F8D350D66660}"/>
              </a:ext>
            </a:extLst>
          </p:cNvPr>
          <p:cNvSpPr txBox="1"/>
          <p:nvPr/>
        </p:nvSpPr>
        <p:spPr>
          <a:xfrm>
            <a:off x="18945832" y="8386163"/>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recipies</a:t>
            </a:r>
            <a:endParaRPr lang="en-US" sz="2799" dirty="0">
              <a:solidFill>
                <a:srgbClr val="FFFFFF"/>
              </a:solidFill>
              <a:latin typeface="HK Grotesk Medium"/>
            </a:endParaRPr>
          </a:p>
        </p:txBody>
      </p:sp>
      <p:sp>
        <p:nvSpPr>
          <p:cNvPr id="22" name="AutoShape 39">
            <a:extLst>
              <a:ext uri="{FF2B5EF4-FFF2-40B4-BE49-F238E27FC236}">
                <a16:creationId xmlns:a16="http://schemas.microsoft.com/office/drawing/2014/main" id="{12838E7F-540B-9AEA-297C-4D522D2326D8}"/>
              </a:ext>
            </a:extLst>
          </p:cNvPr>
          <p:cNvSpPr/>
          <p:nvPr/>
        </p:nvSpPr>
        <p:spPr>
          <a:xfrm rot="16200000">
            <a:off x="19945968" y="9278779"/>
            <a:ext cx="306443" cy="0"/>
          </a:xfrm>
          <a:prstGeom prst="line">
            <a:avLst/>
          </a:prstGeom>
          <a:ln w="38100" cap="flat">
            <a:solidFill>
              <a:srgbClr val="FFFFFF"/>
            </a:solidFill>
            <a:prstDash val="solid"/>
            <a:headEnd type="none" w="sm" len="sm"/>
            <a:tailEnd type="none" w="sm" len="sm"/>
          </a:ln>
        </p:spPr>
      </p:sp>
      <p:sp>
        <p:nvSpPr>
          <p:cNvPr id="23" name="Picture 13">
            <a:extLst>
              <a:ext uri="{FF2B5EF4-FFF2-40B4-BE49-F238E27FC236}">
                <a16:creationId xmlns:a16="http://schemas.microsoft.com/office/drawing/2014/main" id="{AED5FAB3-B38A-ACE7-6527-E5393F5267A0}"/>
              </a:ext>
            </a:extLst>
          </p:cNvPr>
          <p:cNvSpPr/>
          <p:nvPr/>
        </p:nvSpPr>
        <p:spPr>
          <a:xfrm>
            <a:off x="18945832" y="9921663"/>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4" name="TextBox 15">
            <a:extLst>
              <a:ext uri="{FF2B5EF4-FFF2-40B4-BE49-F238E27FC236}">
                <a16:creationId xmlns:a16="http://schemas.microsoft.com/office/drawing/2014/main" id="{739BB64F-9079-C71C-8338-15E9A4E21B50}"/>
              </a:ext>
            </a:extLst>
          </p:cNvPr>
          <p:cNvSpPr txBox="1"/>
          <p:nvPr/>
        </p:nvSpPr>
        <p:spPr>
          <a:xfrm>
            <a:off x="17804201" y="11055066"/>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egg_cakes.txt</a:t>
            </a:r>
          </a:p>
        </p:txBody>
      </p:sp>
      <p:sp>
        <p:nvSpPr>
          <p:cNvPr id="26" name="AutoShape 39">
            <a:extLst>
              <a:ext uri="{FF2B5EF4-FFF2-40B4-BE49-F238E27FC236}">
                <a16:creationId xmlns:a16="http://schemas.microsoft.com/office/drawing/2014/main" id="{C3D25711-1267-3349-E4B8-866A05369050}"/>
              </a:ext>
            </a:extLst>
          </p:cNvPr>
          <p:cNvSpPr/>
          <p:nvPr/>
        </p:nvSpPr>
        <p:spPr>
          <a:xfrm rot="16200000">
            <a:off x="19063785" y="9596741"/>
            <a:ext cx="306443" cy="0"/>
          </a:xfrm>
          <a:prstGeom prst="line">
            <a:avLst/>
          </a:prstGeom>
          <a:ln w="38100" cap="flat">
            <a:solidFill>
              <a:srgbClr val="FFFFFF"/>
            </a:solidFill>
            <a:prstDash val="solid"/>
            <a:headEnd type="none" w="sm" len="sm"/>
            <a:tailEnd type="none" w="sm" len="sm"/>
          </a:ln>
        </p:spPr>
      </p:sp>
      <p:sp>
        <p:nvSpPr>
          <p:cNvPr id="27" name="AutoShape 39">
            <a:extLst>
              <a:ext uri="{FF2B5EF4-FFF2-40B4-BE49-F238E27FC236}">
                <a16:creationId xmlns:a16="http://schemas.microsoft.com/office/drawing/2014/main" id="{9F3FC692-31AF-92FA-1192-27DB0F93DC08}"/>
              </a:ext>
            </a:extLst>
          </p:cNvPr>
          <p:cNvSpPr/>
          <p:nvPr/>
        </p:nvSpPr>
        <p:spPr>
          <a:xfrm rot="16200000">
            <a:off x="21024952" y="9564368"/>
            <a:ext cx="306443" cy="0"/>
          </a:xfrm>
          <a:prstGeom prst="line">
            <a:avLst/>
          </a:prstGeom>
          <a:ln w="38100" cap="flat">
            <a:solidFill>
              <a:srgbClr val="FFFFFF"/>
            </a:solidFill>
            <a:prstDash val="solid"/>
            <a:headEnd type="none" w="sm" len="sm"/>
            <a:tailEnd type="none" w="sm" len="sm"/>
          </a:ln>
        </p:spPr>
      </p:sp>
      <p:sp>
        <p:nvSpPr>
          <p:cNvPr id="28" name="Picture 13">
            <a:extLst>
              <a:ext uri="{FF2B5EF4-FFF2-40B4-BE49-F238E27FC236}">
                <a16:creationId xmlns:a16="http://schemas.microsoft.com/office/drawing/2014/main" id="{F8DE86EF-8789-417A-9985-594257652AFA}"/>
              </a:ext>
            </a:extLst>
          </p:cNvPr>
          <p:cNvSpPr/>
          <p:nvPr/>
        </p:nvSpPr>
        <p:spPr>
          <a:xfrm>
            <a:off x="21048952" y="9921663"/>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9" name="TextBox 15">
            <a:extLst>
              <a:ext uri="{FF2B5EF4-FFF2-40B4-BE49-F238E27FC236}">
                <a16:creationId xmlns:a16="http://schemas.microsoft.com/office/drawing/2014/main" id="{EA7F829F-51ED-CDD3-80BD-6A938E04EE6E}"/>
              </a:ext>
            </a:extLst>
          </p:cNvPr>
          <p:cNvSpPr txBox="1"/>
          <p:nvPr/>
        </p:nvSpPr>
        <p:spPr>
          <a:xfrm>
            <a:off x="20455961" y="11055066"/>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new_recipy.txt</a:t>
            </a:r>
          </a:p>
        </p:txBody>
      </p:sp>
      <p:sp>
        <p:nvSpPr>
          <p:cNvPr id="30" name="CustomShape 13">
            <a:extLst>
              <a:ext uri="{FF2B5EF4-FFF2-40B4-BE49-F238E27FC236}">
                <a16:creationId xmlns:a16="http://schemas.microsoft.com/office/drawing/2014/main" id="{8C10A23C-59C7-A788-8AD3-7AD3B90B39B4}"/>
              </a:ext>
            </a:extLst>
          </p:cNvPr>
          <p:cNvSpPr txBox="1"/>
          <p:nvPr/>
        </p:nvSpPr>
        <p:spPr>
          <a:xfrm>
            <a:off x="2808094" y="6466540"/>
            <a:ext cx="10007757" cy="27310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Just like when copying, you need the -r flag when removing a directory</a:t>
            </a:r>
            <a:r>
              <a:rPr sz="3200" dirty="0">
                <a:latin typeface="YACkoL24Adk 0"/>
              </a:rPr>
              <a:t>:</a:t>
            </a:r>
            <a:endParaRPr sz="3200" spc="190" dirty="0">
              <a:solidFill>
                <a:srgbClr val="000000"/>
              </a:solidFill>
              <a:latin typeface="YACkoL24Adk 0"/>
              <a:ea typeface="Arial"/>
              <a:cs typeface="Arial"/>
              <a:sym typeface="Arial"/>
            </a:endParaRPr>
          </a:p>
          <a:p>
            <a:pPr marL="280736" indent="-280736" defTabSz="914400">
              <a:lnSpc>
                <a:spcPts val="4200"/>
              </a:lnSpc>
              <a:buSzPct val="100000"/>
              <a:buChar char="•"/>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rm -r </a:t>
            </a:r>
            <a:r>
              <a:rPr lang="en-US" dirty="0" err="1"/>
              <a:t>recipies</a:t>
            </a:r>
            <a:endParaRPr dirty="0">
              <a:solidFill>
                <a:srgbClr val="FFFFFF"/>
              </a:solidFill>
            </a:endParaRPr>
          </a:p>
          <a:p>
            <a:pPr marL="280736" indent="-280736" defTabSz="914400">
              <a:lnSpc>
                <a:spcPts val="4200"/>
              </a:lnSpc>
              <a:buSzPct val="100000"/>
              <a:buChar char="•"/>
              <a:defRPr sz="2800" b="1" spc="296">
                <a:solidFill>
                  <a:srgbClr val="FFFFFF"/>
                </a:solidFill>
              </a:defRPr>
            </a:pPr>
            <a:endParaRPr dirty="0">
              <a:solidFill>
                <a:srgbClr val="FFFFFF"/>
              </a:solidFill>
            </a:endParaRPr>
          </a:p>
        </p:txBody>
      </p:sp>
      <p:sp>
        <p:nvSpPr>
          <p:cNvPr id="32" name="TextBox 31">
            <a:extLst>
              <a:ext uri="{FF2B5EF4-FFF2-40B4-BE49-F238E27FC236}">
                <a16:creationId xmlns:a16="http://schemas.microsoft.com/office/drawing/2014/main" id="{D17267FF-789B-4B70-A89D-D67580BFB8AE}"/>
              </a:ext>
            </a:extLst>
          </p:cNvPr>
          <p:cNvSpPr txBox="1"/>
          <p:nvPr/>
        </p:nvSpPr>
        <p:spPr>
          <a:xfrm>
            <a:off x="2650408" y="10197370"/>
            <a:ext cx="10273021" cy="22204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Unlike in many graphical file managers, </a:t>
            </a:r>
            <a:r>
              <a:rPr lang="en-US" sz="3200" b="1" dirty="0">
                <a:latin typeface="YACkoL24Adk 0"/>
                <a:ea typeface="Montserrat Bold"/>
                <a:cs typeface="Montserrat Bold"/>
                <a:sym typeface="Montserrat Bold"/>
              </a:rPr>
              <a:t>rm is permanent!</a:t>
            </a:r>
            <a:r>
              <a:rPr lang="en-US" sz="3200" dirty="0">
                <a:latin typeface="YACkoL24Adk 0"/>
              </a:rPr>
              <a:t> You cannot recover a removed file and you will not be asked whether you are sure you want it gone.</a:t>
            </a:r>
            <a:endParaRPr lang="en-US" sz="3200" spc="190" dirty="0">
              <a:solidFill>
                <a:srgbClr val="000000"/>
              </a:solidFill>
              <a:latin typeface="YACkoL24Adk 0"/>
              <a:ea typeface="Arial"/>
              <a:cs typeface="Arial"/>
              <a:sym typeface="Arial"/>
            </a:endParaRPr>
          </a:p>
        </p:txBody>
      </p:sp>
      <p:sp>
        <p:nvSpPr>
          <p:cNvPr id="31" name="TextBox 15">
            <a:extLst>
              <a:ext uri="{FF2B5EF4-FFF2-40B4-BE49-F238E27FC236}">
                <a16:creationId xmlns:a16="http://schemas.microsoft.com/office/drawing/2014/main" id="{CFFF90D9-3C6F-6968-3635-413520E03AF4}"/>
              </a:ext>
            </a:extLst>
          </p:cNvPr>
          <p:cNvSpPr txBox="1"/>
          <p:nvPr/>
        </p:nvSpPr>
        <p:spPr>
          <a:xfrm>
            <a:off x="21159573" y="8352085"/>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recipies_copy</a:t>
            </a:r>
          </a:p>
        </p:txBody>
      </p:sp>
      <p:sp>
        <p:nvSpPr>
          <p:cNvPr id="33" name="AutoShape 39">
            <a:extLst>
              <a:ext uri="{FF2B5EF4-FFF2-40B4-BE49-F238E27FC236}">
                <a16:creationId xmlns:a16="http://schemas.microsoft.com/office/drawing/2014/main" id="{09EF6615-DA05-5429-1134-2C8D7B88E950}"/>
              </a:ext>
            </a:extLst>
          </p:cNvPr>
          <p:cNvSpPr/>
          <p:nvPr/>
        </p:nvSpPr>
        <p:spPr>
          <a:xfrm rot="16200000">
            <a:off x="22072238" y="7121405"/>
            <a:ext cx="306443" cy="0"/>
          </a:xfrm>
          <a:prstGeom prst="line">
            <a:avLst/>
          </a:prstGeom>
          <a:ln w="38100" cap="flat">
            <a:solidFill>
              <a:srgbClr val="FFFFFF"/>
            </a:solidFill>
            <a:prstDash val="solid"/>
            <a:headEnd type="none" w="sm" len="sm"/>
            <a:tailEnd type="none" w="sm" len="sm"/>
          </a:ln>
        </p:spPr>
      </p:sp>
      <p:sp>
        <p:nvSpPr>
          <p:cNvPr id="34" name="AutoShape 27">
            <a:extLst>
              <a:ext uri="{FF2B5EF4-FFF2-40B4-BE49-F238E27FC236}">
                <a16:creationId xmlns:a16="http://schemas.microsoft.com/office/drawing/2014/main" id="{57AC98EF-4034-3184-BEA5-EC68CF45B29B}"/>
              </a:ext>
            </a:extLst>
          </p:cNvPr>
          <p:cNvSpPr/>
          <p:nvPr/>
        </p:nvSpPr>
        <p:spPr>
          <a:xfrm flipV="1">
            <a:off x="20059798" y="6951484"/>
            <a:ext cx="2176950" cy="26409"/>
          </a:xfrm>
          <a:prstGeom prst="line">
            <a:avLst/>
          </a:prstGeom>
          <a:ln w="38100" cap="flat">
            <a:solidFill>
              <a:srgbClr val="FFFFFF"/>
            </a:solidFill>
            <a:prstDash val="solid"/>
            <a:headEnd type="none" w="sm" len="sm"/>
            <a:tailEnd type="none" w="sm" len="sm"/>
          </a:ln>
        </p:spPr>
      </p:sp>
      <p:grpSp>
        <p:nvGrpSpPr>
          <p:cNvPr id="35" name="Picture 22">
            <a:extLst>
              <a:ext uri="{FF2B5EF4-FFF2-40B4-BE49-F238E27FC236}">
                <a16:creationId xmlns:a16="http://schemas.microsoft.com/office/drawing/2014/main" id="{7A7BB9AE-267C-2759-22AC-F33FD3125FE3}"/>
              </a:ext>
            </a:extLst>
          </p:cNvPr>
          <p:cNvGrpSpPr/>
          <p:nvPr/>
        </p:nvGrpSpPr>
        <p:grpSpPr>
          <a:xfrm>
            <a:off x="21696939" y="7275380"/>
            <a:ext cx="1145935" cy="885154"/>
            <a:chOff x="8683813" y="6194104"/>
            <a:chExt cx="1145935" cy="885154"/>
          </a:xfrm>
          <a:solidFill>
            <a:srgbClr val="FFFFFF"/>
          </a:solidFill>
        </p:grpSpPr>
        <p:sp>
          <p:nvSpPr>
            <p:cNvPr id="36" name="Freeform: Shape 35">
              <a:extLst>
                <a:ext uri="{FF2B5EF4-FFF2-40B4-BE49-F238E27FC236}">
                  <a16:creationId xmlns:a16="http://schemas.microsoft.com/office/drawing/2014/main" id="{2A187C3C-51ED-DA2A-70F3-46B7F454B754}"/>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7" name="Freeform: Shape 36">
              <a:extLst>
                <a:ext uri="{FF2B5EF4-FFF2-40B4-BE49-F238E27FC236}">
                  <a16:creationId xmlns:a16="http://schemas.microsoft.com/office/drawing/2014/main" id="{CF4973BE-25B7-CAAE-8F13-1D2652FDF48F}"/>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8" name="Freeform: Shape 37">
              <a:extLst>
                <a:ext uri="{FF2B5EF4-FFF2-40B4-BE49-F238E27FC236}">
                  <a16:creationId xmlns:a16="http://schemas.microsoft.com/office/drawing/2014/main" id="{C7659139-4135-2C67-014E-488D74F97975}"/>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39" name="AutoShape 27">
            <a:extLst>
              <a:ext uri="{FF2B5EF4-FFF2-40B4-BE49-F238E27FC236}">
                <a16:creationId xmlns:a16="http://schemas.microsoft.com/office/drawing/2014/main" id="{96729550-8B3E-477B-24E7-BC80F2F1BEA2}"/>
              </a:ext>
            </a:extLst>
          </p:cNvPr>
          <p:cNvSpPr/>
          <p:nvPr/>
        </p:nvSpPr>
        <p:spPr>
          <a:xfrm flipV="1">
            <a:off x="19196785" y="9429509"/>
            <a:ext cx="917563" cy="2491"/>
          </a:xfrm>
          <a:prstGeom prst="line">
            <a:avLst/>
          </a:prstGeom>
          <a:ln w="38100" cap="flat">
            <a:solidFill>
              <a:srgbClr val="FFFFFF"/>
            </a:solidFill>
            <a:prstDash val="solid"/>
            <a:headEnd type="none" w="sm" len="sm"/>
            <a:tailEnd type="none" w="sm" len="sm"/>
          </a:ln>
        </p:spPr>
      </p:sp>
      <p:sp>
        <p:nvSpPr>
          <p:cNvPr id="40" name="AutoShape 27">
            <a:extLst>
              <a:ext uri="{FF2B5EF4-FFF2-40B4-BE49-F238E27FC236}">
                <a16:creationId xmlns:a16="http://schemas.microsoft.com/office/drawing/2014/main" id="{A79E9E86-89E6-595E-0A9D-9C7EEBA02B3D}"/>
              </a:ext>
            </a:extLst>
          </p:cNvPr>
          <p:cNvSpPr/>
          <p:nvPr/>
        </p:nvSpPr>
        <p:spPr>
          <a:xfrm flipV="1">
            <a:off x="20116112" y="9428237"/>
            <a:ext cx="1078976" cy="0"/>
          </a:xfrm>
          <a:prstGeom prst="line">
            <a:avLst/>
          </a:prstGeom>
          <a:ln w="38100" cap="flat">
            <a:solidFill>
              <a:srgbClr val="FFFFFF"/>
            </a:solidFill>
            <a:prstDash val="solid"/>
            <a:headEnd type="none" w="sm" len="sm"/>
            <a:tailEnd type="none" w="sm" len="sm"/>
          </a:ln>
        </p:spPr>
      </p:sp>
    </p:spTree>
    <p:extLst>
      <p:ext uri="{BB962C8B-B14F-4D97-AF65-F5344CB8AC3E}">
        <p14:creationId xmlns:p14="http://schemas.microsoft.com/office/powerpoint/2010/main" val="237955857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0"/>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27"/>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33"/>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34"/>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5"/>
                                        </p:tgtEl>
                                        <p:attrNameLst>
                                          <p:attrName>style.visibility</p:attrName>
                                        </p:attrNameLst>
                                      </p:cBhvr>
                                      <p:to>
                                        <p:strVal val="hidden"/>
                                      </p:to>
                                    </p:set>
                                  </p:childTnLst>
                                </p:cTn>
                              </p:par>
                              <p:par>
                                <p:cTn id="27" presetID="1" presetClass="exit" presetSubtype="0" fill="hold" grpId="0" nodeType="withEffect">
                                  <p:stCondLst>
                                    <p:cond delay="0"/>
                                  </p:stCondLst>
                                  <p:childTnLst>
                                    <p:set>
                                      <p:cBhvr>
                                        <p:cTn id="28" dur="1" fill="hold">
                                          <p:stCondLst>
                                            <p:cond delay="0"/>
                                          </p:stCondLst>
                                        </p:cTn>
                                        <p:tgtEl>
                                          <p:spTgt spid="31"/>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6" grpId="0" animBg="1"/>
      <p:bldP spid="28" grpId="0" animBg="1"/>
      <p:bldP spid="29" grpId="0"/>
      <p:bldP spid="30" grpId="0" animBg="1"/>
      <p:bldP spid="32" grpId="0"/>
      <p:bldP spid="3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Rounded Rectangle"/>
          <p:cNvSpPr/>
          <p:nvPr/>
        </p:nvSpPr>
        <p:spPr>
          <a:xfrm>
            <a:off x="2542830" y="9908688"/>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7" name="Rounded Rectangle"/>
          <p:cNvSpPr/>
          <p:nvPr/>
        </p:nvSpPr>
        <p:spPr>
          <a:xfrm>
            <a:off x="2542830" y="5054466"/>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8" name="Group 3"/>
          <p:cNvSpPr txBox="1"/>
          <p:nvPr/>
        </p:nvSpPr>
        <p:spPr>
          <a:xfrm>
            <a:off x="4849033" y="1010312"/>
            <a:ext cx="14673245"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dirty="0"/>
              <a:t>C</a:t>
            </a:r>
            <a:r>
              <a:rPr lang="en-US" dirty="0"/>
              <a:t>REATING FILES AND DIRECTORIES</a:t>
            </a:r>
            <a:endParaRPr dirty="0"/>
          </a:p>
        </p:txBody>
      </p:sp>
      <p:sp>
        <p:nvSpPr>
          <p:cNvPr id="829" name="CustomShape 13"/>
          <p:cNvSpPr txBox="1"/>
          <p:nvPr/>
        </p:nvSpPr>
        <p:spPr>
          <a:xfrm>
            <a:off x="2920140" y="4081842"/>
            <a:ext cx="10007757" cy="21632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To create a new directory we use </a:t>
            </a:r>
            <a:r>
              <a:rPr lang="en-US" sz="3200" dirty="0" err="1">
                <a:latin typeface="YACkoL24Adk 0"/>
              </a:rPr>
              <a:t>mkdir</a:t>
            </a:r>
            <a:r>
              <a:rPr sz="3200" dirty="0">
                <a:latin typeface="YACkoL24Adk 0"/>
              </a:rPr>
              <a:t>:</a:t>
            </a:r>
            <a:endParaRPr lang="en-US" sz="3200" dirty="0">
              <a:latin typeface="YACkoL24Adk 0"/>
            </a:endParaRPr>
          </a:p>
          <a:p>
            <a:pPr defTabSz="914400">
              <a:lnSpc>
                <a:spcPts val="4200"/>
              </a:lnSpc>
              <a:buSzPct val="100000"/>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a:t>
            </a:r>
            <a:r>
              <a:rPr lang="en-US" dirty="0"/>
              <a:t> </a:t>
            </a:r>
            <a:r>
              <a:rPr lang="en-US" dirty="0" err="1"/>
              <a:t>mkdir</a:t>
            </a:r>
            <a:r>
              <a:rPr lang="en-US" dirty="0"/>
              <a:t> </a:t>
            </a:r>
            <a:r>
              <a:rPr lang="en-US" dirty="0" err="1"/>
              <a:t>new_dir</a:t>
            </a:r>
            <a:endParaRPr lang="en-US" sz="1800" spc="190" dirty="0">
              <a:latin typeface="Arial"/>
              <a:ea typeface="Arial"/>
              <a:cs typeface="Arial"/>
              <a:sym typeface="Arial"/>
            </a:endParaRPr>
          </a:p>
          <a:p>
            <a:pPr defTabSz="914400">
              <a:lnSpc>
                <a:spcPts val="4200"/>
              </a:lnSpc>
              <a:defRPr sz="2800" b="1" spc="296">
                <a:solidFill>
                  <a:srgbClr val="FFFFFF"/>
                </a:solidFill>
              </a:defRPr>
            </a:pPr>
            <a:endParaRPr sz="1800" spc="190" dirty="0">
              <a:latin typeface="Arial"/>
              <a:ea typeface="Arial"/>
              <a:cs typeface="Arial"/>
              <a:sym typeface="Arial"/>
            </a:endParaRPr>
          </a:p>
        </p:txBody>
      </p:sp>
      <p:sp>
        <p:nvSpPr>
          <p:cNvPr id="831"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33"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38</a:t>
            </a:r>
            <a:endParaRPr dirty="0"/>
          </a:p>
        </p:txBody>
      </p:sp>
      <p:grpSp>
        <p:nvGrpSpPr>
          <p:cNvPr id="2" name="Picture 12">
            <a:extLst>
              <a:ext uri="{FF2B5EF4-FFF2-40B4-BE49-F238E27FC236}">
                <a16:creationId xmlns:a16="http://schemas.microsoft.com/office/drawing/2014/main" id="{A4719B59-402A-3D90-922F-9BD2FC55D73B}"/>
              </a:ext>
            </a:extLst>
          </p:cNvPr>
          <p:cNvGrpSpPr/>
          <p:nvPr/>
        </p:nvGrpSpPr>
        <p:grpSpPr>
          <a:xfrm>
            <a:off x="18366539" y="4990597"/>
            <a:ext cx="1145935" cy="885154"/>
            <a:chOff x="6355127" y="6101290"/>
            <a:chExt cx="1145935" cy="885154"/>
          </a:xfrm>
          <a:solidFill>
            <a:srgbClr val="FFFFFF"/>
          </a:solidFill>
        </p:grpSpPr>
        <p:sp>
          <p:nvSpPr>
            <p:cNvPr id="3" name="Freeform: Shape 2">
              <a:extLst>
                <a:ext uri="{FF2B5EF4-FFF2-40B4-BE49-F238E27FC236}">
                  <a16:creationId xmlns:a16="http://schemas.microsoft.com/office/drawing/2014/main" id="{5AFD88FB-2167-A1C7-0400-F5573DE315F2}"/>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 name="Freeform: Shape 3">
              <a:extLst>
                <a:ext uri="{FF2B5EF4-FFF2-40B4-BE49-F238E27FC236}">
                  <a16:creationId xmlns:a16="http://schemas.microsoft.com/office/drawing/2014/main" id="{1019EC21-46AA-883D-47E0-4048E627A670}"/>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 name="Freeform: Shape 4">
              <a:extLst>
                <a:ext uri="{FF2B5EF4-FFF2-40B4-BE49-F238E27FC236}">
                  <a16:creationId xmlns:a16="http://schemas.microsoft.com/office/drawing/2014/main" id="{E991EAEA-BE39-69A9-47A9-74FA66C24F9A}"/>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 name="AutoShape 39">
            <a:extLst>
              <a:ext uri="{FF2B5EF4-FFF2-40B4-BE49-F238E27FC236}">
                <a16:creationId xmlns:a16="http://schemas.microsoft.com/office/drawing/2014/main" id="{C13F8A14-A4FD-5F20-DABB-742E7F50EC9E}"/>
              </a:ext>
            </a:extLst>
          </p:cNvPr>
          <p:cNvSpPr/>
          <p:nvPr/>
        </p:nvSpPr>
        <p:spPr>
          <a:xfrm rot="16200000" flipV="1">
            <a:off x="18565547" y="4373124"/>
            <a:ext cx="708326" cy="1049"/>
          </a:xfrm>
          <a:prstGeom prst="line">
            <a:avLst/>
          </a:prstGeom>
          <a:ln w="38100" cap="flat">
            <a:solidFill>
              <a:srgbClr val="FFFFFF"/>
            </a:solidFill>
            <a:prstDash val="dash"/>
            <a:headEnd type="none" w="sm" len="sm"/>
            <a:tailEnd type="none" w="sm" len="sm"/>
          </a:ln>
        </p:spPr>
      </p:sp>
      <p:sp>
        <p:nvSpPr>
          <p:cNvPr id="7" name="TextBox 16">
            <a:extLst>
              <a:ext uri="{FF2B5EF4-FFF2-40B4-BE49-F238E27FC236}">
                <a16:creationId xmlns:a16="http://schemas.microsoft.com/office/drawing/2014/main" id="{D8B367B3-F0CA-4752-C681-43789833C555}"/>
              </a:ext>
            </a:extLst>
          </p:cNvPr>
          <p:cNvSpPr txBox="1"/>
          <p:nvPr/>
        </p:nvSpPr>
        <p:spPr>
          <a:xfrm>
            <a:off x="17823333" y="602232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8" name="Picture 22">
            <a:extLst>
              <a:ext uri="{FF2B5EF4-FFF2-40B4-BE49-F238E27FC236}">
                <a16:creationId xmlns:a16="http://schemas.microsoft.com/office/drawing/2014/main" id="{423C1CAF-6FE9-E060-4F54-F9538FCF522B}"/>
              </a:ext>
            </a:extLst>
          </p:cNvPr>
          <p:cNvGrpSpPr/>
          <p:nvPr/>
        </p:nvGrpSpPr>
        <p:grpSpPr>
          <a:xfrm>
            <a:off x="17561385" y="7299298"/>
            <a:ext cx="1145935" cy="885154"/>
            <a:chOff x="8683813" y="6194104"/>
            <a:chExt cx="1145935" cy="885154"/>
          </a:xfrm>
          <a:solidFill>
            <a:srgbClr val="FFFFFF"/>
          </a:solidFill>
        </p:grpSpPr>
        <p:sp>
          <p:nvSpPr>
            <p:cNvPr id="9" name="Freeform: Shape 8">
              <a:extLst>
                <a:ext uri="{FF2B5EF4-FFF2-40B4-BE49-F238E27FC236}">
                  <a16:creationId xmlns:a16="http://schemas.microsoft.com/office/drawing/2014/main" id="{6655D596-BA64-5088-AF28-A310A1A9E42A}"/>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55006BB4-CD1F-FFDB-DC16-F4E2B6169D68}"/>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4467C977-9269-6C0E-3D3B-349EF9511B2F}"/>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2" name="AutoShape 39">
            <a:extLst>
              <a:ext uri="{FF2B5EF4-FFF2-40B4-BE49-F238E27FC236}">
                <a16:creationId xmlns:a16="http://schemas.microsoft.com/office/drawing/2014/main" id="{41F6CC96-F216-EDFF-080B-F60780FD5907}"/>
              </a:ext>
            </a:extLst>
          </p:cNvPr>
          <p:cNvSpPr/>
          <p:nvPr/>
        </p:nvSpPr>
        <p:spPr>
          <a:xfrm rot="16200000">
            <a:off x="18780110" y="6826409"/>
            <a:ext cx="306443" cy="0"/>
          </a:xfrm>
          <a:prstGeom prst="line">
            <a:avLst/>
          </a:prstGeom>
          <a:ln w="38100" cap="flat">
            <a:solidFill>
              <a:srgbClr val="FFFFFF"/>
            </a:solidFill>
            <a:prstDash val="solid"/>
            <a:headEnd type="none" w="sm" len="sm"/>
            <a:tailEnd type="none" w="sm" len="sm"/>
          </a:ln>
        </p:spPr>
      </p:sp>
      <p:grpSp>
        <p:nvGrpSpPr>
          <p:cNvPr id="13" name="Picture 22">
            <a:extLst>
              <a:ext uri="{FF2B5EF4-FFF2-40B4-BE49-F238E27FC236}">
                <a16:creationId xmlns:a16="http://schemas.microsoft.com/office/drawing/2014/main" id="{9DF17040-9798-DDBA-E729-6468F2ABC71D}"/>
              </a:ext>
            </a:extLst>
          </p:cNvPr>
          <p:cNvGrpSpPr/>
          <p:nvPr/>
        </p:nvGrpSpPr>
        <p:grpSpPr>
          <a:xfrm>
            <a:off x="19469013" y="7299298"/>
            <a:ext cx="1145935" cy="885154"/>
            <a:chOff x="8683813" y="6194104"/>
            <a:chExt cx="1145935" cy="885154"/>
          </a:xfrm>
          <a:solidFill>
            <a:srgbClr val="FFFFFF"/>
          </a:solidFill>
        </p:grpSpPr>
        <p:sp>
          <p:nvSpPr>
            <p:cNvPr id="14" name="Freeform: Shape 13">
              <a:extLst>
                <a:ext uri="{FF2B5EF4-FFF2-40B4-BE49-F238E27FC236}">
                  <a16:creationId xmlns:a16="http://schemas.microsoft.com/office/drawing/2014/main" id="{6DBE3A1E-DDE4-6F6D-BF1E-EDF8D9130081}"/>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5" name="Freeform: Shape 14">
              <a:extLst>
                <a:ext uri="{FF2B5EF4-FFF2-40B4-BE49-F238E27FC236}">
                  <a16:creationId xmlns:a16="http://schemas.microsoft.com/office/drawing/2014/main" id="{33F4040C-3847-8896-E4F9-9F13924E50E9}"/>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6" name="Freeform: Shape 15">
              <a:extLst>
                <a:ext uri="{FF2B5EF4-FFF2-40B4-BE49-F238E27FC236}">
                  <a16:creationId xmlns:a16="http://schemas.microsoft.com/office/drawing/2014/main" id="{2E54F5A8-81DB-B5C9-409A-900BF0B63AB1}"/>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7" name="AutoShape 27">
            <a:extLst>
              <a:ext uri="{FF2B5EF4-FFF2-40B4-BE49-F238E27FC236}">
                <a16:creationId xmlns:a16="http://schemas.microsoft.com/office/drawing/2014/main" id="{37C12B90-3BB7-D29D-D3ED-FB5953948D37}"/>
              </a:ext>
            </a:extLst>
          </p:cNvPr>
          <p:cNvSpPr/>
          <p:nvPr/>
        </p:nvSpPr>
        <p:spPr>
          <a:xfrm flipV="1">
            <a:off x="18087344" y="6979600"/>
            <a:ext cx="1974037" cy="31"/>
          </a:xfrm>
          <a:prstGeom prst="line">
            <a:avLst/>
          </a:prstGeom>
          <a:ln w="38100" cap="flat">
            <a:solidFill>
              <a:srgbClr val="FFFFFF"/>
            </a:solidFill>
            <a:prstDash val="solid"/>
            <a:headEnd type="none" w="sm" len="sm"/>
            <a:tailEnd type="none" w="sm" len="sm"/>
          </a:ln>
        </p:spPr>
      </p:sp>
      <p:sp>
        <p:nvSpPr>
          <p:cNvPr id="18" name="AutoShape 39">
            <a:extLst>
              <a:ext uri="{FF2B5EF4-FFF2-40B4-BE49-F238E27FC236}">
                <a16:creationId xmlns:a16="http://schemas.microsoft.com/office/drawing/2014/main" id="{D3788316-1E33-96F9-CE2F-88F179C69089}"/>
              </a:ext>
            </a:extLst>
          </p:cNvPr>
          <p:cNvSpPr/>
          <p:nvPr/>
        </p:nvSpPr>
        <p:spPr>
          <a:xfrm rot="16200000">
            <a:off x="17946991" y="7144371"/>
            <a:ext cx="306443" cy="0"/>
          </a:xfrm>
          <a:prstGeom prst="line">
            <a:avLst/>
          </a:prstGeom>
          <a:ln w="38100" cap="flat">
            <a:solidFill>
              <a:srgbClr val="FFFFFF"/>
            </a:solidFill>
            <a:prstDash val="solid"/>
            <a:headEnd type="none" w="sm" len="sm"/>
            <a:tailEnd type="none" w="sm" len="sm"/>
          </a:ln>
        </p:spPr>
      </p:sp>
      <p:sp>
        <p:nvSpPr>
          <p:cNvPr id="19" name="AutoShape 39">
            <a:extLst>
              <a:ext uri="{FF2B5EF4-FFF2-40B4-BE49-F238E27FC236}">
                <a16:creationId xmlns:a16="http://schemas.microsoft.com/office/drawing/2014/main" id="{C8150A58-6BBF-CB49-5076-02C984F152F3}"/>
              </a:ext>
            </a:extLst>
          </p:cNvPr>
          <p:cNvSpPr/>
          <p:nvPr/>
        </p:nvSpPr>
        <p:spPr>
          <a:xfrm rot="16200000">
            <a:off x="19908157" y="7111998"/>
            <a:ext cx="306443" cy="0"/>
          </a:xfrm>
          <a:prstGeom prst="line">
            <a:avLst/>
          </a:prstGeom>
          <a:ln w="38100" cap="flat">
            <a:solidFill>
              <a:srgbClr val="FFFFFF"/>
            </a:solidFill>
            <a:prstDash val="solid"/>
            <a:headEnd type="none" w="sm" len="sm"/>
            <a:tailEnd type="none" w="sm" len="sm"/>
          </a:ln>
        </p:spPr>
      </p:sp>
      <p:sp>
        <p:nvSpPr>
          <p:cNvPr id="20" name="TextBox 15">
            <a:extLst>
              <a:ext uri="{FF2B5EF4-FFF2-40B4-BE49-F238E27FC236}">
                <a16:creationId xmlns:a16="http://schemas.microsoft.com/office/drawing/2014/main" id="{B06BE0F7-C09E-89AA-13E2-737917EFC165}"/>
              </a:ext>
            </a:extLst>
          </p:cNvPr>
          <p:cNvSpPr txBox="1"/>
          <p:nvPr/>
        </p:nvSpPr>
        <p:spPr>
          <a:xfrm>
            <a:off x="17038204" y="83861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bills</a:t>
            </a:r>
          </a:p>
        </p:txBody>
      </p:sp>
      <p:sp>
        <p:nvSpPr>
          <p:cNvPr id="21" name="TextBox 15">
            <a:extLst>
              <a:ext uri="{FF2B5EF4-FFF2-40B4-BE49-F238E27FC236}">
                <a16:creationId xmlns:a16="http://schemas.microsoft.com/office/drawing/2014/main" id="{82404E48-FEA6-6E56-5349-F8D350D66660}"/>
              </a:ext>
            </a:extLst>
          </p:cNvPr>
          <p:cNvSpPr txBox="1"/>
          <p:nvPr/>
        </p:nvSpPr>
        <p:spPr>
          <a:xfrm>
            <a:off x="18945832" y="8386163"/>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recipies</a:t>
            </a:r>
            <a:endParaRPr lang="en-US" sz="2799" dirty="0">
              <a:solidFill>
                <a:srgbClr val="FFFFFF"/>
              </a:solidFill>
              <a:latin typeface="HK Grotesk Medium"/>
            </a:endParaRPr>
          </a:p>
        </p:txBody>
      </p:sp>
      <p:sp>
        <p:nvSpPr>
          <p:cNvPr id="22" name="AutoShape 39">
            <a:extLst>
              <a:ext uri="{FF2B5EF4-FFF2-40B4-BE49-F238E27FC236}">
                <a16:creationId xmlns:a16="http://schemas.microsoft.com/office/drawing/2014/main" id="{12838E7F-540B-9AEA-297C-4D522D2326D8}"/>
              </a:ext>
            </a:extLst>
          </p:cNvPr>
          <p:cNvSpPr/>
          <p:nvPr/>
        </p:nvSpPr>
        <p:spPr>
          <a:xfrm rot="16200000">
            <a:off x="19945968" y="9278779"/>
            <a:ext cx="306443" cy="0"/>
          </a:xfrm>
          <a:prstGeom prst="line">
            <a:avLst/>
          </a:prstGeom>
          <a:ln w="38100" cap="flat">
            <a:solidFill>
              <a:srgbClr val="FFFFFF"/>
            </a:solidFill>
            <a:prstDash val="solid"/>
            <a:headEnd type="none" w="sm" len="sm"/>
            <a:tailEnd type="none" w="sm" len="sm"/>
          </a:ln>
        </p:spPr>
      </p:sp>
      <p:sp>
        <p:nvSpPr>
          <p:cNvPr id="23" name="Picture 13">
            <a:extLst>
              <a:ext uri="{FF2B5EF4-FFF2-40B4-BE49-F238E27FC236}">
                <a16:creationId xmlns:a16="http://schemas.microsoft.com/office/drawing/2014/main" id="{AED5FAB3-B38A-ACE7-6527-E5393F5267A0}"/>
              </a:ext>
            </a:extLst>
          </p:cNvPr>
          <p:cNvSpPr/>
          <p:nvPr/>
        </p:nvSpPr>
        <p:spPr>
          <a:xfrm>
            <a:off x="18945832" y="9921663"/>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4" name="TextBox 15">
            <a:extLst>
              <a:ext uri="{FF2B5EF4-FFF2-40B4-BE49-F238E27FC236}">
                <a16:creationId xmlns:a16="http://schemas.microsoft.com/office/drawing/2014/main" id="{739BB64F-9079-C71C-8338-15E9A4E21B50}"/>
              </a:ext>
            </a:extLst>
          </p:cNvPr>
          <p:cNvSpPr txBox="1"/>
          <p:nvPr/>
        </p:nvSpPr>
        <p:spPr>
          <a:xfrm>
            <a:off x="17804201" y="11055066"/>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egg_cakes.txt</a:t>
            </a:r>
          </a:p>
        </p:txBody>
      </p:sp>
      <p:sp>
        <p:nvSpPr>
          <p:cNvPr id="26" name="AutoShape 39">
            <a:extLst>
              <a:ext uri="{FF2B5EF4-FFF2-40B4-BE49-F238E27FC236}">
                <a16:creationId xmlns:a16="http://schemas.microsoft.com/office/drawing/2014/main" id="{C3D25711-1267-3349-E4B8-866A05369050}"/>
              </a:ext>
            </a:extLst>
          </p:cNvPr>
          <p:cNvSpPr/>
          <p:nvPr/>
        </p:nvSpPr>
        <p:spPr>
          <a:xfrm rot="16200000">
            <a:off x="19063785" y="9596741"/>
            <a:ext cx="306443" cy="0"/>
          </a:xfrm>
          <a:prstGeom prst="line">
            <a:avLst/>
          </a:prstGeom>
          <a:ln w="38100" cap="flat">
            <a:solidFill>
              <a:srgbClr val="FFFFFF"/>
            </a:solidFill>
            <a:prstDash val="solid"/>
            <a:headEnd type="none" w="sm" len="sm"/>
            <a:tailEnd type="none" w="sm" len="sm"/>
          </a:ln>
        </p:spPr>
      </p:sp>
      <p:sp>
        <p:nvSpPr>
          <p:cNvPr id="27" name="AutoShape 39">
            <a:extLst>
              <a:ext uri="{FF2B5EF4-FFF2-40B4-BE49-F238E27FC236}">
                <a16:creationId xmlns:a16="http://schemas.microsoft.com/office/drawing/2014/main" id="{9F3FC692-31AF-92FA-1192-27DB0F93DC08}"/>
              </a:ext>
            </a:extLst>
          </p:cNvPr>
          <p:cNvSpPr/>
          <p:nvPr/>
        </p:nvSpPr>
        <p:spPr>
          <a:xfrm rot="16200000">
            <a:off x="21017303" y="9571713"/>
            <a:ext cx="306443" cy="0"/>
          </a:xfrm>
          <a:prstGeom prst="line">
            <a:avLst/>
          </a:prstGeom>
          <a:ln w="38100" cap="flat">
            <a:solidFill>
              <a:srgbClr val="FFFFFF"/>
            </a:solidFill>
            <a:prstDash val="solid"/>
            <a:headEnd type="none" w="sm" len="sm"/>
            <a:tailEnd type="none" w="sm" len="sm"/>
          </a:ln>
        </p:spPr>
      </p:sp>
      <p:grpSp>
        <p:nvGrpSpPr>
          <p:cNvPr id="30" name="Picture 22">
            <a:extLst>
              <a:ext uri="{FF2B5EF4-FFF2-40B4-BE49-F238E27FC236}">
                <a16:creationId xmlns:a16="http://schemas.microsoft.com/office/drawing/2014/main" id="{1FD50553-74F9-7328-4976-A67F8C94B832}"/>
              </a:ext>
            </a:extLst>
          </p:cNvPr>
          <p:cNvGrpSpPr/>
          <p:nvPr/>
        </p:nvGrpSpPr>
        <p:grpSpPr>
          <a:xfrm>
            <a:off x="20674886" y="9908688"/>
            <a:ext cx="1145935" cy="885154"/>
            <a:chOff x="8683813" y="6194104"/>
            <a:chExt cx="1145935" cy="885154"/>
          </a:xfrm>
          <a:solidFill>
            <a:srgbClr val="FFFFFF"/>
          </a:solidFill>
        </p:grpSpPr>
        <p:sp>
          <p:nvSpPr>
            <p:cNvPr id="31" name="Freeform: Shape 30">
              <a:extLst>
                <a:ext uri="{FF2B5EF4-FFF2-40B4-BE49-F238E27FC236}">
                  <a16:creationId xmlns:a16="http://schemas.microsoft.com/office/drawing/2014/main" id="{3EB3FEEF-D022-5041-F654-AE4CB8EA857E}"/>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32" name="Freeform: Shape 31">
              <a:extLst>
                <a:ext uri="{FF2B5EF4-FFF2-40B4-BE49-F238E27FC236}">
                  <a16:creationId xmlns:a16="http://schemas.microsoft.com/office/drawing/2014/main" id="{D6963801-6024-5BDB-C155-339DCAD032DA}"/>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33" name="Freeform: Shape 32">
              <a:extLst>
                <a:ext uri="{FF2B5EF4-FFF2-40B4-BE49-F238E27FC236}">
                  <a16:creationId xmlns:a16="http://schemas.microsoft.com/office/drawing/2014/main" id="{4E364848-F11E-F874-63F9-9AC60A0194DF}"/>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34" name="TextBox 15">
            <a:extLst>
              <a:ext uri="{FF2B5EF4-FFF2-40B4-BE49-F238E27FC236}">
                <a16:creationId xmlns:a16="http://schemas.microsoft.com/office/drawing/2014/main" id="{AB025629-4969-11A0-8345-CC3F493B9127}"/>
              </a:ext>
            </a:extLst>
          </p:cNvPr>
          <p:cNvSpPr txBox="1"/>
          <p:nvPr/>
        </p:nvSpPr>
        <p:spPr>
          <a:xfrm>
            <a:off x="20151704" y="11055066"/>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new_dir</a:t>
            </a:r>
            <a:endParaRPr lang="en-US" sz="2799" dirty="0">
              <a:solidFill>
                <a:srgbClr val="FFFFFF"/>
              </a:solidFill>
              <a:latin typeface="HK Grotesk Medium"/>
            </a:endParaRPr>
          </a:p>
        </p:txBody>
      </p:sp>
      <p:sp>
        <p:nvSpPr>
          <p:cNvPr id="35" name="AutoShape 27">
            <a:extLst>
              <a:ext uri="{FF2B5EF4-FFF2-40B4-BE49-F238E27FC236}">
                <a16:creationId xmlns:a16="http://schemas.microsoft.com/office/drawing/2014/main" id="{05526E40-8F6D-F888-1C07-6375A80225B5}"/>
              </a:ext>
            </a:extLst>
          </p:cNvPr>
          <p:cNvSpPr/>
          <p:nvPr/>
        </p:nvSpPr>
        <p:spPr>
          <a:xfrm flipV="1">
            <a:off x="19196785" y="9429509"/>
            <a:ext cx="917563" cy="2491"/>
          </a:xfrm>
          <a:prstGeom prst="line">
            <a:avLst/>
          </a:prstGeom>
          <a:ln w="38100" cap="flat">
            <a:solidFill>
              <a:srgbClr val="FFFFFF"/>
            </a:solidFill>
            <a:prstDash val="solid"/>
            <a:headEnd type="none" w="sm" len="sm"/>
            <a:tailEnd type="none" w="sm" len="sm"/>
          </a:ln>
        </p:spPr>
      </p:sp>
      <p:sp>
        <p:nvSpPr>
          <p:cNvPr id="36" name="AutoShape 27">
            <a:extLst>
              <a:ext uri="{FF2B5EF4-FFF2-40B4-BE49-F238E27FC236}">
                <a16:creationId xmlns:a16="http://schemas.microsoft.com/office/drawing/2014/main" id="{2931325E-0906-1F0D-C82C-D2CC0FBCAADF}"/>
              </a:ext>
            </a:extLst>
          </p:cNvPr>
          <p:cNvSpPr/>
          <p:nvPr/>
        </p:nvSpPr>
        <p:spPr>
          <a:xfrm flipV="1">
            <a:off x="20108464" y="9425422"/>
            <a:ext cx="1078976" cy="0"/>
          </a:xfrm>
          <a:prstGeom prst="line">
            <a:avLst/>
          </a:prstGeom>
          <a:ln w="38100" cap="flat">
            <a:solidFill>
              <a:srgbClr val="FFFFFF"/>
            </a:solidFill>
            <a:prstDash val="solid"/>
            <a:headEnd type="none" w="sm" len="sm"/>
            <a:tailEnd type="none" w="sm" len="sm"/>
          </a:ln>
        </p:spPr>
      </p:sp>
      <p:sp>
        <p:nvSpPr>
          <p:cNvPr id="37" name="CustomShape 13">
            <a:extLst>
              <a:ext uri="{FF2B5EF4-FFF2-40B4-BE49-F238E27FC236}">
                <a16:creationId xmlns:a16="http://schemas.microsoft.com/office/drawing/2014/main" id="{71D96134-ED2A-B909-10F3-C475DDEBF8F1}"/>
              </a:ext>
            </a:extLst>
          </p:cNvPr>
          <p:cNvSpPr txBox="1"/>
          <p:nvPr/>
        </p:nvSpPr>
        <p:spPr>
          <a:xfrm>
            <a:off x="2920140" y="6280454"/>
            <a:ext cx="10007757" cy="53948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4999" tIns="44999" rIns="44999" bIns="44999">
            <a:spAutoFit/>
          </a:bodyPr>
          <a:lstStyle/>
          <a:p>
            <a:pPr defTabSz="914400">
              <a:lnSpc>
                <a:spcPts val="4200"/>
              </a:lnSpc>
              <a:buSzPct val="100000"/>
              <a:defRPr sz="2800" b="1" spc="296">
                <a:solidFill>
                  <a:srgbClr val="FFFFFF"/>
                </a:solidFill>
              </a:defRPr>
            </a:pPr>
            <a:endParaRPr dirty="0">
              <a:solidFill>
                <a:srgbClr val="FFFFFF"/>
              </a:solidFill>
            </a:endParaRPr>
          </a:p>
          <a:p>
            <a:pPr marL="280736" indent="-280736" defTabSz="914400">
              <a:lnSpc>
                <a:spcPts val="4200"/>
              </a:lnSpc>
              <a:buSzPct val="100000"/>
              <a:buChar char="•"/>
              <a:defRPr sz="2800" spc="296">
                <a:solidFill>
                  <a:srgbClr val="FFFFFF"/>
                </a:solidFill>
              </a:defRPr>
            </a:pPr>
            <a:r>
              <a:rPr lang="en-US" sz="3200" dirty="0">
                <a:latin typeface="YACkoL24Adk 0"/>
              </a:rPr>
              <a:t>The new directory will not have any content to start with. There are many ways to create files, mostly as output from programs (we’ll get to that later), but you can always create an empty file by using touch:</a:t>
            </a:r>
            <a:endParaRPr sz="3200" spc="190" dirty="0">
              <a:solidFill>
                <a:srgbClr val="000000"/>
              </a:solidFill>
              <a:latin typeface="YACkoL24Adk 0"/>
              <a:ea typeface="Arial"/>
              <a:cs typeface="Arial"/>
              <a:sym typeface="Arial"/>
            </a:endParaRPr>
          </a:p>
          <a:p>
            <a:pPr defTabSz="914400">
              <a:lnSpc>
                <a:spcPts val="4200"/>
              </a:lnSpc>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touch</a:t>
            </a:r>
            <a:r>
              <a:rPr dirty="0"/>
              <a:t> </a:t>
            </a:r>
            <a:r>
              <a:rPr lang="en-US" dirty="0"/>
              <a:t>a_new_file</a:t>
            </a:r>
            <a:r>
              <a:rPr dirty="0"/>
              <a:t>.txt</a:t>
            </a:r>
            <a:endParaRPr sz="1800" spc="190" dirty="0">
              <a:latin typeface="Arial"/>
              <a:ea typeface="Arial"/>
              <a:cs typeface="Arial"/>
              <a:sym typeface="Arial"/>
            </a:endParaRPr>
          </a:p>
          <a:p>
            <a:pPr defTabSz="914400">
              <a:lnSpc>
                <a:spcPts val="4200"/>
              </a:lnSpc>
              <a:defRPr sz="2800" b="1" spc="296">
                <a:solidFill>
                  <a:srgbClr val="FFFFFF"/>
                </a:solidFill>
              </a:defRPr>
            </a:pPr>
            <a:endParaRPr lang="en-US" sz="1800" spc="190" dirty="0">
              <a:latin typeface="Arial"/>
              <a:ea typeface="Arial"/>
              <a:cs typeface="Arial"/>
              <a:sym typeface="Arial"/>
            </a:endParaRPr>
          </a:p>
          <a:p>
            <a:pPr defTabSz="914400">
              <a:lnSpc>
                <a:spcPts val="4200"/>
              </a:lnSpc>
              <a:defRPr sz="2800" b="1" spc="296">
                <a:solidFill>
                  <a:srgbClr val="FFFFFF"/>
                </a:solidFill>
              </a:defRPr>
            </a:pPr>
            <a:endParaRPr sz="1800" spc="190" dirty="0">
              <a:latin typeface="Arial"/>
              <a:ea typeface="Arial"/>
              <a:cs typeface="Arial"/>
              <a:sym typeface="Arial"/>
            </a:endParaRPr>
          </a:p>
        </p:txBody>
      </p:sp>
    </p:spTree>
    <p:extLst>
      <p:ext uri="{BB962C8B-B14F-4D97-AF65-F5344CB8AC3E}">
        <p14:creationId xmlns:p14="http://schemas.microsoft.com/office/powerpoint/2010/main" val="122243230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6" grpId="0" animBg="1"/>
      <p:bldP spid="34" grpId="0"/>
      <p:bldP spid="37"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 name="Rounded Rectangle"/>
          <p:cNvSpPr/>
          <p:nvPr/>
        </p:nvSpPr>
        <p:spPr>
          <a:xfrm>
            <a:off x="2542830" y="7693449"/>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8" name="Group 3"/>
          <p:cNvSpPr txBox="1"/>
          <p:nvPr/>
        </p:nvSpPr>
        <p:spPr>
          <a:xfrm>
            <a:off x="5733899" y="1010312"/>
            <a:ext cx="12903528"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lang="en-US" dirty="0"/>
              <a:t>OPERATING ON SEVERAL FILES</a:t>
            </a:r>
            <a:endParaRPr dirty="0"/>
          </a:p>
        </p:txBody>
      </p:sp>
      <p:sp>
        <p:nvSpPr>
          <p:cNvPr id="829" name="CustomShape 13"/>
          <p:cNvSpPr txBox="1"/>
          <p:nvPr/>
        </p:nvSpPr>
        <p:spPr>
          <a:xfrm>
            <a:off x="2920140" y="4081842"/>
            <a:ext cx="10007757" cy="70107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Above we have seen how to interact with single files and directories. But we can also interact with several at once! </a:t>
            </a:r>
          </a:p>
          <a:p>
            <a:pPr marL="280736" indent="-280736" defTabSz="914400">
              <a:lnSpc>
                <a:spcPts val="4200"/>
              </a:lnSpc>
              <a:buSzPct val="100000"/>
              <a:buChar char="•"/>
              <a:defRPr sz="2800" spc="296">
                <a:solidFill>
                  <a:srgbClr val="FFFFFF"/>
                </a:solidFill>
              </a:defRPr>
            </a:pPr>
            <a:endParaRPr lang="en-US" sz="3200" dirty="0">
              <a:latin typeface="YACkoL24Adk 0"/>
            </a:endParaRPr>
          </a:p>
          <a:p>
            <a:pPr marL="280736" indent="-280736" defTabSz="914400">
              <a:lnSpc>
                <a:spcPts val="4200"/>
              </a:lnSpc>
              <a:buSzPct val="100000"/>
              <a:buChar char="•"/>
              <a:defRPr sz="2800" spc="296">
                <a:solidFill>
                  <a:srgbClr val="FFFFFF"/>
                </a:solidFill>
              </a:defRPr>
            </a:pPr>
            <a:r>
              <a:rPr lang="en-US" sz="3200" dirty="0">
                <a:latin typeface="YACkoL24Adk 0"/>
              </a:rPr>
              <a:t>This would take all files named something .txt and move them one directory up:</a:t>
            </a:r>
          </a:p>
          <a:p>
            <a:pPr marL="280736" indent="-280736" defTabSz="914400">
              <a:lnSpc>
                <a:spcPts val="4200"/>
              </a:lnSpc>
              <a:buSzPct val="100000"/>
              <a:buChar char="•"/>
              <a:defRPr sz="2800"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a:t>
            </a:r>
            <a:r>
              <a:rPr lang="en-US" dirty="0"/>
              <a:t> mv *.txt ../</a:t>
            </a:r>
            <a:endParaRPr dirty="0">
              <a:solidFill>
                <a:srgbClr val="FFFFFF"/>
              </a:solidFill>
            </a:endParaRPr>
          </a:p>
          <a:p>
            <a:pPr defTabSz="914400">
              <a:lnSpc>
                <a:spcPts val="4200"/>
              </a:lnSpc>
              <a:buSzPct val="100000"/>
              <a:defRPr sz="2800" b="1" spc="296">
                <a:solidFill>
                  <a:srgbClr val="FFFFFF"/>
                </a:solidFill>
              </a:defRPr>
            </a:pPr>
            <a:endParaRPr dirty="0">
              <a:solidFill>
                <a:srgbClr val="FFFFFF"/>
              </a:solidFill>
            </a:endParaRPr>
          </a:p>
          <a:p>
            <a:pPr marL="280736" indent="-280736" defTabSz="914400">
              <a:lnSpc>
                <a:spcPts val="4200"/>
              </a:lnSpc>
              <a:buSzPct val="100000"/>
              <a:buChar char="•"/>
              <a:defRPr sz="2800" spc="296">
                <a:solidFill>
                  <a:srgbClr val="FFFFFF"/>
                </a:solidFill>
              </a:defRPr>
            </a:pPr>
            <a:r>
              <a:rPr lang="en-US" sz="3200" dirty="0">
                <a:latin typeface="YACkoL24Adk 0"/>
              </a:rPr>
              <a:t>The star ‘*’ is called a wildcard. It matches every character (letter, number, </a:t>
            </a:r>
            <a:r>
              <a:rPr lang="en-US" sz="3200" dirty="0" err="1">
                <a:latin typeface="YACkoL24Adk 0"/>
              </a:rPr>
              <a:t>ect</a:t>
            </a:r>
            <a:r>
              <a:rPr lang="en-US" sz="3200" dirty="0">
                <a:latin typeface="YACkoL24Adk 0"/>
              </a:rPr>
              <a:t>). </a:t>
            </a:r>
          </a:p>
          <a:p>
            <a:pPr marL="280736" indent="-280736" defTabSz="914400">
              <a:lnSpc>
                <a:spcPts val="4200"/>
              </a:lnSpc>
              <a:buSzPct val="100000"/>
              <a:buChar char="•"/>
              <a:defRPr sz="2800"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2800" b="1" spc="296">
                <a:solidFill>
                  <a:srgbClr val="FFFFFF"/>
                </a:solidFill>
              </a:defRPr>
            </a:pPr>
            <a:endParaRPr sz="1800" spc="190" dirty="0">
              <a:latin typeface="Arial"/>
              <a:ea typeface="Arial"/>
              <a:cs typeface="Arial"/>
              <a:sym typeface="Arial"/>
            </a:endParaRPr>
          </a:p>
        </p:txBody>
      </p:sp>
      <p:sp>
        <p:nvSpPr>
          <p:cNvPr id="831"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33" name="CustomShape 1"/>
          <p:cNvSpPr txBox="1">
            <a:spLocks noGrp="1"/>
          </p:cNvSpPr>
          <p:nvPr>
            <p:ph type="sldNum" sz="quarter" idx="2"/>
          </p:nvPr>
        </p:nvSpPr>
        <p:spPr>
          <a:xfrm>
            <a:off x="23556761"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39</a:t>
            </a:r>
          </a:p>
        </p:txBody>
      </p:sp>
      <p:grpSp>
        <p:nvGrpSpPr>
          <p:cNvPr id="2" name="Picture 12">
            <a:extLst>
              <a:ext uri="{FF2B5EF4-FFF2-40B4-BE49-F238E27FC236}">
                <a16:creationId xmlns:a16="http://schemas.microsoft.com/office/drawing/2014/main" id="{A4719B59-402A-3D90-922F-9BD2FC55D73B}"/>
              </a:ext>
            </a:extLst>
          </p:cNvPr>
          <p:cNvGrpSpPr/>
          <p:nvPr/>
        </p:nvGrpSpPr>
        <p:grpSpPr>
          <a:xfrm>
            <a:off x="18366539" y="4990597"/>
            <a:ext cx="1145935" cy="885154"/>
            <a:chOff x="6355127" y="6101290"/>
            <a:chExt cx="1145935" cy="885154"/>
          </a:xfrm>
          <a:solidFill>
            <a:srgbClr val="FFFFFF"/>
          </a:solidFill>
        </p:grpSpPr>
        <p:sp>
          <p:nvSpPr>
            <p:cNvPr id="3" name="Freeform: Shape 2">
              <a:extLst>
                <a:ext uri="{FF2B5EF4-FFF2-40B4-BE49-F238E27FC236}">
                  <a16:creationId xmlns:a16="http://schemas.microsoft.com/office/drawing/2014/main" id="{5AFD88FB-2167-A1C7-0400-F5573DE315F2}"/>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 name="Freeform: Shape 3">
              <a:extLst>
                <a:ext uri="{FF2B5EF4-FFF2-40B4-BE49-F238E27FC236}">
                  <a16:creationId xmlns:a16="http://schemas.microsoft.com/office/drawing/2014/main" id="{1019EC21-46AA-883D-47E0-4048E627A670}"/>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 name="Freeform: Shape 4">
              <a:extLst>
                <a:ext uri="{FF2B5EF4-FFF2-40B4-BE49-F238E27FC236}">
                  <a16:creationId xmlns:a16="http://schemas.microsoft.com/office/drawing/2014/main" id="{E991EAEA-BE39-69A9-47A9-74FA66C24F9A}"/>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 name="AutoShape 39">
            <a:extLst>
              <a:ext uri="{FF2B5EF4-FFF2-40B4-BE49-F238E27FC236}">
                <a16:creationId xmlns:a16="http://schemas.microsoft.com/office/drawing/2014/main" id="{C13F8A14-A4FD-5F20-DABB-742E7F50EC9E}"/>
              </a:ext>
            </a:extLst>
          </p:cNvPr>
          <p:cNvSpPr/>
          <p:nvPr/>
        </p:nvSpPr>
        <p:spPr>
          <a:xfrm rot="16200000" flipV="1">
            <a:off x="18565547" y="4373124"/>
            <a:ext cx="708326" cy="1049"/>
          </a:xfrm>
          <a:prstGeom prst="line">
            <a:avLst/>
          </a:prstGeom>
          <a:ln w="38100" cap="flat">
            <a:solidFill>
              <a:srgbClr val="FFFFFF"/>
            </a:solidFill>
            <a:prstDash val="dash"/>
            <a:headEnd type="none" w="sm" len="sm"/>
            <a:tailEnd type="none" w="sm" len="sm"/>
          </a:ln>
        </p:spPr>
      </p:sp>
      <p:sp>
        <p:nvSpPr>
          <p:cNvPr id="7" name="TextBox 16">
            <a:extLst>
              <a:ext uri="{FF2B5EF4-FFF2-40B4-BE49-F238E27FC236}">
                <a16:creationId xmlns:a16="http://schemas.microsoft.com/office/drawing/2014/main" id="{D8B367B3-F0CA-4752-C681-43789833C555}"/>
              </a:ext>
            </a:extLst>
          </p:cNvPr>
          <p:cNvSpPr txBox="1"/>
          <p:nvPr/>
        </p:nvSpPr>
        <p:spPr>
          <a:xfrm>
            <a:off x="17823333" y="602232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Documents</a:t>
            </a:r>
          </a:p>
        </p:txBody>
      </p:sp>
      <p:grpSp>
        <p:nvGrpSpPr>
          <p:cNvPr id="8" name="Picture 22">
            <a:extLst>
              <a:ext uri="{FF2B5EF4-FFF2-40B4-BE49-F238E27FC236}">
                <a16:creationId xmlns:a16="http://schemas.microsoft.com/office/drawing/2014/main" id="{423C1CAF-6FE9-E060-4F54-F9538FCF522B}"/>
              </a:ext>
            </a:extLst>
          </p:cNvPr>
          <p:cNvGrpSpPr/>
          <p:nvPr/>
        </p:nvGrpSpPr>
        <p:grpSpPr>
          <a:xfrm>
            <a:off x="17561385" y="7299298"/>
            <a:ext cx="1145935" cy="885154"/>
            <a:chOff x="8683813" y="6194104"/>
            <a:chExt cx="1145935" cy="885154"/>
          </a:xfrm>
          <a:solidFill>
            <a:srgbClr val="FFFFFF"/>
          </a:solidFill>
        </p:grpSpPr>
        <p:sp>
          <p:nvSpPr>
            <p:cNvPr id="9" name="Freeform: Shape 8">
              <a:extLst>
                <a:ext uri="{FF2B5EF4-FFF2-40B4-BE49-F238E27FC236}">
                  <a16:creationId xmlns:a16="http://schemas.microsoft.com/office/drawing/2014/main" id="{6655D596-BA64-5088-AF28-A310A1A9E42A}"/>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55006BB4-CD1F-FFDB-DC16-F4E2B6169D68}"/>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4467C977-9269-6C0E-3D3B-349EF9511B2F}"/>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2" name="AutoShape 39">
            <a:extLst>
              <a:ext uri="{FF2B5EF4-FFF2-40B4-BE49-F238E27FC236}">
                <a16:creationId xmlns:a16="http://schemas.microsoft.com/office/drawing/2014/main" id="{41F6CC96-F216-EDFF-080B-F60780FD5907}"/>
              </a:ext>
            </a:extLst>
          </p:cNvPr>
          <p:cNvSpPr/>
          <p:nvPr/>
        </p:nvSpPr>
        <p:spPr>
          <a:xfrm rot="16200000">
            <a:off x="18780110" y="6826409"/>
            <a:ext cx="306443" cy="0"/>
          </a:xfrm>
          <a:prstGeom prst="line">
            <a:avLst/>
          </a:prstGeom>
          <a:ln w="38100" cap="flat">
            <a:solidFill>
              <a:srgbClr val="FFFFFF"/>
            </a:solidFill>
            <a:prstDash val="solid"/>
            <a:headEnd type="none" w="sm" len="sm"/>
            <a:tailEnd type="none" w="sm" len="sm"/>
          </a:ln>
        </p:spPr>
      </p:sp>
      <p:grpSp>
        <p:nvGrpSpPr>
          <p:cNvPr id="13" name="Picture 22">
            <a:extLst>
              <a:ext uri="{FF2B5EF4-FFF2-40B4-BE49-F238E27FC236}">
                <a16:creationId xmlns:a16="http://schemas.microsoft.com/office/drawing/2014/main" id="{9DF17040-9798-DDBA-E729-6468F2ABC71D}"/>
              </a:ext>
            </a:extLst>
          </p:cNvPr>
          <p:cNvGrpSpPr/>
          <p:nvPr/>
        </p:nvGrpSpPr>
        <p:grpSpPr>
          <a:xfrm>
            <a:off x="19469013" y="7299298"/>
            <a:ext cx="1145935" cy="885154"/>
            <a:chOff x="8683813" y="6194104"/>
            <a:chExt cx="1145935" cy="885154"/>
          </a:xfrm>
          <a:solidFill>
            <a:srgbClr val="FFFFFF"/>
          </a:solidFill>
        </p:grpSpPr>
        <p:sp>
          <p:nvSpPr>
            <p:cNvPr id="14" name="Freeform: Shape 13">
              <a:extLst>
                <a:ext uri="{FF2B5EF4-FFF2-40B4-BE49-F238E27FC236}">
                  <a16:creationId xmlns:a16="http://schemas.microsoft.com/office/drawing/2014/main" id="{6DBE3A1E-DDE4-6F6D-BF1E-EDF8D9130081}"/>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5" name="Freeform: Shape 14">
              <a:extLst>
                <a:ext uri="{FF2B5EF4-FFF2-40B4-BE49-F238E27FC236}">
                  <a16:creationId xmlns:a16="http://schemas.microsoft.com/office/drawing/2014/main" id="{33F4040C-3847-8896-E4F9-9F13924E50E9}"/>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6" name="Freeform: Shape 15">
              <a:extLst>
                <a:ext uri="{FF2B5EF4-FFF2-40B4-BE49-F238E27FC236}">
                  <a16:creationId xmlns:a16="http://schemas.microsoft.com/office/drawing/2014/main" id="{2E54F5A8-81DB-B5C9-409A-900BF0B63AB1}"/>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7" name="AutoShape 27">
            <a:extLst>
              <a:ext uri="{FF2B5EF4-FFF2-40B4-BE49-F238E27FC236}">
                <a16:creationId xmlns:a16="http://schemas.microsoft.com/office/drawing/2014/main" id="{37C12B90-3BB7-D29D-D3ED-FB5953948D37}"/>
              </a:ext>
            </a:extLst>
          </p:cNvPr>
          <p:cNvSpPr/>
          <p:nvPr/>
        </p:nvSpPr>
        <p:spPr>
          <a:xfrm flipV="1">
            <a:off x="18087344" y="6979600"/>
            <a:ext cx="1974037" cy="31"/>
          </a:xfrm>
          <a:prstGeom prst="line">
            <a:avLst/>
          </a:prstGeom>
          <a:ln w="38100" cap="flat">
            <a:solidFill>
              <a:srgbClr val="FFFFFF"/>
            </a:solidFill>
            <a:prstDash val="solid"/>
            <a:headEnd type="none" w="sm" len="sm"/>
            <a:tailEnd type="none" w="sm" len="sm"/>
          </a:ln>
        </p:spPr>
      </p:sp>
      <p:sp>
        <p:nvSpPr>
          <p:cNvPr id="18" name="AutoShape 39">
            <a:extLst>
              <a:ext uri="{FF2B5EF4-FFF2-40B4-BE49-F238E27FC236}">
                <a16:creationId xmlns:a16="http://schemas.microsoft.com/office/drawing/2014/main" id="{D3788316-1E33-96F9-CE2F-88F179C69089}"/>
              </a:ext>
            </a:extLst>
          </p:cNvPr>
          <p:cNvSpPr/>
          <p:nvPr/>
        </p:nvSpPr>
        <p:spPr>
          <a:xfrm rot="16200000">
            <a:off x="17946991" y="7144371"/>
            <a:ext cx="306443" cy="0"/>
          </a:xfrm>
          <a:prstGeom prst="line">
            <a:avLst/>
          </a:prstGeom>
          <a:ln w="38100" cap="flat">
            <a:solidFill>
              <a:srgbClr val="FFFFFF"/>
            </a:solidFill>
            <a:prstDash val="solid"/>
            <a:headEnd type="none" w="sm" len="sm"/>
            <a:tailEnd type="none" w="sm" len="sm"/>
          </a:ln>
        </p:spPr>
      </p:sp>
      <p:sp>
        <p:nvSpPr>
          <p:cNvPr id="19" name="AutoShape 39">
            <a:extLst>
              <a:ext uri="{FF2B5EF4-FFF2-40B4-BE49-F238E27FC236}">
                <a16:creationId xmlns:a16="http://schemas.microsoft.com/office/drawing/2014/main" id="{C8150A58-6BBF-CB49-5076-02C984F152F3}"/>
              </a:ext>
            </a:extLst>
          </p:cNvPr>
          <p:cNvSpPr/>
          <p:nvPr/>
        </p:nvSpPr>
        <p:spPr>
          <a:xfrm rot="16200000">
            <a:off x="19908157" y="7120311"/>
            <a:ext cx="306443" cy="0"/>
          </a:xfrm>
          <a:prstGeom prst="line">
            <a:avLst/>
          </a:prstGeom>
          <a:ln w="38100" cap="flat">
            <a:solidFill>
              <a:srgbClr val="FFFFFF"/>
            </a:solidFill>
            <a:prstDash val="solid"/>
            <a:headEnd type="none" w="sm" len="sm"/>
            <a:tailEnd type="none" w="sm" len="sm"/>
          </a:ln>
        </p:spPr>
      </p:sp>
      <p:sp>
        <p:nvSpPr>
          <p:cNvPr id="20" name="TextBox 15">
            <a:extLst>
              <a:ext uri="{FF2B5EF4-FFF2-40B4-BE49-F238E27FC236}">
                <a16:creationId xmlns:a16="http://schemas.microsoft.com/office/drawing/2014/main" id="{B06BE0F7-C09E-89AA-13E2-737917EFC165}"/>
              </a:ext>
            </a:extLst>
          </p:cNvPr>
          <p:cNvSpPr txBox="1"/>
          <p:nvPr/>
        </p:nvSpPr>
        <p:spPr>
          <a:xfrm>
            <a:off x="17038204" y="838616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bills</a:t>
            </a:r>
          </a:p>
        </p:txBody>
      </p:sp>
      <p:sp>
        <p:nvSpPr>
          <p:cNvPr id="21" name="TextBox 15">
            <a:extLst>
              <a:ext uri="{FF2B5EF4-FFF2-40B4-BE49-F238E27FC236}">
                <a16:creationId xmlns:a16="http://schemas.microsoft.com/office/drawing/2014/main" id="{82404E48-FEA6-6E56-5349-F8D350D66660}"/>
              </a:ext>
            </a:extLst>
          </p:cNvPr>
          <p:cNvSpPr txBox="1"/>
          <p:nvPr/>
        </p:nvSpPr>
        <p:spPr>
          <a:xfrm>
            <a:off x="18945832" y="8386163"/>
            <a:ext cx="2232343" cy="481330"/>
          </a:xfrm>
          <a:prstGeom prst="rect">
            <a:avLst/>
          </a:prstGeom>
        </p:spPr>
        <p:txBody>
          <a:bodyPr lIns="0" tIns="0" rIns="0" bIns="0" rtlCol="0" anchor="t">
            <a:spAutoFit/>
          </a:bodyPr>
          <a:lstStyle/>
          <a:p>
            <a:pPr algn="ctr">
              <a:lnSpc>
                <a:spcPts val="3919"/>
              </a:lnSpc>
            </a:pPr>
            <a:r>
              <a:rPr lang="en-US" sz="2799" dirty="0" err="1">
                <a:solidFill>
                  <a:srgbClr val="FFFFFF"/>
                </a:solidFill>
                <a:latin typeface="HK Grotesk Medium"/>
              </a:rPr>
              <a:t>recipies</a:t>
            </a:r>
            <a:endParaRPr lang="en-US" sz="2799" dirty="0">
              <a:solidFill>
                <a:srgbClr val="FFFFFF"/>
              </a:solidFill>
              <a:latin typeface="HK Grotesk Medium"/>
            </a:endParaRPr>
          </a:p>
        </p:txBody>
      </p:sp>
      <p:sp>
        <p:nvSpPr>
          <p:cNvPr id="22" name="AutoShape 39">
            <a:extLst>
              <a:ext uri="{FF2B5EF4-FFF2-40B4-BE49-F238E27FC236}">
                <a16:creationId xmlns:a16="http://schemas.microsoft.com/office/drawing/2014/main" id="{12838E7F-540B-9AEA-297C-4D522D2326D8}"/>
              </a:ext>
            </a:extLst>
          </p:cNvPr>
          <p:cNvSpPr/>
          <p:nvPr/>
        </p:nvSpPr>
        <p:spPr>
          <a:xfrm rot="16200000">
            <a:off x="19945969" y="9283464"/>
            <a:ext cx="306443" cy="0"/>
          </a:xfrm>
          <a:prstGeom prst="line">
            <a:avLst/>
          </a:prstGeom>
          <a:ln w="38100" cap="flat">
            <a:solidFill>
              <a:srgbClr val="FFFFFF"/>
            </a:solidFill>
            <a:prstDash val="solid"/>
            <a:headEnd type="none" w="sm" len="sm"/>
            <a:tailEnd type="none" w="sm" len="sm"/>
          </a:ln>
        </p:spPr>
      </p:sp>
      <p:sp>
        <p:nvSpPr>
          <p:cNvPr id="23" name="Picture 13">
            <a:extLst>
              <a:ext uri="{FF2B5EF4-FFF2-40B4-BE49-F238E27FC236}">
                <a16:creationId xmlns:a16="http://schemas.microsoft.com/office/drawing/2014/main" id="{AED5FAB3-B38A-ACE7-6527-E5393F5267A0}"/>
              </a:ext>
            </a:extLst>
          </p:cNvPr>
          <p:cNvSpPr/>
          <p:nvPr/>
        </p:nvSpPr>
        <p:spPr>
          <a:xfrm>
            <a:off x="18945832" y="9926348"/>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4" name="TextBox 15">
            <a:extLst>
              <a:ext uri="{FF2B5EF4-FFF2-40B4-BE49-F238E27FC236}">
                <a16:creationId xmlns:a16="http://schemas.microsoft.com/office/drawing/2014/main" id="{739BB64F-9079-C71C-8338-15E9A4E21B50}"/>
              </a:ext>
            </a:extLst>
          </p:cNvPr>
          <p:cNvSpPr txBox="1"/>
          <p:nvPr/>
        </p:nvSpPr>
        <p:spPr>
          <a:xfrm>
            <a:off x="18216575" y="11072995"/>
            <a:ext cx="1997894" cy="970009"/>
          </a:xfrm>
          <a:prstGeom prst="rect">
            <a:avLst/>
          </a:prstGeom>
        </p:spPr>
        <p:txBody>
          <a:bodyPr wrap="square" lIns="0" tIns="0" rIns="0" bIns="0" rtlCol="0" anchor="t">
            <a:spAutoFit/>
          </a:bodyPr>
          <a:lstStyle/>
          <a:p>
            <a:pPr algn="ctr">
              <a:lnSpc>
                <a:spcPts val="3919"/>
              </a:lnSpc>
            </a:pPr>
            <a:r>
              <a:rPr lang="en-US" sz="2799" dirty="0">
                <a:solidFill>
                  <a:srgbClr val="FFFFFF"/>
                </a:solidFill>
                <a:latin typeface="HK Grotesk Medium"/>
              </a:rPr>
              <a:t>french_toast.txt</a:t>
            </a:r>
          </a:p>
        </p:txBody>
      </p:sp>
      <p:sp>
        <p:nvSpPr>
          <p:cNvPr id="25" name="AutoShape 27">
            <a:extLst>
              <a:ext uri="{FF2B5EF4-FFF2-40B4-BE49-F238E27FC236}">
                <a16:creationId xmlns:a16="http://schemas.microsoft.com/office/drawing/2014/main" id="{208B9F1B-1AA2-F9EE-C434-A8702A20636C}"/>
              </a:ext>
            </a:extLst>
          </p:cNvPr>
          <p:cNvSpPr/>
          <p:nvPr/>
        </p:nvSpPr>
        <p:spPr>
          <a:xfrm>
            <a:off x="17254269" y="9435179"/>
            <a:ext cx="3933401" cy="1475"/>
          </a:xfrm>
          <a:prstGeom prst="line">
            <a:avLst/>
          </a:prstGeom>
          <a:ln w="38100" cap="flat">
            <a:solidFill>
              <a:srgbClr val="FFFFFF"/>
            </a:solidFill>
            <a:prstDash val="solid"/>
            <a:headEnd type="none" w="sm" len="sm"/>
            <a:tailEnd type="none" w="sm" len="sm"/>
          </a:ln>
        </p:spPr>
      </p:sp>
      <p:sp>
        <p:nvSpPr>
          <p:cNvPr id="27" name="AutoShape 39">
            <a:extLst>
              <a:ext uri="{FF2B5EF4-FFF2-40B4-BE49-F238E27FC236}">
                <a16:creationId xmlns:a16="http://schemas.microsoft.com/office/drawing/2014/main" id="{9F3FC692-31AF-92FA-1192-27DB0F93DC08}"/>
              </a:ext>
            </a:extLst>
          </p:cNvPr>
          <p:cNvSpPr/>
          <p:nvPr/>
        </p:nvSpPr>
        <p:spPr>
          <a:xfrm rot="16200000">
            <a:off x="21024954" y="9594453"/>
            <a:ext cx="306443" cy="0"/>
          </a:xfrm>
          <a:prstGeom prst="line">
            <a:avLst/>
          </a:prstGeom>
          <a:ln w="38100" cap="flat">
            <a:solidFill>
              <a:srgbClr val="FFFFFF"/>
            </a:solidFill>
            <a:prstDash val="solid"/>
            <a:headEnd type="none" w="sm" len="sm"/>
            <a:tailEnd type="none" w="sm" len="sm"/>
          </a:ln>
        </p:spPr>
      </p:sp>
      <p:sp>
        <p:nvSpPr>
          <p:cNvPr id="28" name="Picture 13">
            <a:extLst>
              <a:ext uri="{FF2B5EF4-FFF2-40B4-BE49-F238E27FC236}">
                <a16:creationId xmlns:a16="http://schemas.microsoft.com/office/drawing/2014/main" id="{F8DE86EF-8789-417A-9985-594257652AFA}"/>
              </a:ext>
            </a:extLst>
          </p:cNvPr>
          <p:cNvSpPr/>
          <p:nvPr/>
        </p:nvSpPr>
        <p:spPr>
          <a:xfrm>
            <a:off x="21048953" y="9926348"/>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9" name="TextBox 15">
            <a:extLst>
              <a:ext uri="{FF2B5EF4-FFF2-40B4-BE49-F238E27FC236}">
                <a16:creationId xmlns:a16="http://schemas.microsoft.com/office/drawing/2014/main" id="{EA7F829F-51ED-CDD3-80BD-6A938E04EE6E}"/>
              </a:ext>
            </a:extLst>
          </p:cNvPr>
          <p:cNvSpPr txBox="1"/>
          <p:nvPr/>
        </p:nvSpPr>
        <p:spPr>
          <a:xfrm>
            <a:off x="20455961" y="11055066"/>
            <a:ext cx="2232343" cy="970009"/>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banana_bread.txt</a:t>
            </a:r>
          </a:p>
        </p:txBody>
      </p:sp>
      <p:sp>
        <p:nvSpPr>
          <p:cNvPr id="30" name="Picture 13">
            <a:extLst>
              <a:ext uri="{FF2B5EF4-FFF2-40B4-BE49-F238E27FC236}">
                <a16:creationId xmlns:a16="http://schemas.microsoft.com/office/drawing/2014/main" id="{5264BE47-9430-E226-B82D-E639D48347DB}"/>
              </a:ext>
            </a:extLst>
          </p:cNvPr>
          <p:cNvSpPr/>
          <p:nvPr/>
        </p:nvSpPr>
        <p:spPr>
          <a:xfrm>
            <a:off x="16857063" y="9899458"/>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31" name="TextBox 15">
            <a:extLst>
              <a:ext uri="{FF2B5EF4-FFF2-40B4-BE49-F238E27FC236}">
                <a16:creationId xmlns:a16="http://schemas.microsoft.com/office/drawing/2014/main" id="{9139F70C-D175-35C2-1DE7-DD76C6814840}"/>
              </a:ext>
            </a:extLst>
          </p:cNvPr>
          <p:cNvSpPr txBox="1"/>
          <p:nvPr/>
        </p:nvSpPr>
        <p:spPr>
          <a:xfrm>
            <a:off x="16289159" y="11081963"/>
            <a:ext cx="1997894" cy="469872"/>
          </a:xfrm>
          <a:prstGeom prst="rect">
            <a:avLst/>
          </a:prstGeom>
        </p:spPr>
        <p:txBody>
          <a:bodyPr wrap="square" lIns="0" tIns="0" rIns="0" bIns="0" rtlCol="0" anchor="t">
            <a:spAutoFit/>
          </a:bodyPr>
          <a:lstStyle/>
          <a:p>
            <a:pPr algn="ctr">
              <a:lnSpc>
                <a:spcPts val="3919"/>
              </a:lnSpc>
            </a:pPr>
            <a:r>
              <a:rPr lang="en-US" sz="2799" dirty="0">
                <a:solidFill>
                  <a:srgbClr val="FFFFFF"/>
                </a:solidFill>
                <a:latin typeface="HK Grotesk Medium"/>
              </a:rPr>
              <a:t>buns.txt</a:t>
            </a:r>
          </a:p>
        </p:txBody>
      </p:sp>
      <p:sp>
        <p:nvSpPr>
          <p:cNvPr id="32" name="AutoShape 39">
            <a:extLst>
              <a:ext uri="{FF2B5EF4-FFF2-40B4-BE49-F238E27FC236}">
                <a16:creationId xmlns:a16="http://schemas.microsoft.com/office/drawing/2014/main" id="{A7F4410C-E1B4-3727-36B6-1EB5C483FA41}"/>
              </a:ext>
            </a:extLst>
          </p:cNvPr>
          <p:cNvSpPr/>
          <p:nvPr/>
        </p:nvSpPr>
        <p:spPr>
          <a:xfrm rot="16200000">
            <a:off x="17101049" y="9579654"/>
            <a:ext cx="306443" cy="0"/>
          </a:xfrm>
          <a:prstGeom prst="line">
            <a:avLst/>
          </a:prstGeom>
          <a:ln w="38100" cap="flat">
            <a:solidFill>
              <a:srgbClr val="FFFFFF"/>
            </a:solidFill>
            <a:prstDash val="solid"/>
            <a:headEnd type="none" w="sm" len="sm"/>
            <a:tailEnd type="none" w="sm" len="sm"/>
          </a:ln>
        </p:spPr>
      </p:sp>
      <p:sp>
        <p:nvSpPr>
          <p:cNvPr id="26" name="Picture 13">
            <a:extLst>
              <a:ext uri="{FF2B5EF4-FFF2-40B4-BE49-F238E27FC236}">
                <a16:creationId xmlns:a16="http://schemas.microsoft.com/office/drawing/2014/main" id="{EF65883E-A514-C4C4-7748-9EE6BDE89528}"/>
              </a:ext>
            </a:extLst>
          </p:cNvPr>
          <p:cNvSpPr/>
          <p:nvPr/>
        </p:nvSpPr>
        <p:spPr>
          <a:xfrm>
            <a:off x="20879715" y="7337023"/>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33" name="TextBox 15">
            <a:extLst>
              <a:ext uri="{FF2B5EF4-FFF2-40B4-BE49-F238E27FC236}">
                <a16:creationId xmlns:a16="http://schemas.microsoft.com/office/drawing/2014/main" id="{4DE19630-D63A-13DB-37B1-67123884ABC3}"/>
              </a:ext>
            </a:extLst>
          </p:cNvPr>
          <p:cNvSpPr txBox="1"/>
          <p:nvPr/>
        </p:nvSpPr>
        <p:spPr>
          <a:xfrm>
            <a:off x="20311811" y="8363573"/>
            <a:ext cx="1997894" cy="970009"/>
          </a:xfrm>
          <a:prstGeom prst="rect">
            <a:avLst/>
          </a:prstGeom>
        </p:spPr>
        <p:txBody>
          <a:bodyPr wrap="square" lIns="0" tIns="0" rIns="0" bIns="0" rtlCol="0" anchor="t">
            <a:spAutoFit/>
          </a:bodyPr>
          <a:lstStyle/>
          <a:p>
            <a:pPr algn="ctr">
              <a:lnSpc>
                <a:spcPts val="3919"/>
              </a:lnSpc>
            </a:pPr>
            <a:r>
              <a:rPr lang="en-US" sz="2799" dirty="0">
                <a:solidFill>
                  <a:srgbClr val="FFFFFF"/>
                </a:solidFill>
                <a:latin typeface="HK Grotesk Medium"/>
              </a:rPr>
              <a:t>buns</a:t>
            </a:r>
          </a:p>
          <a:p>
            <a:pPr algn="ctr">
              <a:lnSpc>
                <a:spcPts val="3919"/>
              </a:lnSpc>
            </a:pPr>
            <a:r>
              <a:rPr lang="en-US" sz="2799" dirty="0">
                <a:solidFill>
                  <a:srgbClr val="FFFFFF"/>
                </a:solidFill>
                <a:latin typeface="HK Grotesk Medium"/>
              </a:rPr>
              <a:t>.txt</a:t>
            </a:r>
          </a:p>
        </p:txBody>
      </p:sp>
      <p:sp>
        <p:nvSpPr>
          <p:cNvPr id="34" name="Picture 13">
            <a:extLst>
              <a:ext uri="{FF2B5EF4-FFF2-40B4-BE49-F238E27FC236}">
                <a16:creationId xmlns:a16="http://schemas.microsoft.com/office/drawing/2014/main" id="{DD66DE21-2856-6CF2-3203-C927F165FE3E}"/>
              </a:ext>
            </a:extLst>
          </p:cNvPr>
          <p:cNvSpPr/>
          <p:nvPr/>
        </p:nvSpPr>
        <p:spPr>
          <a:xfrm>
            <a:off x="21969025" y="7363911"/>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35" name="TextBox 15">
            <a:extLst>
              <a:ext uri="{FF2B5EF4-FFF2-40B4-BE49-F238E27FC236}">
                <a16:creationId xmlns:a16="http://schemas.microsoft.com/office/drawing/2014/main" id="{AEB68E76-20A4-7F52-4528-BEDAFFD8A80C}"/>
              </a:ext>
            </a:extLst>
          </p:cNvPr>
          <p:cNvSpPr txBox="1"/>
          <p:nvPr/>
        </p:nvSpPr>
        <p:spPr>
          <a:xfrm>
            <a:off x="21360207" y="8354603"/>
            <a:ext cx="1997894" cy="1470146"/>
          </a:xfrm>
          <a:prstGeom prst="rect">
            <a:avLst/>
          </a:prstGeom>
        </p:spPr>
        <p:txBody>
          <a:bodyPr wrap="square" lIns="0" tIns="0" rIns="0" bIns="0" rtlCol="0" anchor="t">
            <a:spAutoFit/>
          </a:bodyPr>
          <a:lstStyle/>
          <a:p>
            <a:pPr algn="ctr">
              <a:lnSpc>
                <a:spcPts val="3919"/>
              </a:lnSpc>
            </a:pPr>
            <a:r>
              <a:rPr lang="en-US" sz="2799" dirty="0" err="1">
                <a:solidFill>
                  <a:srgbClr val="FFFFFF"/>
                </a:solidFill>
                <a:latin typeface="HK Grotesk Medium"/>
              </a:rPr>
              <a:t>french</a:t>
            </a:r>
            <a:r>
              <a:rPr lang="en-US" sz="2799" dirty="0">
                <a:solidFill>
                  <a:srgbClr val="FFFFFF"/>
                </a:solidFill>
                <a:latin typeface="HK Grotesk Medium"/>
              </a:rPr>
              <a:t>_</a:t>
            </a:r>
          </a:p>
          <a:p>
            <a:pPr algn="ctr">
              <a:lnSpc>
                <a:spcPts val="3919"/>
              </a:lnSpc>
            </a:pPr>
            <a:r>
              <a:rPr lang="en-US" sz="2799" dirty="0">
                <a:solidFill>
                  <a:srgbClr val="FFFFFF"/>
                </a:solidFill>
                <a:latin typeface="HK Grotesk Medium"/>
              </a:rPr>
              <a:t>toast</a:t>
            </a:r>
          </a:p>
          <a:p>
            <a:pPr algn="ctr">
              <a:lnSpc>
                <a:spcPts val="3919"/>
              </a:lnSpc>
            </a:pPr>
            <a:r>
              <a:rPr lang="en-US" sz="2799" dirty="0">
                <a:solidFill>
                  <a:srgbClr val="FFFFFF"/>
                </a:solidFill>
                <a:latin typeface="HK Grotesk Medium"/>
              </a:rPr>
              <a:t>.txt</a:t>
            </a:r>
          </a:p>
        </p:txBody>
      </p:sp>
      <p:sp>
        <p:nvSpPr>
          <p:cNvPr id="36" name="Picture 13">
            <a:extLst>
              <a:ext uri="{FF2B5EF4-FFF2-40B4-BE49-F238E27FC236}">
                <a16:creationId xmlns:a16="http://schemas.microsoft.com/office/drawing/2014/main" id="{7058C0E2-8881-F23A-38DF-EB383DBB77F8}"/>
              </a:ext>
            </a:extLst>
          </p:cNvPr>
          <p:cNvSpPr/>
          <p:nvPr/>
        </p:nvSpPr>
        <p:spPr>
          <a:xfrm>
            <a:off x="23085228" y="7363911"/>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37" name="TextBox 15">
            <a:extLst>
              <a:ext uri="{FF2B5EF4-FFF2-40B4-BE49-F238E27FC236}">
                <a16:creationId xmlns:a16="http://schemas.microsoft.com/office/drawing/2014/main" id="{879D4339-FA7E-991B-2C21-145A5189E585}"/>
              </a:ext>
            </a:extLst>
          </p:cNvPr>
          <p:cNvSpPr txBox="1"/>
          <p:nvPr/>
        </p:nvSpPr>
        <p:spPr>
          <a:xfrm>
            <a:off x="22479691" y="8379209"/>
            <a:ext cx="2232343" cy="1470146"/>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banana</a:t>
            </a:r>
          </a:p>
          <a:p>
            <a:pPr algn="ctr">
              <a:lnSpc>
                <a:spcPts val="3919"/>
              </a:lnSpc>
            </a:pPr>
            <a:r>
              <a:rPr lang="en-US" sz="2799" dirty="0">
                <a:solidFill>
                  <a:srgbClr val="FFFFFF"/>
                </a:solidFill>
                <a:latin typeface="HK Grotesk Medium"/>
              </a:rPr>
              <a:t>_bread</a:t>
            </a:r>
          </a:p>
          <a:p>
            <a:pPr algn="ctr">
              <a:lnSpc>
                <a:spcPts val="3919"/>
              </a:lnSpc>
            </a:pPr>
            <a:r>
              <a:rPr lang="en-US" sz="2799" dirty="0">
                <a:solidFill>
                  <a:srgbClr val="FFFFFF"/>
                </a:solidFill>
                <a:latin typeface="HK Grotesk Medium"/>
              </a:rPr>
              <a:t>.txt</a:t>
            </a:r>
          </a:p>
        </p:txBody>
      </p:sp>
      <p:sp>
        <p:nvSpPr>
          <p:cNvPr id="38" name="AutoShape 27">
            <a:extLst>
              <a:ext uri="{FF2B5EF4-FFF2-40B4-BE49-F238E27FC236}">
                <a16:creationId xmlns:a16="http://schemas.microsoft.com/office/drawing/2014/main" id="{C7D7E802-D127-CA7F-8CBA-BB0A0EFB481F}"/>
              </a:ext>
            </a:extLst>
          </p:cNvPr>
          <p:cNvSpPr/>
          <p:nvPr/>
        </p:nvSpPr>
        <p:spPr>
          <a:xfrm flipV="1">
            <a:off x="20071908" y="6968917"/>
            <a:ext cx="3385260" cy="223"/>
          </a:xfrm>
          <a:prstGeom prst="line">
            <a:avLst/>
          </a:prstGeom>
          <a:ln w="38100" cap="flat">
            <a:solidFill>
              <a:srgbClr val="FFFFFF"/>
            </a:solidFill>
            <a:prstDash val="solid"/>
            <a:headEnd type="none" w="sm" len="sm"/>
            <a:tailEnd type="none" w="sm" len="sm"/>
          </a:ln>
        </p:spPr>
      </p:sp>
      <p:sp>
        <p:nvSpPr>
          <p:cNvPr id="39" name="AutoShape 39">
            <a:extLst>
              <a:ext uri="{FF2B5EF4-FFF2-40B4-BE49-F238E27FC236}">
                <a16:creationId xmlns:a16="http://schemas.microsoft.com/office/drawing/2014/main" id="{3928A8C1-98FF-314C-11C9-3B64A919AF3F}"/>
              </a:ext>
            </a:extLst>
          </p:cNvPr>
          <p:cNvSpPr/>
          <p:nvPr/>
        </p:nvSpPr>
        <p:spPr>
          <a:xfrm rot="16200000">
            <a:off x="23352784" y="7060876"/>
            <a:ext cx="222587" cy="2809"/>
          </a:xfrm>
          <a:prstGeom prst="line">
            <a:avLst/>
          </a:prstGeom>
          <a:ln w="38100" cap="flat">
            <a:solidFill>
              <a:srgbClr val="FFFFFF"/>
            </a:solidFill>
            <a:prstDash val="solid"/>
            <a:headEnd type="none" w="sm" len="sm"/>
            <a:tailEnd type="none" w="sm" len="sm"/>
          </a:ln>
        </p:spPr>
      </p:sp>
      <p:sp>
        <p:nvSpPr>
          <p:cNvPr id="41" name="AutoShape 39">
            <a:extLst>
              <a:ext uri="{FF2B5EF4-FFF2-40B4-BE49-F238E27FC236}">
                <a16:creationId xmlns:a16="http://schemas.microsoft.com/office/drawing/2014/main" id="{4549B001-AF6A-86F3-76EE-58F3E322D1EE}"/>
              </a:ext>
            </a:extLst>
          </p:cNvPr>
          <p:cNvSpPr/>
          <p:nvPr/>
        </p:nvSpPr>
        <p:spPr>
          <a:xfrm rot="16200000" flipV="1">
            <a:off x="22147030" y="7082165"/>
            <a:ext cx="205132" cy="2"/>
          </a:xfrm>
          <a:prstGeom prst="line">
            <a:avLst/>
          </a:prstGeom>
          <a:ln w="38100" cap="flat">
            <a:solidFill>
              <a:srgbClr val="FFFFFF"/>
            </a:solidFill>
            <a:prstDash val="solid"/>
            <a:headEnd type="none" w="sm" len="sm"/>
            <a:tailEnd type="none" w="sm" len="sm"/>
          </a:ln>
        </p:spPr>
      </p:sp>
      <p:sp>
        <p:nvSpPr>
          <p:cNvPr id="42" name="AutoShape 39">
            <a:extLst>
              <a:ext uri="{FF2B5EF4-FFF2-40B4-BE49-F238E27FC236}">
                <a16:creationId xmlns:a16="http://schemas.microsoft.com/office/drawing/2014/main" id="{18E3A09E-FBA9-385E-DDE1-B5F9A62D6599}"/>
              </a:ext>
            </a:extLst>
          </p:cNvPr>
          <p:cNvSpPr/>
          <p:nvPr/>
        </p:nvSpPr>
        <p:spPr>
          <a:xfrm rot="16200000" flipV="1">
            <a:off x="21052919" y="7104970"/>
            <a:ext cx="205132" cy="2"/>
          </a:xfrm>
          <a:prstGeom prst="line">
            <a:avLst/>
          </a:prstGeom>
          <a:ln w="38100" cap="flat">
            <a:solidFill>
              <a:srgbClr val="FFFFFF"/>
            </a:solidFill>
            <a:prstDash val="solid"/>
            <a:headEnd type="none" w="sm" len="sm"/>
            <a:tailEnd type="none" w="sm" len="sm"/>
          </a:ln>
        </p:spPr>
      </p:sp>
      <p:sp>
        <p:nvSpPr>
          <p:cNvPr id="43" name="AutoShape 39">
            <a:extLst>
              <a:ext uri="{FF2B5EF4-FFF2-40B4-BE49-F238E27FC236}">
                <a16:creationId xmlns:a16="http://schemas.microsoft.com/office/drawing/2014/main" id="{8FB37008-78FC-D61C-4095-697DCCF28F98}"/>
              </a:ext>
            </a:extLst>
          </p:cNvPr>
          <p:cNvSpPr/>
          <p:nvPr/>
        </p:nvSpPr>
        <p:spPr>
          <a:xfrm rot="16200000">
            <a:off x="19145355" y="9607153"/>
            <a:ext cx="306443" cy="0"/>
          </a:xfrm>
          <a:prstGeom prst="line">
            <a:avLst/>
          </a:prstGeom>
          <a:ln w="38100" cap="flat">
            <a:solidFill>
              <a:srgbClr val="FFFFFF"/>
            </a:solidFill>
            <a:prstDash val="solid"/>
            <a:headEnd type="none" w="sm" len="sm"/>
            <a:tailEnd type="none" w="sm" len="sm"/>
          </a:ln>
        </p:spPr>
      </p:sp>
    </p:spTree>
    <p:extLst>
      <p:ext uri="{BB962C8B-B14F-4D97-AF65-F5344CB8AC3E}">
        <p14:creationId xmlns:p14="http://schemas.microsoft.com/office/powerpoint/2010/main" val="86256613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2"/>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25"/>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3"/>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27"/>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2"/>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p:bldP spid="28" grpId="0" animBg="1"/>
      <p:bldP spid="29" grpId="0"/>
      <p:bldP spid="30" grpId="0" animBg="1"/>
      <p:bldP spid="31" grpId="0"/>
      <p:bldP spid="26" grpId="0" animBg="1"/>
      <p:bldP spid="33" grpId="0"/>
      <p:bldP spid="34" grpId="0" animBg="1"/>
      <p:bldP spid="35" grpId="0"/>
      <p:bldP spid="36" grpId="0" animBg="1"/>
      <p:bldP spid="3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TextBox 6"/>
          <p:cNvSpPr txBox="1">
            <a:spLocks noGrp="1"/>
          </p:cNvSpPr>
          <p:nvPr>
            <p:ph type="sldNum" sz="quarter" idx="2"/>
          </p:nvPr>
        </p:nvSpPr>
        <p:spPr>
          <a:xfrm>
            <a:off x="23623210" y="12949908"/>
            <a:ext cx="336806"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4</a:t>
            </a:fld>
            <a:endParaRPr/>
          </a:p>
        </p:txBody>
      </p:sp>
      <p:sp>
        <p:nvSpPr>
          <p:cNvPr id="392" name="Rectangle 12"/>
          <p:cNvSpPr/>
          <p:nvPr/>
        </p:nvSpPr>
        <p:spPr>
          <a:xfrm>
            <a:off x="-15372" y="3188692"/>
            <a:ext cx="24402044" cy="1101218"/>
          </a:xfrm>
          <a:prstGeom prst="rect">
            <a:avLst/>
          </a:prstGeom>
          <a:solidFill>
            <a:srgbClr val="A0B7FF"/>
          </a:solidFill>
          <a:ln w="12700">
            <a:miter lim="400000"/>
          </a:ln>
        </p:spPr>
        <p:txBody>
          <a:bodyPr lIns="45718" tIns="45718" rIns="45718" bIns="45718" anchor="ctr"/>
          <a:lstStyle/>
          <a:p>
            <a:pPr algn="ctr">
              <a:defRPr>
                <a:solidFill>
                  <a:srgbClr val="430FA2"/>
                </a:solidFill>
              </a:defRPr>
            </a:pPr>
            <a:endParaRPr/>
          </a:p>
        </p:txBody>
      </p:sp>
      <p:sp>
        <p:nvSpPr>
          <p:cNvPr id="396" name="XXXXXX XXXXXX"/>
          <p:cNvSpPr txBox="1"/>
          <p:nvPr/>
        </p:nvSpPr>
        <p:spPr>
          <a:xfrm>
            <a:off x="18130006" y="8185457"/>
            <a:ext cx="2523127" cy="5334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a:solidFill>
                  <a:srgbClr val="FFFFFF"/>
                </a:solidFill>
              </a:defRPr>
            </a:lvl1pPr>
          </a:lstStyle>
          <a:p>
            <a:r>
              <a:rPr lang="en-US" dirty="0"/>
              <a:t>David </a:t>
            </a:r>
            <a:r>
              <a:rPr lang="en-US" dirty="0" err="1"/>
              <a:t>Galligani</a:t>
            </a:r>
            <a:endParaRPr dirty="0"/>
          </a:p>
        </p:txBody>
      </p:sp>
      <p:sp>
        <p:nvSpPr>
          <p:cNvPr id="400" name="TextBox 13"/>
          <p:cNvSpPr txBox="1"/>
          <p:nvPr/>
        </p:nvSpPr>
        <p:spPr>
          <a:xfrm>
            <a:off x="3122014" y="3426881"/>
            <a:ext cx="13627257" cy="6121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defRPr sz="3400" b="1" spc="255"/>
            </a:lvl1pPr>
          </a:lstStyle>
          <a:p>
            <a:r>
              <a:rPr lang="da-DK" dirty="0"/>
              <a:t>Big Data Management Platform </a:t>
            </a:r>
            <a:endParaRPr dirty="0"/>
          </a:p>
        </p:txBody>
      </p:sp>
      <p:sp>
        <p:nvSpPr>
          <p:cNvPr id="409" name="TextBox 35"/>
          <p:cNvSpPr txBox="1"/>
          <p:nvPr/>
        </p:nvSpPr>
        <p:spPr>
          <a:xfrm>
            <a:off x="2326160" y="4449980"/>
            <a:ext cx="11317017" cy="15847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0735" indent="-280735">
              <a:lnSpc>
                <a:spcPts val="4000"/>
              </a:lnSpc>
              <a:buSzPct val="100000"/>
              <a:buChar char="•"/>
              <a:defRPr sz="2800" spc="300">
                <a:solidFill>
                  <a:srgbClr val="FFFFFF"/>
                </a:solidFill>
              </a:defRPr>
            </a:pPr>
            <a:endParaRPr dirty="0"/>
          </a:p>
          <a:p>
            <a:pPr marL="280735" indent="-280735">
              <a:lnSpc>
                <a:spcPts val="4000"/>
              </a:lnSpc>
              <a:buSzPct val="100000"/>
              <a:buChar char="•"/>
              <a:defRPr sz="2800" spc="300">
                <a:solidFill>
                  <a:srgbClr val="FFFFFF"/>
                </a:solidFill>
              </a:defRPr>
            </a:pPr>
            <a:r>
              <a:rPr lang="en-US" dirty="0"/>
              <a:t>Some description of the platform’s activities or what you want here</a:t>
            </a:r>
            <a:endParaRPr sz="1200" spc="128" dirty="0"/>
          </a:p>
        </p:txBody>
      </p:sp>
      <p:sp>
        <p:nvSpPr>
          <p:cNvPr id="410" name="Group"/>
          <p:cNvSpPr/>
          <p:nvPr/>
        </p:nvSpPr>
        <p:spPr>
          <a:xfrm>
            <a:off x="17868394" y="4972982"/>
            <a:ext cx="2976610" cy="2976610"/>
          </a:xfrm>
          <a:prstGeom prst="ellipse">
            <a:avLst/>
          </a:prstGeom>
          <a:solidFill>
            <a:srgbClr val="D6D6D6"/>
          </a:solidFill>
          <a:ln w="12700">
            <a:miter lim="400000"/>
          </a:ln>
        </p:spPr>
        <p:txBody>
          <a:bodyPr lIns="45718" tIns="45718" rIns="45718" bIns="45718" anchor="ctr"/>
          <a:lstStyle/>
          <a:p>
            <a:pPr>
              <a:defRPr>
                <a:solidFill>
                  <a:srgbClr val="999999"/>
                </a:solidFill>
                <a:latin typeface="Calibri"/>
                <a:ea typeface="Calibri"/>
                <a:cs typeface="Calibri"/>
                <a:sym typeface="Calibri"/>
              </a:defRPr>
            </a:pPr>
            <a:endParaRPr/>
          </a:p>
        </p:txBody>
      </p:sp>
      <p:sp>
        <p:nvSpPr>
          <p:cNvPr id="411" name="Circle"/>
          <p:cNvSpPr/>
          <p:nvPr/>
        </p:nvSpPr>
        <p:spPr>
          <a:xfrm>
            <a:off x="17855189" y="4957980"/>
            <a:ext cx="2979668" cy="2976729"/>
          </a:xfrm>
          <a:prstGeom prst="ellipse">
            <a:avLst/>
          </a:prstGeom>
          <a:ln w="25400">
            <a:solidFill>
              <a:srgbClr val="A0B7FF"/>
            </a:solidFill>
            <a:miter/>
          </a:ln>
        </p:spPr>
        <p:txBody>
          <a:bodyPr lIns="45718" tIns="45718" rIns="45718" bIns="45718" anchor="ctr"/>
          <a:lstStyle/>
          <a:p>
            <a:pPr>
              <a:defRPr>
                <a:solidFill>
                  <a:srgbClr val="FFFFFF"/>
                </a:solidFill>
              </a:defRPr>
            </a:pPr>
            <a:endParaRPr/>
          </a:p>
        </p:txBody>
      </p:sp>
      <p:sp>
        <p:nvSpPr>
          <p:cNvPr id="419" name="WEBSITE: https://kub.kb.dk/datalab"/>
          <p:cNvSpPr txBox="1"/>
          <p:nvPr/>
        </p:nvSpPr>
        <p:spPr>
          <a:xfrm>
            <a:off x="14627933" y="3458631"/>
            <a:ext cx="2788580" cy="5539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defRPr sz="3000" b="1" u="sng"/>
            </a:pPr>
            <a:r>
              <a:rPr u="none" dirty="0"/>
              <a:t>WEBSITE:</a:t>
            </a:r>
            <a:r>
              <a:rPr lang="en-US" u="none" dirty="0"/>
              <a:t> ???</a:t>
            </a:r>
            <a:endParaRPr dirty="0"/>
          </a:p>
        </p:txBody>
      </p:sp>
      <p:sp>
        <p:nvSpPr>
          <p:cNvPr id="4" name="Group 3">
            <a:extLst>
              <a:ext uri="{FF2B5EF4-FFF2-40B4-BE49-F238E27FC236}">
                <a16:creationId xmlns:a16="http://schemas.microsoft.com/office/drawing/2014/main" id="{78A66435-2BA9-DE55-5D04-7B763EFFE5AE}"/>
              </a:ext>
            </a:extLst>
          </p:cNvPr>
          <p:cNvSpPr txBox="1"/>
          <p:nvPr/>
        </p:nvSpPr>
        <p:spPr>
          <a:xfrm>
            <a:off x="9850615" y="835258"/>
            <a:ext cx="5940084"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defRPr>
            </a:lvl1pPr>
          </a:lstStyle>
          <a:p>
            <a:r>
              <a:rPr lang="en-US" dirty="0"/>
              <a:t>WHO ARE WE?</a:t>
            </a:r>
            <a:endParaRPr dirty="0"/>
          </a:p>
        </p:txBody>
      </p:sp>
      <p:sp>
        <p:nvSpPr>
          <p:cNvPr id="5" name="Line">
            <a:extLst>
              <a:ext uri="{FF2B5EF4-FFF2-40B4-BE49-F238E27FC236}">
                <a16:creationId xmlns:a16="http://schemas.microsoft.com/office/drawing/2014/main" id="{7D751CC4-55F3-7CDA-9B7F-F1DBDA446678}"/>
              </a:ext>
            </a:extLst>
          </p:cNvPr>
          <p:cNvSpPr/>
          <p:nvPr/>
        </p:nvSpPr>
        <p:spPr>
          <a:xfrm>
            <a:off x="6865361" y="2072284"/>
            <a:ext cx="11504177"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Tree>
    <p:extLst>
      <p:ext uri="{BB962C8B-B14F-4D97-AF65-F5344CB8AC3E}">
        <p14:creationId xmlns:p14="http://schemas.microsoft.com/office/powerpoint/2010/main" val="1518574778"/>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 name="Rounded Rectangle"/>
          <p:cNvSpPr/>
          <p:nvPr/>
        </p:nvSpPr>
        <p:spPr>
          <a:xfrm>
            <a:off x="2542830" y="7693449"/>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8" name="Group 3"/>
          <p:cNvSpPr txBox="1"/>
          <p:nvPr/>
        </p:nvSpPr>
        <p:spPr>
          <a:xfrm>
            <a:off x="5733899" y="1010312"/>
            <a:ext cx="12903528"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lang="en-US" dirty="0"/>
              <a:t>OPERATING ON SEVERAL FILES</a:t>
            </a:r>
            <a:endParaRPr dirty="0"/>
          </a:p>
        </p:txBody>
      </p:sp>
      <p:sp>
        <p:nvSpPr>
          <p:cNvPr id="829" name="CustomShape 13"/>
          <p:cNvSpPr txBox="1"/>
          <p:nvPr/>
        </p:nvSpPr>
        <p:spPr>
          <a:xfrm>
            <a:off x="2920140" y="4081842"/>
            <a:ext cx="10007757" cy="59335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You can also use the wildcard ‘*’ to restrict actions to certain files and directories.  </a:t>
            </a:r>
          </a:p>
          <a:p>
            <a:pPr marL="280736" indent="-280736" defTabSz="914400">
              <a:lnSpc>
                <a:spcPts val="4200"/>
              </a:lnSpc>
              <a:buSzPct val="100000"/>
              <a:buChar char="•"/>
              <a:defRPr sz="2800" spc="296">
                <a:solidFill>
                  <a:srgbClr val="FFFFFF"/>
                </a:solidFill>
              </a:defRPr>
            </a:pPr>
            <a:endParaRPr lang="en-US" sz="3200" dirty="0">
              <a:latin typeface="YACkoL24Adk 0"/>
            </a:endParaRPr>
          </a:p>
          <a:p>
            <a:pPr marL="280736" indent="-280736" defTabSz="914400">
              <a:lnSpc>
                <a:spcPts val="4200"/>
              </a:lnSpc>
              <a:buSzPct val="100000"/>
              <a:buChar char="•"/>
              <a:defRPr sz="2800" spc="296">
                <a:solidFill>
                  <a:srgbClr val="FFFFFF"/>
                </a:solidFill>
              </a:defRPr>
            </a:pPr>
            <a:r>
              <a:rPr lang="en-US" sz="3200" dirty="0">
                <a:latin typeface="YACkoL24Adk 0"/>
              </a:rPr>
              <a:t>By default ‘ls’ lists the entire directory. If we only want to see files with names ending in md we can specify that like this:</a:t>
            </a:r>
          </a:p>
          <a:p>
            <a:pPr marL="280736" indent="-280736" defTabSz="914400">
              <a:lnSpc>
                <a:spcPts val="4200"/>
              </a:lnSpc>
              <a:buSzPct val="100000"/>
              <a:buChar char="•"/>
              <a:defRPr sz="2800" spc="296">
                <a:solidFill>
                  <a:srgbClr val="FFFFFF"/>
                </a:solidFill>
              </a:defRPr>
            </a:pPr>
            <a:endParaRPr lang="en-US"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a:t>
            </a:r>
            <a:r>
              <a:rPr lang="en-US" dirty="0"/>
              <a:t> ls *.md</a:t>
            </a:r>
            <a:endParaRPr dirty="0">
              <a:solidFill>
                <a:srgbClr val="FFFFFF"/>
              </a:solidFill>
            </a:endParaRPr>
          </a:p>
          <a:p>
            <a:pPr defTabSz="914400">
              <a:lnSpc>
                <a:spcPts val="4200"/>
              </a:lnSpc>
              <a:buSzPct val="100000"/>
              <a:defRPr sz="2800" b="1" spc="296">
                <a:solidFill>
                  <a:srgbClr val="FFFFFF"/>
                </a:solidFill>
              </a:defRPr>
            </a:pPr>
            <a:endParaRPr dirty="0">
              <a:solidFill>
                <a:srgbClr val="FFFFFF"/>
              </a:solidFill>
            </a:endParaRPr>
          </a:p>
          <a:p>
            <a:pPr defTabSz="914400">
              <a:lnSpc>
                <a:spcPts val="4200"/>
              </a:lnSpc>
              <a:buSzPct val="100000"/>
              <a:defRPr sz="2800"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2800" b="1" spc="296">
                <a:solidFill>
                  <a:srgbClr val="FFFFFF"/>
                </a:solidFill>
              </a:defRPr>
            </a:pPr>
            <a:endParaRPr sz="1800" spc="190" dirty="0">
              <a:latin typeface="Arial"/>
              <a:ea typeface="Arial"/>
              <a:cs typeface="Arial"/>
              <a:sym typeface="Arial"/>
            </a:endParaRPr>
          </a:p>
        </p:txBody>
      </p:sp>
      <p:sp>
        <p:nvSpPr>
          <p:cNvPr id="831"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33"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40</a:t>
            </a:r>
            <a:endParaRPr dirty="0"/>
          </a:p>
        </p:txBody>
      </p:sp>
      <p:grpSp>
        <p:nvGrpSpPr>
          <p:cNvPr id="2" name="Picture 12">
            <a:extLst>
              <a:ext uri="{FF2B5EF4-FFF2-40B4-BE49-F238E27FC236}">
                <a16:creationId xmlns:a16="http://schemas.microsoft.com/office/drawing/2014/main" id="{A4719B59-402A-3D90-922F-9BD2FC55D73B}"/>
              </a:ext>
            </a:extLst>
          </p:cNvPr>
          <p:cNvGrpSpPr/>
          <p:nvPr/>
        </p:nvGrpSpPr>
        <p:grpSpPr>
          <a:xfrm>
            <a:off x="18366539" y="4990597"/>
            <a:ext cx="1145935" cy="885154"/>
            <a:chOff x="6355127" y="6101290"/>
            <a:chExt cx="1145935" cy="885154"/>
          </a:xfrm>
          <a:solidFill>
            <a:srgbClr val="FFFFFF"/>
          </a:solidFill>
        </p:grpSpPr>
        <p:sp>
          <p:nvSpPr>
            <p:cNvPr id="3" name="Freeform: Shape 2">
              <a:extLst>
                <a:ext uri="{FF2B5EF4-FFF2-40B4-BE49-F238E27FC236}">
                  <a16:creationId xmlns:a16="http://schemas.microsoft.com/office/drawing/2014/main" id="{5AFD88FB-2167-A1C7-0400-F5573DE315F2}"/>
                </a:ext>
              </a:extLst>
            </p:cNvPr>
            <p:cNvSpPr/>
            <p:nvPr/>
          </p:nvSpPr>
          <p:spPr>
            <a:xfrm>
              <a:off x="6355127" y="6101290"/>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4" name="Freeform: Shape 3">
              <a:extLst>
                <a:ext uri="{FF2B5EF4-FFF2-40B4-BE49-F238E27FC236}">
                  <a16:creationId xmlns:a16="http://schemas.microsoft.com/office/drawing/2014/main" id="{1019EC21-46AA-883D-47E0-4048E627A670}"/>
                </a:ext>
              </a:extLst>
            </p:cNvPr>
            <p:cNvSpPr/>
            <p:nvPr/>
          </p:nvSpPr>
          <p:spPr>
            <a:xfrm>
              <a:off x="6503310" y="6174919"/>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5" name="Freeform: Shape 4">
              <a:extLst>
                <a:ext uri="{FF2B5EF4-FFF2-40B4-BE49-F238E27FC236}">
                  <a16:creationId xmlns:a16="http://schemas.microsoft.com/office/drawing/2014/main" id="{E991EAEA-BE39-69A9-47A9-74FA66C24F9A}"/>
                </a:ext>
              </a:extLst>
            </p:cNvPr>
            <p:cNvSpPr/>
            <p:nvPr/>
          </p:nvSpPr>
          <p:spPr>
            <a:xfrm>
              <a:off x="6429533" y="6174919"/>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6" name="AutoShape 39">
            <a:extLst>
              <a:ext uri="{FF2B5EF4-FFF2-40B4-BE49-F238E27FC236}">
                <a16:creationId xmlns:a16="http://schemas.microsoft.com/office/drawing/2014/main" id="{C13F8A14-A4FD-5F20-DABB-742E7F50EC9E}"/>
              </a:ext>
            </a:extLst>
          </p:cNvPr>
          <p:cNvSpPr/>
          <p:nvPr/>
        </p:nvSpPr>
        <p:spPr>
          <a:xfrm rot="16200000" flipV="1">
            <a:off x="18565547" y="4373124"/>
            <a:ext cx="708326" cy="1049"/>
          </a:xfrm>
          <a:prstGeom prst="line">
            <a:avLst/>
          </a:prstGeom>
          <a:ln w="38100" cap="flat">
            <a:solidFill>
              <a:srgbClr val="FFFFFF"/>
            </a:solidFill>
            <a:prstDash val="dash"/>
            <a:headEnd type="none" w="sm" len="sm"/>
            <a:tailEnd type="none" w="sm" len="sm"/>
          </a:ln>
        </p:spPr>
      </p:sp>
      <p:sp>
        <p:nvSpPr>
          <p:cNvPr id="7" name="TextBox 16">
            <a:extLst>
              <a:ext uri="{FF2B5EF4-FFF2-40B4-BE49-F238E27FC236}">
                <a16:creationId xmlns:a16="http://schemas.microsoft.com/office/drawing/2014/main" id="{D8B367B3-F0CA-4752-C681-43789833C555}"/>
              </a:ext>
            </a:extLst>
          </p:cNvPr>
          <p:cNvSpPr txBox="1"/>
          <p:nvPr/>
        </p:nvSpPr>
        <p:spPr>
          <a:xfrm>
            <a:off x="17823333" y="6022327"/>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Just-Bash-It</a:t>
            </a:r>
          </a:p>
        </p:txBody>
      </p:sp>
      <p:grpSp>
        <p:nvGrpSpPr>
          <p:cNvPr id="8" name="Picture 22">
            <a:extLst>
              <a:ext uri="{FF2B5EF4-FFF2-40B4-BE49-F238E27FC236}">
                <a16:creationId xmlns:a16="http://schemas.microsoft.com/office/drawing/2014/main" id="{423C1CAF-6FE9-E060-4F54-F9538FCF522B}"/>
              </a:ext>
            </a:extLst>
          </p:cNvPr>
          <p:cNvGrpSpPr/>
          <p:nvPr/>
        </p:nvGrpSpPr>
        <p:grpSpPr>
          <a:xfrm>
            <a:off x="15523035" y="7532519"/>
            <a:ext cx="1145935" cy="885154"/>
            <a:chOff x="8683813" y="6194104"/>
            <a:chExt cx="1145935" cy="885154"/>
          </a:xfrm>
          <a:solidFill>
            <a:srgbClr val="FFFFFF"/>
          </a:solidFill>
        </p:grpSpPr>
        <p:sp>
          <p:nvSpPr>
            <p:cNvPr id="9" name="Freeform: Shape 8">
              <a:extLst>
                <a:ext uri="{FF2B5EF4-FFF2-40B4-BE49-F238E27FC236}">
                  <a16:creationId xmlns:a16="http://schemas.microsoft.com/office/drawing/2014/main" id="{6655D596-BA64-5088-AF28-A310A1A9E42A}"/>
                </a:ext>
              </a:extLst>
            </p:cNvPr>
            <p:cNvSpPr/>
            <p:nvPr/>
          </p:nvSpPr>
          <p:spPr>
            <a:xfrm>
              <a:off x="8683813" y="6194104"/>
              <a:ext cx="1145935" cy="885154"/>
            </a:xfrm>
            <a:custGeom>
              <a:avLst/>
              <a:gdLst>
                <a:gd name="connsiteX0" fmla="*/ 1141648 w 1145935"/>
                <a:gd name="connsiteY0" fmla="*/ 338648 h 885154"/>
                <a:gd name="connsiteX1" fmla="*/ 1127213 w 1145935"/>
                <a:gd name="connsiteY1" fmla="*/ 331788 h 885154"/>
                <a:gd name="connsiteX2" fmla="*/ 1058477 w 1145935"/>
                <a:gd name="connsiteY2" fmla="*/ 331788 h 885154"/>
                <a:gd name="connsiteX3" fmla="*/ 1071766 w 1145935"/>
                <a:gd name="connsiteY3" fmla="*/ 281025 h 885154"/>
                <a:gd name="connsiteX4" fmla="*/ 1068329 w 1145935"/>
                <a:gd name="connsiteY4" fmla="*/ 265247 h 885154"/>
                <a:gd name="connsiteX5" fmla="*/ 1053207 w 1145935"/>
                <a:gd name="connsiteY5" fmla="*/ 258159 h 885154"/>
                <a:gd name="connsiteX6" fmla="*/ 1034649 w 1145935"/>
                <a:gd name="connsiteY6" fmla="*/ 258159 h 885154"/>
                <a:gd name="connsiteX7" fmla="*/ 1034649 w 1145935"/>
                <a:gd name="connsiteY7" fmla="*/ 129194 h 885154"/>
                <a:gd name="connsiteX8" fmla="*/ 1016090 w 1145935"/>
                <a:gd name="connsiteY8" fmla="*/ 110672 h 885154"/>
                <a:gd name="connsiteX9" fmla="*/ 406631 w 1145935"/>
                <a:gd name="connsiteY9" fmla="*/ 110672 h 885154"/>
                <a:gd name="connsiteX10" fmla="*/ 406631 w 1145935"/>
                <a:gd name="connsiteY10" fmla="*/ 55336 h 885154"/>
                <a:gd name="connsiteX11" fmla="*/ 351184 w 1145935"/>
                <a:gd name="connsiteY11" fmla="*/ 0 h 885154"/>
                <a:gd name="connsiteX12" fmla="*/ 55619 w 1145935"/>
                <a:gd name="connsiteY12" fmla="*/ 0 h 885154"/>
                <a:gd name="connsiteX13" fmla="*/ 172 w 1145935"/>
                <a:gd name="connsiteY13" fmla="*/ 55336 h 885154"/>
                <a:gd name="connsiteX14" fmla="*/ 172 w 1145935"/>
                <a:gd name="connsiteY14" fmla="*/ 866398 h 885154"/>
                <a:gd name="connsiteX15" fmla="*/ 172 w 1145935"/>
                <a:gd name="connsiteY15" fmla="*/ 868685 h 885154"/>
                <a:gd name="connsiteX16" fmla="*/ 172 w 1145935"/>
                <a:gd name="connsiteY16" fmla="*/ 871886 h 885154"/>
                <a:gd name="connsiteX17" fmla="*/ 2234 w 1145935"/>
                <a:gd name="connsiteY17" fmla="*/ 876231 h 885154"/>
                <a:gd name="connsiteX18" fmla="*/ 3150 w 1145935"/>
                <a:gd name="connsiteY18" fmla="*/ 878060 h 885154"/>
                <a:gd name="connsiteX19" fmla="*/ 7504 w 1145935"/>
                <a:gd name="connsiteY19" fmla="*/ 881490 h 885154"/>
                <a:gd name="connsiteX20" fmla="*/ 9337 w 1145935"/>
                <a:gd name="connsiteY20" fmla="*/ 882862 h 885154"/>
                <a:gd name="connsiteX21" fmla="*/ 18731 w 1145935"/>
                <a:gd name="connsiteY21" fmla="*/ 885149 h 885154"/>
                <a:gd name="connsiteX22" fmla="*/ 1016090 w 1145935"/>
                <a:gd name="connsiteY22" fmla="*/ 885149 h 885154"/>
                <a:gd name="connsiteX23" fmla="*/ 1034649 w 1145935"/>
                <a:gd name="connsiteY23" fmla="*/ 870514 h 885154"/>
                <a:gd name="connsiteX24" fmla="*/ 1145543 w 1145935"/>
                <a:gd name="connsiteY24" fmla="*/ 354425 h 885154"/>
                <a:gd name="connsiteX25" fmla="*/ 1141648 w 1145935"/>
                <a:gd name="connsiteY25" fmla="*/ 338648 h 885154"/>
                <a:gd name="connsiteX26" fmla="*/ 1029608 w 1145935"/>
                <a:gd name="connsiteY26" fmla="*/ 294973 h 885154"/>
                <a:gd name="connsiteX27" fmla="*/ 1020443 w 1145935"/>
                <a:gd name="connsiteY27" fmla="*/ 331788 h 885154"/>
                <a:gd name="connsiteX28" fmla="*/ 208900 w 1145935"/>
                <a:gd name="connsiteY28" fmla="*/ 331788 h 885154"/>
                <a:gd name="connsiteX29" fmla="*/ 218065 w 1145935"/>
                <a:gd name="connsiteY29" fmla="*/ 294973 h 885154"/>
                <a:gd name="connsiteX30" fmla="*/ 1029608 w 1145935"/>
                <a:gd name="connsiteY30" fmla="*/ 294973 h 885154"/>
                <a:gd name="connsiteX31" fmla="*/ 203630 w 1145935"/>
                <a:gd name="connsiteY31" fmla="*/ 258159 h 885154"/>
                <a:gd name="connsiteX32" fmla="*/ 185072 w 1145935"/>
                <a:gd name="connsiteY32" fmla="*/ 272107 h 885154"/>
                <a:gd name="connsiteX33" fmla="*/ 170637 w 1145935"/>
                <a:gd name="connsiteY33" fmla="*/ 331788 h 885154"/>
                <a:gd name="connsiteX34" fmla="*/ 129854 w 1145935"/>
                <a:gd name="connsiteY34" fmla="*/ 331788 h 885154"/>
                <a:gd name="connsiteX35" fmla="*/ 111295 w 1145935"/>
                <a:gd name="connsiteY35" fmla="*/ 346422 h 885154"/>
                <a:gd name="connsiteX36" fmla="*/ 111295 w 1145935"/>
                <a:gd name="connsiteY36" fmla="*/ 221344 h 885154"/>
                <a:gd name="connsiteX37" fmla="*/ 923984 w 1145935"/>
                <a:gd name="connsiteY37" fmla="*/ 221344 h 885154"/>
                <a:gd name="connsiteX38" fmla="*/ 923984 w 1145935"/>
                <a:gd name="connsiteY38" fmla="*/ 258159 h 885154"/>
                <a:gd name="connsiteX39" fmla="*/ 203630 w 1145935"/>
                <a:gd name="connsiteY39" fmla="*/ 258159 h 885154"/>
                <a:gd name="connsiteX40" fmla="*/ 203630 w 1145935"/>
                <a:gd name="connsiteY40" fmla="*/ 258159 h 885154"/>
                <a:gd name="connsiteX41" fmla="*/ 37518 w 1145935"/>
                <a:gd name="connsiteY41" fmla="*/ 55336 h 885154"/>
                <a:gd name="connsiteX42" fmla="*/ 56077 w 1145935"/>
                <a:gd name="connsiteY42" fmla="*/ 36815 h 885154"/>
                <a:gd name="connsiteX43" fmla="*/ 351642 w 1145935"/>
                <a:gd name="connsiteY43" fmla="*/ 36815 h 885154"/>
                <a:gd name="connsiteX44" fmla="*/ 370201 w 1145935"/>
                <a:gd name="connsiteY44" fmla="*/ 55336 h 885154"/>
                <a:gd name="connsiteX45" fmla="*/ 370201 w 1145935"/>
                <a:gd name="connsiteY45" fmla="*/ 129194 h 885154"/>
                <a:gd name="connsiteX46" fmla="*/ 388759 w 1145935"/>
                <a:gd name="connsiteY46" fmla="*/ 147715 h 885154"/>
                <a:gd name="connsiteX47" fmla="*/ 998218 w 1145935"/>
                <a:gd name="connsiteY47" fmla="*/ 147715 h 885154"/>
                <a:gd name="connsiteX48" fmla="*/ 998218 w 1145935"/>
                <a:gd name="connsiteY48" fmla="*/ 258388 h 885154"/>
                <a:gd name="connsiteX49" fmla="*/ 961330 w 1145935"/>
                <a:gd name="connsiteY49" fmla="*/ 258388 h 885154"/>
                <a:gd name="connsiteX50" fmla="*/ 961330 w 1145935"/>
                <a:gd name="connsiteY50" fmla="*/ 203051 h 885154"/>
                <a:gd name="connsiteX51" fmla="*/ 942771 w 1145935"/>
                <a:gd name="connsiteY51" fmla="*/ 184530 h 885154"/>
                <a:gd name="connsiteX52" fmla="*/ 92965 w 1145935"/>
                <a:gd name="connsiteY52" fmla="*/ 184530 h 885154"/>
                <a:gd name="connsiteX53" fmla="*/ 74407 w 1145935"/>
                <a:gd name="connsiteY53" fmla="*/ 203051 h 885154"/>
                <a:gd name="connsiteX54" fmla="*/ 74407 w 1145935"/>
                <a:gd name="connsiteY54" fmla="*/ 516318 h 885154"/>
                <a:gd name="connsiteX55" fmla="*/ 74407 w 1145935"/>
                <a:gd name="connsiteY55" fmla="*/ 518604 h 885154"/>
                <a:gd name="connsiteX56" fmla="*/ 37518 w 1145935"/>
                <a:gd name="connsiteY56" fmla="*/ 692616 h 885154"/>
                <a:gd name="connsiteX57" fmla="*/ 37518 w 1145935"/>
                <a:gd name="connsiteY57" fmla="*/ 55336 h 885154"/>
                <a:gd name="connsiteX58" fmla="*/ 1001426 w 1145935"/>
                <a:gd name="connsiteY58" fmla="*/ 847877 h 885154"/>
                <a:gd name="connsiteX59" fmla="*/ 41872 w 1145935"/>
                <a:gd name="connsiteY59" fmla="*/ 847877 h 885154"/>
                <a:gd name="connsiteX60" fmla="*/ 144747 w 1145935"/>
                <a:gd name="connsiteY60" fmla="*/ 368831 h 885154"/>
                <a:gd name="connsiteX61" fmla="*/ 1105217 w 1145935"/>
                <a:gd name="connsiteY61" fmla="*/ 368831 h 885154"/>
                <a:gd name="connsiteX62" fmla="*/ 1001426 w 1145935"/>
                <a:gd name="connsiteY62" fmla="*/ 847877 h 885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45935" h="885154">
                  <a:moveTo>
                    <a:pt x="1141648" y="338648"/>
                  </a:moveTo>
                  <a:cubicBezTo>
                    <a:pt x="1138211" y="334303"/>
                    <a:pt x="1132941" y="331788"/>
                    <a:pt x="1127213" y="331788"/>
                  </a:cubicBezTo>
                  <a:lnTo>
                    <a:pt x="1058477" y="331788"/>
                  </a:lnTo>
                  <a:lnTo>
                    <a:pt x="1071766" y="281025"/>
                  </a:lnTo>
                  <a:cubicBezTo>
                    <a:pt x="1073141" y="275537"/>
                    <a:pt x="1071995" y="269592"/>
                    <a:pt x="1068329" y="265247"/>
                  </a:cubicBezTo>
                  <a:cubicBezTo>
                    <a:pt x="1064663" y="260674"/>
                    <a:pt x="1059164" y="257930"/>
                    <a:pt x="1053207" y="258159"/>
                  </a:cubicBezTo>
                  <a:lnTo>
                    <a:pt x="1034649" y="258159"/>
                  </a:lnTo>
                  <a:lnTo>
                    <a:pt x="1034649" y="129194"/>
                  </a:lnTo>
                  <a:cubicBezTo>
                    <a:pt x="1034649" y="118904"/>
                    <a:pt x="1026400" y="110672"/>
                    <a:pt x="1016090" y="110672"/>
                  </a:cubicBezTo>
                  <a:lnTo>
                    <a:pt x="406631" y="110672"/>
                  </a:lnTo>
                  <a:lnTo>
                    <a:pt x="406631" y="55336"/>
                  </a:lnTo>
                  <a:cubicBezTo>
                    <a:pt x="406631" y="24695"/>
                    <a:pt x="381886" y="0"/>
                    <a:pt x="351184" y="0"/>
                  </a:cubicBezTo>
                  <a:lnTo>
                    <a:pt x="55619" y="0"/>
                  </a:lnTo>
                  <a:cubicBezTo>
                    <a:pt x="24917" y="0"/>
                    <a:pt x="172" y="24695"/>
                    <a:pt x="172" y="55336"/>
                  </a:cubicBezTo>
                  <a:lnTo>
                    <a:pt x="172" y="866398"/>
                  </a:lnTo>
                  <a:cubicBezTo>
                    <a:pt x="172" y="867084"/>
                    <a:pt x="172" y="867999"/>
                    <a:pt x="172" y="868685"/>
                  </a:cubicBezTo>
                  <a:cubicBezTo>
                    <a:pt x="-57" y="869828"/>
                    <a:pt x="-57" y="870743"/>
                    <a:pt x="172" y="871886"/>
                  </a:cubicBezTo>
                  <a:cubicBezTo>
                    <a:pt x="630" y="873258"/>
                    <a:pt x="1317" y="874859"/>
                    <a:pt x="2234" y="876231"/>
                  </a:cubicBezTo>
                  <a:lnTo>
                    <a:pt x="3150" y="878060"/>
                  </a:lnTo>
                  <a:cubicBezTo>
                    <a:pt x="4296" y="879432"/>
                    <a:pt x="5900" y="880575"/>
                    <a:pt x="7504" y="881490"/>
                  </a:cubicBezTo>
                  <a:lnTo>
                    <a:pt x="9337" y="882862"/>
                  </a:lnTo>
                  <a:cubicBezTo>
                    <a:pt x="12315" y="884234"/>
                    <a:pt x="15523" y="885149"/>
                    <a:pt x="18731" y="885149"/>
                  </a:cubicBezTo>
                  <a:lnTo>
                    <a:pt x="1016090" y="885149"/>
                  </a:lnTo>
                  <a:cubicBezTo>
                    <a:pt x="1025025" y="885377"/>
                    <a:pt x="1032586" y="879203"/>
                    <a:pt x="1034649" y="870514"/>
                  </a:cubicBezTo>
                  <a:lnTo>
                    <a:pt x="1145543" y="354425"/>
                  </a:lnTo>
                  <a:cubicBezTo>
                    <a:pt x="1146688" y="348709"/>
                    <a:pt x="1145313" y="342992"/>
                    <a:pt x="1141648" y="338648"/>
                  </a:cubicBezTo>
                  <a:close/>
                  <a:moveTo>
                    <a:pt x="1029608" y="294973"/>
                  </a:moveTo>
                  <a:lnTo>
                    <a:pt x="1020443" y="331788"/>
                  </a:lnTo>
                  <a:lnTo>
                    <a:pt x="208900" y="331788"/>
                  </a:lnTo>
                  <a:lnTo>
                    <a:pt x="218065" y="294973"/>
                  </a:lnTo>
                  <a:lnTo>
                    <a:pt x="1029608" y="294973"/>
                  </a:lnTo>
                  <a:close/>
                  <a:moveTo>
                    <a:pt x="203630" y="258159"/>
                  </a:moveTo>
                  <a:cubicBezTo>
                    <a:pt x="194924" y="257930"/>
                    <a:pt x="187134" y="263647"/>
                    <a:pt x="185072" y="272107"/>
                  </a:cubicBezTo>
                  <a:lnTo>
                    <a:pt x="170637" y="331788"/>
                  </a:lnTo>
                  <a:lnTo>
                    <a:pt x="129854" y="331788"/>
                  </a:lnTo>
                  <a:cubicBezTo>
                    <a:pt x="120918" y="331559"/>
                    <a:pt x="113357" y="337733"/>
                    <a:pt x="111295" y="346422"/>
                  </a:cubicBezTo>
                  <a:lnTo>
                    <a:pt x="111295" y="221344"/>
                  </a:lnTo>
                  <a:lnTo>
                    <a:pt x="923984" y="221344"/>
                  </a:lnTo>
                  <a:lnTo>
                    <a:pt x="923984" y="258159"/>
                  </a:lnTo>
                  <a:lnTo>
                    <a:pt x="203630" y="258159"/>
                  </a:lnTo>
                  <a:lnTo>
                    <a:pt x="203630" y="258159"/>
                  </a:lnTo>
                  <a:close/>
                  <a:moveTo>
                    <a:pt x="37518" y="55336"/>
                  </a:moveTo>
                  <a:cubicBezTo>
                    <a:pt x="37518" y="45046"/>
                    <a:pt x="45767" y="36815"/>
                    <a:pt x="56077" y="36815"/>
                  </a:cubicBezTo>
                  <a:lnTo>
                    <a:pt x="351642" y="36815"/>
                  </a:lnTo>
                  <a:cubicBezTo>
                    <a:pt x="361952" y="36815"/>
                    <a:pt x="370201" y="45046"/>
                    <a:pt x="370201" y="55336"/>
                  </a:cubicBezTo>
                  <a:lnTo>
                    <a:pt x="370201" y="129194"/>
                  </a:lnTo>
                  <a:cubicBezTo>
                    <a:pt x="370201" y="139484"/>
                    <a:pt x="378449" y="147715"/>
                    <a:pt x="388759" y="147715"/>
                  </a:cubicBezTo>
                  <a:lnTo>
                    <a:pt x="998218" y="147715"/>
                  </a:lnTo>
                  <a:lnTo>
                    <a:pt x="998218" y="258388"/>
                  </a:lnTo>
                  <a:lnTo>
                    <a:pt x="961330" y="258388"/>
                  </a:lnTo>
                  <a:lnTo>
                    <a:pt x="961330" y="203051"/>
                  </a:lnTo>
                  <a:cubicBezTo>
                    <a:pt x="961330" y="192762"/>
                    <a:pt x="953082" y="184530"/>
                    <a:pt x="942771" y="184530"/>
                  </a:cubicBezTo>
                  <a:lnTo>
                    <a:pt x="92965" y="184530"/>
                  </a:lnTo>
                  <a:cubicBezTo>
                    <a:pt x="82655" y="184530"/>
                    <a:pt x="74407" y="192762"/>
                    <a:pt x="74407" y="203051"/>
                  </a:cubicBezTo>
                  <a:lnTo>
                    <a:pt x="74407" y="516318"/>
                  </a:lnTo>
                  <a:cubicBezTo>
                    <a:pt x="74407" y="516318"/>
                    <a:pt x="74407" y="517690"/>
                    <a:pt x="74407" y="518604"/>
                  </a:cubicBezTo>
                  <a:lnTo>
                    <a:pt x="37518" y="692616"/>
                  </a:lnTo>
                  <a:cubicBezTo>
                    <a:pt x="37518" y="692616"/>
                    <a:pt x="37518" y="55336"/>
                    <a:pt x="37518" y="55336"/>
                  </a:cubicBezTo>
                  <a:close/>
                  <a:moveTo>
                    <a:pt x="1001426" y="847877"/>
                  </a:moveTo>
                  <a:lnTo>
                    <a:pt x="41872" y="847877"/>
                  </a:lnTo>
                  <a:lnTo>
                    <a:pt x="144747" y="368831"/>
                  </a:lnTo>
                  <a:lnTo>
                    <a:pt x="1105217" y="368831"/>
                  </a:lnTo>
                  <a:lnTo>
                    <a:pt x="1001426" y="847877"/>
                  </a:lnTo>
                  <a:close/>
                </a:path>
              </a:pathLst>
            </a:custGeom>
            <a:solidFill>
              <a:srgbClr val="FFFFFF"/>
            </a:solidFill>
            <a:ln w="228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55006BB4-CD1F-FFDB-DC16-F4E2B6169D68}"/>
                </a:ext>
              </a:extLst>
            </p:cNvPr>
            <p:cNvSpPr/>
            <p:nvPr/>
          </p:nvSpPr>
          <p:spPr>
            <a:xfrm>
              <a:off x="8831996" y="6267733"/>
              <a:ext cx="184899" cy="37043"/>
            </a:xfrm>
            <a:custGeom>
              <a:avLst/>
              <a:gdLst>
                <a:gd name="connsiteX0" fmla="*/ 18559 w 184899"/>
                <a:gd name="connsiteY0" fmla="*/ 37043 h 37043"/>
                <a:gd name="connsiteX1" fmla="*/ 166341 w 184899"/>
                <a:gd name="connsiteY1" fmla="*/ 37043 h 37043"/>
                <a:gd name="connsiteX2" fmla="*/ 184900 w 184899"/>
                <a:gd name="connsiteY2" fmla="*/ 18522 h 37043"/>
                <a:gd name="connsiteX3" fmla="*/ 166341 w 184899"/>
                <a:gd name="connsiteY3" fmla="*/ 0 h 37043"/>
                <a:gd name="connsiteX4" fmla="*/ 18559 w 184899"/>
                <a:gd name="connsiteY4" fmla="*/ 0 h 37043"/>
                <a:gd name="connsiteX5" fmla="*/ 0 w 184899"/>
                <a:gd name="connsiteY5" fmla="*/ 18522 h 37043"/>
                <a:gd name="connsiteX6" fmla="*/ 18559 w 184899"/>
                <a:gd name="connsiteY6" fmla="*/ 37043 h 3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99" h="37043">
                  <a:moveTo>
                    <a:pt x="18559" y="37043"/>
                  </a:moveTo>
                  <a:lnTo>
                    <a:pt x="166341" y="37043"/>
                  </a:lnTo>
                  <a:cubicBezTo>
                    <a:pt x="176652" y="37043"/>
                    <a:pt x="184900" y="28811"/>
                    <a:pt x="184900" y="18522"/>
                  </a:cubicBezTo>
                  <a:cubicBezTo>
                    <a:pt x="184900" y="8232"/>
                    <a:pt x="176652" y="0"/>
                    <a:pt x="166341" y="0"/>
                  </a:cubicBezTo>
                  <a:lnTo>
                    <a:pt x="18559" y="0"/>
                  </a:lnTo>
                  <a:cubicBezTo>
                    <a:pt x="8248" y="0"/>
                    <a:pt x="0" y="8232"/>
                    <a:pt x="0" y="18522"/>
                  </a:cubicBezTo>
                  <a:cubicBezTo>
                    <a:pt x="0" y="28811"/>
                    <a:pt x="8477" y="37043"/>
                    <a:pt x="18559" y="37043"/>
                  </a:cubicBezTo>
                  <a:close/>
                </a:path>
              </a:pathLst>
            </a:custGeom>
            <a:solidFill>
              <a:srgbClr val="FFFFFF"/>
            </a:solidFill>
            <a:ln w="228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4467C977-9269-6C0E-3D3B-349EF9511B2F}"/>
                </a:ext>
              </a:extLst>
            </p:cNvPr>
            <p:cNvSpPr/>
            <p:nvPr/>
          </p:nvSpPr>
          <p:spPr>
            <a:xfrm>
              <a:off x="8758219" y="6267733"/>
              <a:ext cx="37117" cy="37043"/>
            </a:xfrm>
            <a:custGeom>
              <a:avLst/>
              <a:gdLst>
                <a:gd name="connsiteX0" fmla="*/ 37117 w 37117"/>
                <a:gd name="connsiteY0" fmla="*/ 18522 h 37043"/>
                <a:gd name="connsiteX1" fmla="*/ 18559 w 37117"/>
                <a:gd name="connsiteY1" fmla="*/ 37043 h 37043"/>
                <a:gd name="connsiteX2" fmla="*/ 0 w 37117"/>
                <a:gd name="connsiteY2" fmla="*/ 18522 h 37043"/>
                <a:gd name="connsiteX3" fmla="*/ 18559 w 37117"/>
                <a:gd name="connsiteY3" fmla="*/ 0 h 37043"/>
                <a:gd name="connsiteX4" fmla="*/ 37117 w 37117"/>
                <a:gd name="connsiteY4" fmla="*/ 18522 h 37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7" h="37043">
                  <a:moveTo>
                    <a:pt x="37117" y="18522"/>
                  </a:moveTo>
                  <a:cubicBezTo>
                    <a:pt x="37117" y="28751"/>
                    <a:pt x="28808" y="37043"/>
                    <a:pt x="18559" y="37043"/>
                  </a:cubicBezTo>
                  <a:cubicBezTo>
                    <a:pt x="8309" y="37043"/>
                    <a:pt x="0" y="28751"/>
                    <a:pt x="0" y="18522"/>
                  </a:cubicBezTo>
                  <a:cubicBezTo>
                    <a:pt x="0" y="8292"/>
                    <a:pt x="8309" y="0"/>
                    <a:pt x="18559" y="0"/>
                  </a:cubicBezTo>
                  <a:cubicBezTo>
                    <a:pt x="28808" y="0"/>
                    <a:pt x="37117" y="8292"/>
                    <a:pt x="37117" y="18522"/>
                  </a:cubicBezTo>
                  <a:close/>
                </a:path>
              </a:pathLst>
            </a:custGeom>
            <a:solidFill>
              <a:srgbClr val="FFFFFF"/>
            </a:solidFill>
            <a:ln w="2281" cap="flat">
              <a:noFill/>
              <a:prstDash val="solid"/>
              <a:miter/>
            </a:ln>
          </p:spPr>
          <p:txBody>
            <a:bodyPr rtlCol="0" anchor="ctr"/>
            <a:lstStyle/>
            <a:p>
              <a:endParaRPr lang="en-GB"/>
            </a:p>
          </p:txBody>
        </p:sp>
      </p:grpSp>
      <p:sp>
        <p:nvSpPr>
          <p:cNvPr id="12" name="AutoShape 39">
            <a:extLst>
              <a:ext uri="{FF2B5EF4-FFF2-40B4-BE49-F238E27FC236}">
                <a16:creationId xmlns:a16="http://schemas.microsoft.com/office/drawing/2014/main" id="{41F6CC96-F216-EDFF-080B-F60780FD5907}"/>
              </a:ext>
            </a:extLst>
          </p:cNvPr>
          <p:cNvSpPr/>
          <p:nvPr/>
        </p:nvSpPr>
        <p:spPr>
          <a:xfrm rot="16200000">
            <a:off x="18780110" y="6826409"/>
            <a:ext cx="306443" cy="0"/>
          </a:xfrm>
          <a:prstGeom prst="line">
            <a:avLst/>
          </a:prstGeom>
          <a:ln w="38100" cap="flat">
            <a:solidFill>
              <a:srgbClr val="FFFFFF"/>
            </a:solidFill>
            <a:prstDash val="solid"/>
            <a:headEnd type="none" w="sm" len="sm"/>
            <a:tailEnd type="none" w="sm" len="sm"/>
          </a:ln>
        </p:spPr>
      </p:sp>
      <p:sp>
        <p:nvSpPr>
          <p:cNvPr id="20" name="TextBox 15">
            <a:extLst>
              <a:ext uri="{FF2B5EF4-FFF2-40B4-BE49-F238E27FC236}">
                <a16:creationId xmlns:a16="http://schemas.microsoft.com/office/drawing/2014/main" id="{B06BE0F7-C09E-89AA-13E2-737917EFC165}"/>
              </a:ext>
            </a:extLst>
          </p:cNvPr>
          <p:cNvSpPr txBox="1"/>
          <p:nvPr/>
        </p:nvSpPr>
        <p:spPr>
          <a:xfrm>
            <a:off x="14946482" y="8635093"/>
            <a:ext cx="2232343" cy="481330"/>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Files</a:t>
            </a:r>
          </a:p>
        </p:txBody>
      </p:sp>
      <p:sp>
        <p:nvSpPr>
          <p:cNvPr id="21" name="TextBox 15">
            <a:extLst>
              <a:ext uri="{FF2B5EF4-FFF2-40B4-BE49-F238E27FC236}">
                <a16:creationId xmlns:a16="http://schemas.microsoft.com/office/drawing/2014/main" id="{82404E48-FEA6-6E56-5349-F8D350D66660}"/>
              </a:ext>
            </a:extLst>
          </p:cNvPr>
          <p:cNvSpPr txBox="1"/>
          <p:nvPr/>
        </p:nvSpPr>
        <p:spPr>
          <a:xfrm>
            <a:off x="16777910" y="8646244"/>
            <a:ext cx="2232343" cy="970009"/>
          </a:xfrm>
          <a:prstGeom prst="rect">
            <a:avLst/>
          </a:prstGeom>
        </p:spPr>
        <p:txBody>
          <a:bodyPr lIns="0" tIns="0" rIns="0" bIns="0" rtlCol="0" anchor="t">
            <a:spAutoFit/>
          </a:bodyPr>
          <a:lstStyle/>
          <a:p>
            <a:pPr algn="ctr">
              <a:lnSpc>
                <a:spcPts val="3919"/>
              </a:lnSpc>
            </a:pPr>
            <a:r>
              <a:rPr lang="en-US" sz="2799" dirty="0">
                <a:solidFill>
                  <a:srgbClr val="FFFFFF"/>
                </a:solidFill>
                <a:latin typeface="HK Grotesk Medium"/>
              </a:rPr>
              <a:t>Exercises</a:t>
            </a:r>
          </a:p>
          <a:p>
            <a:pPr algn="ctr">
              <a:lnSpc>
                <a:spcPts val="3919"/>
              </a:lnSpc>
            </a:pPr>
            <a:r>
              <a:rPr lang="en-US" sz="2799" dirty="0">
                <a:solidFill>
                  <a:srgbClr val="FFFFFF"/>
                </a:solidFill>
                <a:latin typeface="HK Grotesk Medium"/>
              </a:rPr>
              <a:t>.html</a:t>
            </a:r>
          </a:p>
        </p:txBody>
      </p:sp>
      <p:sp>
        <p:nvSpPr>
          <p:cNvPr id="23" name="Picture 13">
            <a:extLst>
              <a:ext uri="{FF2B5EF4-FFF2-40B4-BE49-F238E27FC236}">
                <a16:creationId xmlns:a16="http://schemas.microsoft.com/office/drawing/2014/main" id="{AED5FAB3-B38A-ACE7-6527-E5393F5267A0}"/>
              </a:ext>
            </a:extLst>
          </p:cNvPr>
          <p:cNvSpPr/>
          <p:nvPr/>
        </p:nvSpPr>
        <p:spPr>
          <a:xfrm>
            <a:off x="17547004" y="7501690"/>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28" name="Picture 13">
            <a:extLst>
              <a:ext uri="{FF2B5EF4-FFF2-40B4-BE49-F238E27FC236}">
                <a16:creationId xmlns:a16="http://schemas.microsoft.com/office/drawing/2014/main" id="{F8DE86EF-8789-417A-9985-594257652AFA}"/>
              </a:ext>
            </a:extLst>
          </p:cNvPr>
          <p:cNvSpPr/>
          <p:nvPr/>
        </p:nvSpPr>
        <p:spPr>
          <a:xfrm>
            <a:off x="21234702" y="7513864"/>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30" name="Picture 13">
            <a:extLst>
              <a:ext uri="{FF2B5EF4-FFF2-40B4-BE49-F238E27FC236}">
                <a16:creationId xmlns:a16="http://schemas.microsoft.com/office/drawing/2014/main" id="{5264BE47-9430-E226-B82D-E639D48347DB}"/>
              </a:ext>
            </a:extLst>
          </p:cNvPr>
          <p:cNvSpPr/>
          <p:nvPr/>
        </p:nvSpPr>
        <p:spPr>
          <a:xfrm>
            <a:off x="19616545" y="7501690"/>
            <a:ext cx="794407" cy="915983"/>
          </a:xfrm>
          <a:custGeom>
            <a:avLst/>
            <a:gdLst>
              <a:gd name="connsiteX0" fmla="*/ 790832 w 794407"/>
              <a:gd name="connsiteY0" fmla="*/ 321510 h 915983"/>
              <a:gd name="connsiteX1" fmla="*/ 790771 w 794407"/>
              <a:gd name="connsiteY1" fmla="*/ 321418 h 915983"/>
              <a:gd name="connsiteX2" fmla="*/ 785974 w 794407"/>
              <a:gd name="connsiteY2" fmla="*/ 314793 h 915983"/>
              <a:gd name="connsiteX3" fmla="*/ 785455 w 794407"/>
              <a:gd name="connsiteY3" fmla="*/ 314274 h 915983"/>
              <a:gd name="connsiteX4" fmla="*/ 607935 w 794407"/>
              <a:gd name="connsiteY4" fmla="*/ 136878 h 915983"/>
              <a:gd name="connsiteX5" fmla="*/ 603474 w 794407"/>
              <a:gd name="connsiteY5" fmla="*/ 131138 h 915983"/>
              <a:gd name="connsiteX6" fmla="*/ 581781 w 794407"/>
              <a:gd name="connsiteY6" fmla="*/ 122131 h 915983"/>
              <a:gd name="connsiteX7" fmla="*/ 152771 w 794407"/>
              <a:gd name="connsiteY7" fmla="*/ 122131 h 915983"/>
              <a:gd name="connsiteX8" fmla="*/ 122216 w 794407"/>
              <a:gd name="connsiteY8" fmla="*/ 152664 h 915983"/>
              <a:gd name="connsiteX9" fmla="*/ 122216 w 794407"/>
              <a:gd name="connsiteY9" fmla="*/ 885450 h 915983"/>
              <a:gd name="connsiteX10" fmla="*/ 152771 w 794407"/>
              <a:gd name="connsiteY10" fmla="*/ 915983 h 915983"/>
              <a:gd name="connsiteX11" fmla="*/ 763853 w 794407"/>
              <a:gd name="connsiteY11" fmla="*/ 915983 h 915983"/>
              <a:gd name="connsiteX12" fmla="*/ 794407 w 794407"/>
              <a:gd name="connsiteY12" fmla="*/ 885450 h 915983"/>
              <a:gd name="connsiteX13" fmla="*/ 794407 w 794407"/>
              <a:gd name="connsiteY13" fmla="*/ 335860 h 915983"/>
              <a:gd name="connsiteX14" fmla="*/ 790832 w 794407"/>
              <a:gd name="connsiteY14" fmla="*/ 321510 h 915983"/>
              <a:gd name="connsiteX15" fmla="*/ 549974 w 794407"/>
              <a:gd name="connsiteY15" fmla="*/ 335647 h 915983"/>
              <a:gd name="connsiteX16" fmla="*/ 558835 w 794407"/>
              <a:gd name="connsiteY16" fmla="*/ 357386 h 915983"/>
              <a:gd name="connsiteX17" fmla="*/ 580528 w 794407"/>
              <a:gd name="connsiteY17" fmla="*/ 366393 h 915983"/>
              <a:gd name="connsiteX18" fmla="*/ 733299 w 794407"/>
              <a:gd name="connsiteY18" fmla="*/ 366393 h 915983"/>
              <a:gd name="connsiteX19" fmla="*/ 733299 w 794407"/>
              <a:gd name="connsiteY19" fmla="*/ 854917 h 915983"/>
              <a:gd name="connsiteX20" fmla="*/ 183325 w 794407"/>
              <a:gd name="connsiteY20" fmla="*/ 854917 h 915983"/>
              <a:gd name="connsiteX21" fmla="*/ 183325 w 794407"/>
              <a:gd name="connsiteY21" fmla="*/ 183197 h 915983"/>
              <a:gd name="connsiteX22" fmla="*/ 551013 w 794407"/>
              <a:gd name="connsiteY22" fmla="*/ 183197 h 915983"/>
              <a:gd name="connsiteX23" fmla="*/ 549974 w 794407"/>
              <a:gd name="connsiteY23" fmla="*/ 335647 h 915983"/>
              <a:gd name="connsiteX24" fmla="*/ 519420 w 794407"/>
              <a:gd name="connsiteY24" fmla="*/ 0 h 915983"/>
              <a:gd name="connsiteX25" fmla="*/ 30554 w 794407"/>
              <a:gd name="connsiteY25" fmla="*/ 0 h 915983"/>
              <a:gd name="connsiteX26" fmla="*/ 0 w 794407"/>
              <a:gd name="connsiteY26" fmla="*/ 30533 h 915983"/>
              <a:gd name="connsiteX27" fmla="*/ 0 w 794407"/>
              <a:gd name="connsiteY27" fmla="*/ 763319 h 915983"/>
              <a:gd name="connsiteX28" fmla="*/ 30554 w 794407"/>
              <a:gd name="connsiteY28" fmla="*/ 793852 h 915983"/>
              <a:gd name="connsiteX29" fmla="*/ 61108 w 794407"/>
              <a:gd name="connsiteY29" fmla="*/ 763319 h 915983"/>
              <a:gd name="connsiteX30" fmla="*/ 61108 w 794407"/>
              <a:gd name="connsiteY30" fmla="*/ 61066 h 915983"/>
              <a:gd name="connsiteX31" fmla="*/ 519420 w 794407"/>
              <a:gd name="connsiteY31" fmla="*/ 61066 h 915983"/>
              <a:gd name="connsiteX32" fmla="*/ 549974 w 794407"/>
              <a:gd name="connsiteY32" fmla="*/ 30533 h 915983"/>
              <a:gd name="connsiteX33" fmla="*/ 519420 w 794407"/>
              <a:gd name="connsiteY33" fmla="*/ 0 h 915983"/>
              <a:gd name="connsiteX34" fmla="*/ 274987 w 794407"/>
              <a:gd name="connsiteY34" fmla="*/ 654287 h 915983"/>
              <a:gd name="connsiteX35" fmla="*/ 611082 w 794407"/>
              <a:gd name="connsiteY35" fmla="*/ 654287 h 915983"/>
              <a:gd name="connsiteX36" fmla="*/ 641636 w 794407"/>
              <a:gd name="connsiteY36" fmla="*/ 623754 h 915983"/>
              <a:gd name="connsiteX37" fmla="*/ 611082 w 794407"/>
              <a:gd name="connsiteY37" fmla="*/ 593221 h 915983"/>
              <a:gd name="connsiteX38" fmla="*/ 274987 w 794407"/>
              <a:gd name="connsiteY38" fmla="*/ 593221 h 915983"/>
              <a:gd name="connsiteX39" fmla="*/ 244433 w 794407"/>
              <a:gd name="connsiteY39" fmla="*/ 623754 h 915983"/>
              <a:gd name="connsiteX40" fmla="*/ 274987 w 794407"/>
              <a:gd name="connsiteY40" fmla="*/ 654287 h 915983"/>
              <a:gd name="connsiteX41" fmla="*/ 274987 w 794407"/>
              <a:gd name="connsiteY41" fmla="*/ 549590 h 915983"/>
              <a:gd name="connsiteX42" fmla="*/ 519420 w 794407"/>
              <a:gd name="connsiteY42" fmla="*/ 549590 h 915983"/>
              <a:gd name="connsiteX43" fmla="*/ 549974 w 794407"/>
              <a:gd name="connsiteY43" fmla="*/ 519057 h 915983"/>
              <a:gd name="connsiteX44" fmla="*/ 519420 w 794407"/>
              <a:gd name="connsiteY44" fmla="*/ 488524 h 915983"/>
              <a:gd name="connsiteX45" fmla="*/ 274987 w 794407"/>
              <a:gd name="connsiteY45" fmla="*/ 488524 h 915983"/>
              <a:gd name="connsiteX46" fmla="*/ 244433 w 794407"/>
              <a:gd name="connsiteY46" fmla="*/ 519057 h 915983"/>
              <a:gd name="connsiteX47" fmla="*/ 274987 w 794407"/>
              <a:gd name="connsiteY47" fmla="*/ 549590 h 915983"/>
              <a:gd name="connsiteX48" fmla="*/ 274987 w 794407"/>
              <a:gd name="connsiteY48" fmla="*/ 444893 h 915983"/>
              <a:gd name="connsiteX49" fmla="*/ 458312 w 794407"/>
              <a:gd name="connsiteY49" fmla="*/ 444893 h 915983"/>
              <a:gd name="connsiteX50" fmla="*/ 488866 w 794407"/>
              <a:gd name="connsiteY50" fmla="*/ 414360 h 915983"/>
              <a:gd name="connsiteX51" fmla="*/ 458312 w 794407"/>
              <a:gd name="connsiteY51" fmla="*/ 383827 h 915983"/>
              <a:gd name="connsiteX52" fmla="*/ 274987 w 794407"/>
              <a:gd name="connsiteY52" fmla="*/ 383827 h 915983"/>
              <a:gd name="connsiteX53" fmla="*/ 244433 w 794407"/>
              <a:gd name="connsiteY53" fmla="*/ 414360 h 915983"/>
              <a:gd name="connsiteX54" fmla="*/ 274987 w 794407"/>
              <a:gd name="connsiteY54" fmla="*/ 444893 h 915983"/>
              <a:gd name="connsiteX55" fmla="*/ 611296 w 794407"/>
              <a:gd name="connsiteY55" fmla="*/ 305328 h 915983"/>
              <a:gd name="connsiteX56" fmla="*/ 690095 w 794407"/>
              <a:gd name="connsiteY56" fmla="*/ 305328 h 915983"/>
              <a:gd name="connsiteX57" fmla="*/ 611816 w 794407"/>
              <a:gd name="connsiteY57" fmla="*/ 227133 h 915983"/>
              <a:gd name="connsiteX58" fmla="*/ 611296 w 794407"/>
              <a:gd name="connsiteY58" fmla="*/ 305328 h 91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4407" h="915983">
                <a:moveTo>
                  <a:pt x="790832" y="321510"/>
                </a:moveTo>
                <a:lnTo>
                  <a:pt x="790771" y="321418"/>
                </a:lnTo>
                <a:cubicBezTo>
                  <a:pt x="789518" y="319067"/>
                  <a:pt x="787899" y="316839"/>
                  <a:pt x="785974" y="314793"/>
                </a:cubicBezTo>
                <a:lnTo>
                  <a:pt x="785455" y="314274"/>
                </a:lnTo>
                <a:cubicBezTo>
                  <a:pt x="785455" y="314274"/>
                  <a:pt x="607935" y="136878"/>
                  <a:pt x="607935" y="136878"/>
                </a:cubicBezTo>
                <a:cubicBezTo>
                  <a:pt x="606683" y="134802"/>
                  <a:pt x="605185" y="132879"/>
                  <a:pt x="603474" y="131138"/>
                </a:cubicBezTo>
                <a:cubicBezTo>
                  <a:pt x="597730" y="125368"/>
                  <a:pt x="589939" y="122131"/>
                  <a:pt x="581781" y="122131"/>
                </a:cubicBezTo>
                <a:lnTo>
                  <a:pt x="152771" y="122131"/>
                </a:lnTo>
                <a:cubicBezTo>
                  <a:pt x="135905" y="122131"/>
                  <a:pt x="122216" y="135810"/>
                  <a:pt x="122216" y="152664"/>
                </a:cubicBezTo>
                <a:lnTo>
                  <a:pt x="122216" y="885450"/>
                </a:lnTo>
                <a:cubicBezTo>
                  <a:pt x="122216" y="902304"/>
                  <a:pt x="135905" y="915983"/>
                  <a:pt x="152771" y="915983"/>
                </a:cubicBezTo>
                <a:lnTo>
                  <a:pt x="763853" y="915983"/>
                </a:lnTo>
                <a:cubicBezTo>
                  <a:pt x="780719" y="915983"/>
                  <a:pt x="794407" y="902304"/>
                  <a:pt x="794407" y="885450"/>
                </a:cubicBezTo>
                <a:lnTo>
                  <a:pt x="794407" y="335860"/>
                </a:lnTo>
                <a:cubicBezTo>
                  <a:pt x="794407" y="330670"/>
                  <a:pt x="793124" y="325785"/>
                  <a:pt x="790832" y="321510"/>
                </a:cubicBezTo>
                <a:close/>
                <a:moveTo>
                  <a:pt x="549974" y="335647"/>
                </a:moveTo>
                <a:cubicBezTo>
                  <a:pt x="549913" y="343799"/>
                  <a:pt x="553121" y="351615"/>
                  <a:pt x="558835" y="357386"/>
                </a:cubicBezTo>
                <a:cubicBezTo>
                  <a:pt x="564579" y="363157"/>
                  <a:pt x="572401" y="366393"/>
                  <a:pt x="580528" y="366393"/>
                </a:cubicBezTo>
                <a:lnTo>
                  <a:pt x="733299" y="366393"/>
                </a:lnTo>
                <a:cubicBezTo>
                  <a:pt x="733299" y="366393"/>
                  <a:pt x="733299" y="854917"/>
                  <a:pt x="733299" y="854917"/>
                </a:cubicBezTo>
                <a:cubicBezTo>
                  <a:pt x="733299" y="854917"/>
                  <a:pt x="183325" y="854917"/>
                  <a:pt x="183325" y="854917"/>
                </a:cubicBezTo>
                <a:cubicBezTo>
                  <a:pt x="183325" y="854917"/>
                  <a:pt x="183325" y="183197"/>
                  <a:pt x="183325" y="183197"/>
                </a:cubicBezTo>
                <a:cubicBezTo>
                  <a:pt x="183325" y="183197"/>
                  <a:pt x="551013" y="183197"/>
                  <a:pt x="551013" y="183197"/>
                </a:cubicBezTo>
                <a:cubicBezTo>
                  <a:pt x="551013" y="183197"/>
                  <a:pt x="549974" y="335647"/>
                  <a:pt x="549974" y="335647"/>
                </a:cubicBezTo>
                <a:close/>
                <a:moveTo>
                  <a:pt x="519420" y="0"/>
                </a:moveTo>
                <a:lnTo>
                  <a:pt x="30554" y="0"/>
                </a:lnTo>
                <a:cubicBezTo>
                  <a:pt x="13688" y="0"/>
                  <a:pt x="0" y="13679"/>
                  <a:pt x="0" y="30533"/>
                </a:cubicBezTo>
                <a:lnTo>
                  <a:pt x="0" y="763319"/>
                </a:lnTo>
                <a:cubicBezTo>
                  <a:pt x="0" y="780173"/>
                  <a:pt x="13688" y="793852"/>
                  <a:pt x="30554" y="793852"/>
                </a:cubicBezTo>
                <a:cubicBezTo>
                  <a:pt x="47420" y="793852"/>
                  <a:pt x="61108" y="780173"/>
                  <a:pt x="61108" y="763319"/>
                </a:cubicBezTo>
                <a:lnTo>
                  <a:pt x="61108" y="61066"/>
                </a:lnTo>
                <a:cubicBezTo>
                  <a:pt x="61108" y="61066"/>
                  <a:pt x="519420" y="61066"/>
                  <a:pt x="519420" y="61066"/>
                </a:cubicBezTo>
                <a:cubicBezTo>
                  <a:pt x="536286" y="61066"/>
                  <a:pt x="549974" y="47387"/>
                  <a:pt x="549974" y="30533"/>
                </a:cubicBezTo>
                <a:cubicBezTo>
                  <a:pt x="549974" y="13679"/>
                  <a:pt x="536286" y="0"/>
                  <a:pt x="519420" y="0"/>
                </a:cubicBezTo>
                <a:close/>
                <a:moveTo>
                  <a:pt x="274987" y="654287"/>
                </a:moveTo>
                <a:lnTo>
                  <a:pt x="611082" y="654287"/>
                </a:lnTo>
                <a:cubicBezTo>
                  <a:pt x="627948" y="654287"/>
                  <a:pt x="641636" y="640577"/>
                  <a:pt x="641636" y="623754"/>
                </a:cubicBezTo>
                <a:cubicBezTo>
                  <a:pt x="641636" y="606900"/>
                  <a:pt x="627948" y="593221"/>
                  <a:pt x="611082" y="593221"/>
                </a:cubicBezTo>
                <a:lnTo>
                  <a:pt x="274987" y="593221"/>
                </a:lnTo>
                <a:cubicBezTo>
                  <a:pt x="258121" y="593221"/>
                  <a:pt x="244433" y="606900"/>
                  <a:pt x="244433" y="623754"/>
                </a:cubicBezTo>
                <a:cubicBezTo>
                  <a:pt x="244433" y="640577"/>
                  <a:pt x="258121" y="654287"/>
                  <a:pt x="274987" y="654287"/>
                </a:cubicBezTo>
                <a:close/>
                <a:moveTo>
                  <a:pt x="274987" y="549590"/>
                </a:moveTo>
                <a:lnTo>
                  <a:pt x="519420" y="549590"/>
                </a:lnTo>
                <a:cubicBezTo>
                  <a:pt x="536286" y="549590"/>
                  <a:pt x="549974" y="535911"/>
                  <a:pt x="549974" y="519057"/>
                </a:cubicBezTo>
                <a:cubicBezTo>
                  <a:pt x="549974" y="502203"/>
                  <a:pt x="536286" y="488524"/>
                  <a:pt x="519420" y="488524"/>
                </a:cubicBezTo>
                <a:lnTo>
                  <a:pt x="274987" y="488524"/>
                </a:lnTo>
                <a:cubicBezTo>
                  <a:pt x="258121" y="488524"/>
                  <a:pt x="244433" y="502203"/>
                  <a:pt x="244433" y="519057"/>
                </a:cubicBezTo>
                <a:cubicBezTo>
                  <a:pt x="244433" y="535911"/>
                  <a:pt x="258121" y="549590"/>
                  <a:pt x="274987" y="549590"/>
                </a:cubicBezTo>
                <a:close/>
                <a:moveTo>
                  <a:pt x="274987" y="444893"/>
                </a:moveTo>
                <a:lnTo>
                  <a:pt x="458312" y="444893"/>
                </a:lnTo>
                <a:cubicBezTo>
                  <a:pt x="475178" y="444893"/>
                  <a:pt x="488866" y="431214"/>
                  <a:pt x="488866" y="414360"/>
                </a:cubicBezTo>
                <a:cubicBezTo>
                  <a:pt x="488866" y="397537"/>
                  <a:pt x="475178" y="383827"/>
                  <a:pt x="458312" y="383827"/>
                </a:cubicBezTo>
                <a:lnTo>
                  <a:pt x="274987" y="383827"/>
                </a:lnTo>
                <a:cubicBezTo>
                  <a:pt x="258121" y="383827"/>
                  <a:pt x="244433" y="397537"/>
                  <a:pt x="244433" y="414360"/>
                </a:cubicBezTo>
                <a:cubicBezTo>
                  <a:pt x="244433" y="431214"/>
                  <a:pt x="258121" y="444893"/>
                  <a:pt x="274987" y="444893"/>
                </a:cubicBezTo>
                <a:close/>
                <a:moveTo>
                  <a:pt x="611296" y="305328"/>
                </a:moveTo>
                <a:lnTo>
                  <a:pt x="690095" y="305328"/>
                </a:lnTo>
                <a:lnTo>
                  <a:pt x="611816" y="227133"/>
                </a:lnTo>
                <a:lnTo>
                  <a:pt x="611296" y="305328"/>
                </a:lnTo>
                <a:close/>
              </a:path>
            </a:pathLst>
          </a:custGeom>
          <a:solidFill>
            <a:srgbClr val="FFFFFF"/>
          </a:solidFill>
          <a:ln w="30407" cap="flat">
            <a:noFill/>
            <a:prstDash val="solid"/>
            <a:round/>
          </a:ln>
        </p:spPr>
        <p:txBody>
          <a:bodyPr rtlCol="0" anchor="ctr"/>
          <a:lstStyle/>
          <a:p>
            <a:endParaRPr lang="en-GB"/>
          </a:p>
        </p:txBody>
      </p:sp>
      <p:sp>
        <p:nvSpPr>
          <p:cNvPr id="31" name="TextBox 15">
            <a:extLst>
              <a:ext uri="{FF2B5EF4-FFF2-40B4-BE49-F238E27FC236}">
                <a16:creationId xmlns:a16="http://schemas.microsoft.com/office/drawing/2014/main" id="{9139F70C-D175-35C2-1DE7-DD76C6814840}"/>
              </a:ext>
            </a:extLst>
          </p:cNvPr>
          <p:cNvSpPr txBox="1"/>
          <p:nvPr/>
        </p:nvSpPr>
        <p:spPr>
          <a:xfrm>
            <a:off x="18995269" y="8646551"/>
            <a:ext cx="1997894" cy="970009"/>
          </a:xfrm>
          <a:prstGeom prst="rect">
            <a:avLst/>
          </a:prstGeom>
        </p:spPr>
        <p:txBody>
          <a:bodyPr wrap="square" lIns="0" tIns="0" rIns="0" bIns="0" rtlCol="0" anchor="t">
            <a:spAutoFit/>
          </a:bodyPr>
          <a:lstStyle/>
          <a:p>
            <a:pPr algn="ctr">
              <a:lnSpc>
                <a:spcPts val="3919"/>
              </a:lnSpc>
            </a:pPr>
            <a:r>
              <a:rPr lang="en-US" sz="2799" dirty="0">
                <a:solidFill>
                  <a:srgbClr val="FFFFFF"/>
                </a:solidFill>
                <a:latin typeface="HK Grotesk Medium"/>
              </a:rPr>
              <a:t>Exercises</a:t>
            </a:r>
          </a:p>
          <a:p>
            <a:pPr algn="ctr">
              <a:lnSpc>
                <a:spcPts val="3919"/>
              </a:lnSpc>
            </a:pPr>
            <a:r>
              <a:rPr lang="en-US" sz="2799" dirty="0">
                <a:solidFill>
                  <a:srgbClr val="FFFFFF"/>
                </a:solidFill>
                <a:latin typeface="HK Grotesk Medium"/>
              </a:rPr>
              <a:t>.md</a:t>
            </a:r>
          </a:p>
        </p:txBody>
      </p:sp>
      <p:sp>
        <p:nvSpPr>
          <p:cNvPr id="26" name="AutoShape 27">
            <a:extLst>
              <a:ext uri="{FF2B5EF4-FFF2-40B4-BE49-F238E27FC236}">
                <a16:creationId xmlns:a16="http://schemas.microsoft.com/office/drawing/2014/main" id="{8314EFFC-F2A1-6ED7-F51E-0BF6AA34DD1C}"/>
              </a:ext>
            </a:extLst>
          </p:cNvPr>
          <p:cNvSpPr/>
          <p:nvPr/>
        </p:nvSpPr>
        <p:spPr>
          <a:xfrm>
            <a:off x="16063676" y="6965884"/>
            <a:ext cx="5515933" cy="22196"/>
          </a:xfrm>
          <a:prstGeom prst="line">
            <a:avLst/>
          </a:prstGeom>
          <a:ln w="38100" cap="flat">
            <a:solidFill>
              <a:srgbClr val="FFFFFF"/>
            </a:solidFill>
            <a:prstDash val="solid"/>
            <a:headEnd type="none" w="sm" len="sm"/>
            <a:tailEnd type="none" w="sm" len="sm"/>
          </a:ln>
        </p:spPr>
      </p:sp>
      <p:sp>
        <p:nvSpPr>
          <p:cNvPr id="33" name="AutoShape 39">
            <a:extLst>
              <a:ext uri="{FF2B5EF4-FFF2-40B4-BE49-F238E27FC236}">
                <a16:creationId xmlns:a16="http://schemas.microsoft.com/office/drawing/2014/main" id="{20D8780D-C5B3-2F5D-1BD4-DDBB891280C6}"/>
              </a:ext>
            </a:extLst>
          </p:cNvPr>
          <p:cNvSpPr/>
          <p:nvPr/>
        </p:nvSpPr>
        <p:spPr>
          <a:xfrm rot="16200000">
            <a:off x="21426395" y="7145018"/>
            <a:ext cx="306443" cy="0"/>
          </a:xfrm>
          <a:prstGeom prst="line">
            <a:avLst/>
          </a:prstGeom>
          <a:ln w="38100" cap="flat">
            <a:solidFill>
              <a:srgbClr val="FFFFFF"/>
            </a:solidFill>
            <a:prstDash val="solid"/>
            <a:headEnd type="none" w="sm" len="sm"/>
            <a:tailEnd type="none" w="sm" len="sm"/>
          </a:ln>
        </p:spPr>
      </p:sp>
      <p:sp>
        <p:nvSpPr>
          <p:cNvPr id="35" name="AutoShape 39">
            <a:extLst>
              <a:ext uri="{FF2B5EF4-FFF2-40B4-BE49-F238E27FC236}">
                <a16:creationId xmlns:a16="http://schemas.microsoft.com/office/drawing/2014/main" id="{318FE187-F8C2-4F13-D21D-540801F3333B}"/>
              </a:ext>
            </a:extLst>
          </p:cNvPr>
          <p:cNvSpPr/>
          <p:nvPr/>
        </p:nvSpPr>
        <p:spPr>
          <a:xfrm rot="16200000">
            <a:off x="15910455" y="7136569"/>
            <a:ext cx="306443" cy="0"/>
          </a:xfrm>
          <a:prstGeom prst="line">
            <a:avLst/>
          </a:prstGeom>
          <a:ln w="38100" cap="flat">
            <a:solidFill>
              <a:srgbClr val="FFFFFF"/>
            </a:solidFill>
            <a:prstDash val="solid"/>
            <a:headEnd type="none" w="sm" len="sm"/>
            <a:tailEnd type="none" w="sm" len="sm"/>
          </a:ln>
        </p:spPr>
      </p:sp>
      <p:sp>
        <p:nvSpPr>
          <p:cNvPr id="36" name="AutoShape 39">
            <a:extLst>
              <a:ext uri="{FF2B5EF4-FFF2-40B4-BE49-F238E27FC236}">
                <a16:creationId xmlns:a16="http://schemas.microsoft.com/office/drawing/2014/main" id="{482B123F-C20F-DA53-B89E-9A52D002B914}"/>
              </a:ext>
            </a:extLst>
          </p:cNvPr>
          <p:cNvSpPr/>
          <p:nvPr/>
        </p:nvSpPr>
        <p:spPr>
          <a:xfrm rot="16200000">
            <a:off x="17659968" y="7183279"/>
            <a:ext cx="306443" cy="0"/>
          </a:xfrm>
          <a:prstGeom prst="line">
            <a:avLst/>
          </a:prstGeom>
          <a:ln w="38100" cap="flat">
            <a:solidFill>
              <a:srgbClr val="FFFFFF"/>
            </a:solidFill>
            <a:prstDash val="solid"/>
            <a:headEnd type="none" w="sm" len="sm"/>
            <a:tailEnd type="none" w="sm" len="sm"/>
          </a:ln>
        </p:spPr>
      </p:sp>
      <p:sp>
        <p:nvSpPr>
          <p:cNvPr id="37" name="AutoShape 39">
            <a:extLst>
              <a:ext uri="{FF2B5EF4-FFF2-40B4-BE49-F238E27FC236}">
                <a16:creationId xmlns:a16="http://schemas.microsoft.com/office/drawing/2014/main" id="{D5DBEACC-2046-826F-09D5-05B2DC948109}"/>
              </a:ext>
            </a:extLst>
          </p:cNvPr>
          <p:cNvSpPr/>
          <p:nvPr/>
        </p:nvSpPr>
        <p:spPr>
          <a:xfrm rot="16200000">
            <a:off x="19774518" y="7183279"/>
            <a:ext cx="306443" cy="0"/>
          </a:xfrm>
          <a:prstGeom prst="line">
            <a:avLst/>
          </a:prstGeom>
          <a:ln w="38100" cap="flat">
            <a:solidFill>
              <a:srgbClr val="FFFFFF"/>
            </a:solidFill>
            <a:prstDash val="solid"/>
            <a:headEnd type="none" w="sm" len="sm"/>
            <a:tailEnd type="none" w="sm" len="sm"/>
          </a:ln>
        </p:spPr>
      </p:sp>
      <p:sp>
        <p:nvSpPr>
          <p:cNvPr id="38" name="TextBox 15">
            <a:extLst>
              <a:ext uri="{FF2B5EF4-FFF2-40B4-BE49-F238E27FC236}">
                <a16:creationId xmlns:a16="http://schemas.microsoft.com/office/drawing/2014/main" id="{18E6E299-C637-DFE7-E5A9-058A447969D0}"/>
              </a:ext>
            </a:extLst>
          </p:cNvPr>
          <p:cNvSpPr txBox="1"/>
          <p:nvPr/>
        </p:nvSpPr>
        <p:spPr>
          <a:xfrm>
            <a:off x="20664235" y="8642837"/>
            <a:ext cx="1997894" cy="970009"/>
          </a:xfrm>
          <a:prstGeom prst="rect">
            <a:avLst/>
          </a:prstGeom>
        </p:spPr>
        <p:txBody>
          <a:bodyPr wrap="square" lIns="0" tIns="0" rIns="0" bIns="0" rtlCol="0" anchor="t">
            <a:spAutoFit/>
          </a:bodyPr>
          <a:lstStyle/>
          <a:p>
            <a:pPr algn="ctr">
              <a:lnSpc>
                <a:spcPts val="3919"/>
              </a:lnSpc>
            </a:pPr>
            <a:r>
              <a:rPr lang="en-US" sz="2799" dirty="0">
                <a:solidFill>
                  <a:srgbClr val="FFFFFF"/>
                </a:solidFill>
                <a:latin typeface="HK Grotesk Medium"/>
              </a:rPr>
              <a:t>Readme</a:t>
            </a:r>
          </a:p>
          <a:p>
            <a:pPr algn="ctr">
              <a:lnSpc>
                <a:spcPts val="3919"/>
              </a:lnSpc>
            </a:pPr>
            <a:r>
              <a:rPr lang="en-US" sz="2799" dirty="0">
                <a:solidFill>
                  <a:srgbClr val="FFFFFF"/>
                </a:solidFill>
                <a:latin typeface="HK Grotesk Medium"/>
              </a:rPr>
              <a:t>.md</a:t>
            </a:r>
          </a:p>
        </p:txBody>
      </p:sp>
    </p:spTree>
    <p:extLst>
      <p:ext uri="{BB962C8B-B14F-4D97-AF65-F5344CB8AC3E}">
        <p14:creationId xmlns:p14="http://schemas.microsoft.com/office/powerpoint/2010/main" val="2900154580"/>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 name="Group 3"/>
          <p:cNvSpPr txBox="1"/>
          <p:nvPr/>
        </p:nvSpPr>
        <p:spPr>
          <a:xfrm>
            <a:off x="8907831" y="883682"/>
            <a:ext cx="6555638"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b="1" spc="600">
                <a:solidFill>
                  <a:srgbClr val="FFFFFF"/>
                </a:solidFill>
              </a:defRPr>
            </a:lvl1pPr>
          </a:lstStyle>
          <a:p>
            <a:r>
              <a:rPr dirty="0"/>
              <a:t>CHEAT SHEET </a:t>
            </a:r>
            <a:r>
              <a:rPr lang="en-US" dirty="0"/>
              <a:t>2</a:t>
            </a:r>
            <a:endParaRPr dirty="0"/>
          </a:p>
        </p:txBody>
      </p:sp>
      <p:sp>
        <p:nvSpPr>
          <p:cNvPr id="900" name="Скругленный прямоугольник 7"/>
          <p:cNvSpPr/>
          <p:nvPr/>
        </p:nvSpPr>
        <p:spPr>
          <a:xfrm>
            <a:off x="951646" y="3821364"/>
            <a:ext cx="10889351" cy="4063736"/>
          </a:xfrm>
          <a:prstGeom prst="roundRect">
            <a:avLst>
              <a:gd name="adj" fmla="val 3330"/>
            </a:avLst>
          </a:prstGeom>
          <a:solidFill>
            <a:srgbClr val="DAEA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901" name="pwd # print working dir…"/>
          <p:cNvSpPr txBox="1"/>
          <p:nvPr/>
        </p:nvSpPr>
        <p:spPr>
          <a:xfrm>
            <a:off x="1785379" y="4254019"/>
            <a:ext cx="9221885" cy="3810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pwd </a:t>
            </a:r>
            <a:r>
              <a:rPr b="0"/>
              <a:t># print working dir</a:t>
            </a:r>
          </a:p>
          <a:p>
            <a:pPr defTabSz="914400">
              <a:lnSpc>
                <a:spcPct val="150000"/>
              </a:lnSpc>
              <a:defRPr sz="2600" b="1">
                <a:latin typeface="Courier New"/>
                <a:ea typeface="Courier New"/>
                <a:cs typeface="Courier New"/>
                <a:sym typeface="Courier New"/>
              </a:defRPr>
            </a:pPr>
            <a:r>
              <a:t>cd </a:t>
            </a:r>
            <a:r>
              <a:rPr b="0"/>
              <a:t>#</a:t>
            </a:r>
            <a:r>
              <a:t> </a:t>
            </a:r>
            <a:r>
              <a:rPr b="0"/>
              <a:t>go to home dir </a:t>
            </a:r>
          </a:p>
          <a:p>
            <a:pPr defTabSz="914400">
              <a:lnSpc>
                <a:spcPct val="150000"/>
              </a:lnSpc>
              <a:defRPr sz="2600" b="1">
                <a:latin typeface="Courier New"/>
                <a:ea typeface="Courier New"/>
                <a:cs typeface="Courier New"/>
                <a:sym typeface="Courier New"/>
              </a:defRPr>
            </a:pPr>
            <a:r>
              <a:t>cd [path] </a:t>
            </a:r>
            <a:r>
              <a:rPr b="0"/>
              <a:t># change dir (remember path) </a:t>
            </a:r>
          </a:p>
          <a:p>
            <a:pPr defTabSz="914400">
              <a:lnSpc>
                <a:spcPct val="150000"/>
              </a:lnSpc>
              <a:defRPr sz="2600" b="1">
                <a:latin typeface="Courier New"/>
                <a:ea typeface="Courier New"/>
                <a:cs typeface="Courier New"/>
                <a:sym typeface="Courier New"/>
              </a:defRPr>
            </a:pPr>
            <a:r>
              <a:t>ls</a:t>
            </a:r>
            <a:r>
              <a:rPr b="0"/>
              <a:t> # list dir content</a:t>
            </a:r>
          </a:p>
          <a:p>
            <a:pPr defTabSz="914400">
              <a:lnSpc>
                <a:spcPct val="150000"/>
              </a:lnSpc>
              <a:defRPr sz="2600" b="1">
                <a:latin typeface="Courier New"/>
                <a:ea typeface="Courier New"/>
                <a:cs typeface="Courier New"/>
                <a:sym typeface="Courier New"/>
              </a:defRPr>
            </a:pPr>
            <a:r>
              <a:t>man [cmd] </a:t>
            </a:r>
            <a:r>
              <a:rPr b="0"/>
              <a:t># get info about command</a:t>
            </a:r>
          </a:p>
          <a:p>
            <a:pPr defTabSz="914400">
              <a:lnSpc>
                <a:spcPct val="150000"/>
              </a:lnSpc>
              <a:defRPr sz="2600" b="1">
                <a:latin typeface="Courier New"/>
                <a:ea typeface="Courier New"/>
                <a:cs typeface="Courier New"/>
                <a:sym typeface="Courier New"/>
              </a:defRPr>
            </a:pPr>
            <a:r>
              <a:t>[cmd] --help </a:t>
            </a:r>
            <a:r>
              <a:rPr b="0"/>
              <a:t># view the help for command</a:t>
            </a:r>
          </a:p>
        </p:txBody>
      </p:sp>
      <p:sp>
        <p:nvSpPr>
          <p:cNvPr id="902" name="Скругленный прямоугольник 7"/>
          <p:cNvSpPr/>
          <p:nvPr/>
        </p:nvSpPr>
        <p:spPr>
          <a:xfrm>
            <a:off x="8334390" y="4071894"/>
            <a:ext cx="3218851"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903" name="WHERE &amp; WHAT"/>
          <p:cNvSpPr txBox="1"/>
          <p:nvPr/>
        </p:nvSpPr>
        <p:spPr>
          <a:xfrm>
            <a:off x="8352857" y="4272898"/>
            <a:ext cx="3181917" cy="393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WHERE &amp; WHAT</a:t>
            </a:r>
          </a:p>
        </p:txBody>
      </p:sp>
      <p:sp>
        <p:nvSpPr>
          <p:cNvPr id="904"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a:lvl1pPr>
          </a:lstStyle>
          <a:p>
            <a:r>
              <a:rPr lang="en-US" dirty="0"/>
              <a:t>41</a:t>
            </a:r>
            <a:endParaRPr dirty="0"/>
          </a:p>
        </p:txBody>
      </p:sp>
      <p:sp>
        <p:nvSpPr>
          <p:cNvPr id="905" name="Line"/>
          <p:cNvSpPr/>
          <p:nvPr/>
        </p:nvSpPr>
        <p:spPr>
          <a:xfrm>
            <a:off x="59535" y="2543225"/>
            <a:ext cx="22780404"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906" name="Скругленный прямоугольник 7"/>
          <p:cNvSpPr/>
          <p:nvPr/>
        </p:nvSpPr>
        <p:spPr>
          <a:xfrm>
            <a:off x="12420400" y="3821364"/>
            <a:ext cx="10982157" cy="4063736"/>
          </a:xfrm>
          <a:prstGeom prst="roundRect">
            <a:avLst>
              <a:gd name="adj" fmla="val 3330"/>
            </a:avLst>
          </a:prstGeom>
          <a:solidFill>
            <a:srgbClr val="FFEECB"/>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907" name="Скругленный прямоугольник 7"/>
          <p:cNvSpPr/>
          <p:nvPr/>
        </p:nvSpPr>
        <p:spPr>
          <a:xfrm>
            <a:off x="19454037" y="4071894"/>
            <a:ext cx="3703759"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908" name="FILE/DIR BASICS"/>
          <p:cNvSpPr txBox="1"/>
          <p:nvPr/>
        </p:nvSpPr>
        <p:spPr>
          <a:xfrm>
            <a:off x="19558753" y="4272898"/>
            <a:ext cx="3534987" cy="393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FILE/DIR BASICS</a:t>
            </a:r>
          </a:p>
        </p:txBody>
      </p:sp>
      <p:sp>
        <p:nvSpPr>
          <p:cNvPr id="909" name="touch [name] # make a file…"/>
          <p:cNvSpPr txBox="1"/>
          <p:nvPr/>
        </p:nvSpPr>
        <p:spPr>
          <a:xfrm>
            <a:off x="12896008" y="4237535"/>
            <a:ext cx="9221884" cy="35509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rPr dirty="0"/>
              <a:t>rm</a:t>
            </a:r>
            <a:r>
              <a:rPr b="0" dirty="0"/>
              <a:t> </a:t>
            </a:r>
            <a:r>
              <a:rPr dirty="0"/>
              <a:t>[name] </a:t>
            </a:r>
            <a:r>
              <a:rPr b="0" dirty="0"/>
              <a:t># remove file</a:t>
            </a:r>
          </a:p>
          <a:p>
            <a:pPr defTabSz="914400">
              <a:lnSpc>
                <a:spcPct val="150000"/>
              </a:lnSpc>
              <a:defRPr sz="2600" b="1">
                <a:latin typeface="Courier New"/>
                <a:ea typeface="Courier New"/>
                <a:cs typeface="Courier New"/>
                <a:sym typeface="Courier New"/>
              </a:defRPr>
            </a:pPr>
            <a:r>
              <a:rPr dirty="0"/>
              <a:t>rm -r [name] </a:t>
            </a:r>
            <a:r>
              <a:rPr b="0" dirty="0"/>
              <a:t># remove </a:t>
            </a:r>
            <a:r>
              <a:rPr b="0" dirty="0" err="1"/>
              <a:t>dir</a:t>
            </a:r>
            <a:endParaRPr b="0" dirty="0"/>
          </a:p>
          <a:p>
            <a:pPr defTabSz="914400">
              <a:lnSpc>
                <a:spcPct val="150000"/>
              </a:lnSpc>
              <a:defRPr sz="2600" b="1">
                <a:latin typeface="Courier New"/>
                <a:ea typeface="Courier New"/>
                <a:cs typeface="Courier New"/>
                <a:sym typeface="Courier New"/>
              </a:defRPr>
            </a:pPr>
            <a:r>
              <a:rPr dirty="0"/>
              <a:t>cp [name] </a:t>
            </a:r>
            <a:r>
              <a:rPr b="0" dirty="0"/>
              <a:t># copy a file/</a:t>
            </a:r>
            <a:r>
              <a:rPr b="0" dirty="0" err="1"/>
              <a:t>dir</a:t>
            </a:r>
            <a:endParaRPr b="0" dirty="0"/>
          </a:p>
          <a:p>
            <a:pPr defTabSz="914400">
              <a:lnSpc>
                <a:spcPct val="150000"/>
              </a:lnSpc>
              <a:defRPr sz="2600" b="1">
                <a:latin typeface="Courier New"/>
                <a:ea typeface="Courier New"/>
                <a:cs typeface="Courier New"/>
                <a:sym typeface="Courier New"/>
              </a:defRPr>
            </a:pPr>
            <a:r>
              <a:rPr dirty="0"/>
              <a:t>mv [name] [path] </a:t>
            </a:r>
            <a:r>
              <a:rPr b="0" dirty="0"/>
              <a:t># move file/</a:t>
            </a:r>
            <a:r>
              <a:rPr b="0" dirty="0" err="1"/>
              <a:t>dir</a:t>
            </a:r>
            <a:endParaRPr lang="en-US" b="0" dirty="0"/>
          </a:p>
          <a:p>
            <a:pPr defTabSz="914400">
              <a:lnSpc>
                <a:spcPct val="150000"/>
              </a:lnSpc>
              <a:defRPr sz="2600" b="1">
                <a:latin typeface="Courier New"/>
                <a:ea typeface="Courier New"/>
                <a:cs typeface="Courier New"/>
                <a:sym typeface="Courier New"/>
              </a:defRPr>
            </a:pPr>
            <a:r>
              <a:rPr lang="da-DK" dirty="0" err="1"/>
              <a:t>mkdir</a:t>
            </a:r>
            <a:r>
              <a:rPr lang="da-DK" dirty="0"/>
              <a:t> [</a:t>
            </a:r>
            <a:r>
              <a:rPr lang="da-DK" dirty="0" err="1"/>
              <a:t>name</a:t>
            </a:r>
            <a:r>
              <a:rPr lang="da-DK" dirty="0"/>
              <a:t>] </a:t>
            </a:r>
            <a:r>
              <a:rPr lang="da-DK" b="0" dirty="0"/>
              <a:t># </a:t>
            </a:r>
            <a:r>
              <a:rPr lang="da-DK" b="0" dirty="0" err="1"/>
              <a:t>make</a:t>
            </a:r>
            <a:r>
              <a:rPr lang="da-DK" b="0" dirty="0"/>
              <a:t> dir</a:t>
            </a:r>
            <a:r>
              <a:rPr dirty="0"/>
              <a:t> </a:t>
            </a:r>
            <a:endParaRPr lang="en-US" dirty="0"/>
          </a:p>
          <a:p>
            <a:pPr defTabSz="914400">
              <a:lnSpc>
                <a:spcPct val="150000"/>
              </a:lnSpc>
              <a:defRPr sz="2600" b="1">
                <a:latin typeface="Courier New"/>
                <a:ea typeface="Courier New"/>
                <a:cs typeface="Courier New"/>
                <a:sym typeface="Courier New"/>
              </a:defRPr>
            </a:pPr>
            <a:r>
              <a:rPr lang="da-DK" dirty="0"/>
              <a:t>touch [</a:t>
            </a:r>
            <a:r>
              <a:rPr lang="da-DK" dirty="0" err="1"/>
              <a:t>name</a:t>
            </a:r>
            <a:r>
              <a:rPr lang="da-DK" dirty="0"/>
              <a:t>] </a:t>
            </a:r>
            <a:r>
              <a:rPr lang="da-DK" b="0" dirty="0"/>
              <a:t># </a:t>
            </a:r>
            <a:r>
              <a:rPr lang="da-DK" b="0" dirty="0" err="1"/>
              <a:t>create</a:t>
            </a:r>
            <a:r>
              <a:rPr lang="da-DK" b="0" dirty="0"/>
              <a:t> file</a:t>
            </a:r>
            <a:endParaRPr dirty="0"/>
          </a:p>
        </p:txBody>
      </p:sp>
    </p:spTree>
    <p:extLst>
      <p:ext uri="{BB962C8B-B14F-4D97-AF65-F5344CB8AC3E}">
        <p14:creationId xmlns:p14="http://schemas.microsoft.com/office/powerpoint/2010/main" val="552377480"/>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4" name="Screenshot 2022-06-24 at 15.06.23.png" descr="Screenshot 2022-06-24 at 15.06.23.png"/>
          <p:cNvPicPr>
            <a:picLocks noChangeAspect="1"/>
          </p:cNvPicPr>
          <p:nvPr/>
        </p:nvPicPr>
        <p:blipFill>
          <a:blip r:embed="rId3"/>
          <a:srcRect l="261" t="66" r="375" b="665"/>
          <a:stretch>
            <a:fillRect/>
          </a:stretch>
        </p:blipFill>
        <p:spPr>
          <a:xfrm>
            <a:off x="628189" y="580052"/>
            <a:ext cx="22330570" cy="12367023"/>
          </a:xfrm>
          <a:custGeom>
            <a:avLst/>
            <a:gdLst/>
            <a:ahLst/>
            <a:cxnLst>
              <a:cxn ang="0">
                <a:pos x="wd2" y="hd2"/>
              </a:cxn>
              <a:cxn ang="5400000">
                <a:pos x="wd2" y="hd2"/>
              </a:cxn>
              <a:cxn ang="10800000">
                <a:pos x="wd2" y="hd2"/>
              </a:cxn>
              <a:cxn ang="16200000">
                <a:pos x="wd2" y="hd2"/>
              </a:cxn>
            </a:cxnLst>
            <a:rect l="0" t="0" r="r" b="b"/>
            <a:pathLst>
              <a:path w="21600" h="21600" extrusionOk="0">
                <a:moveTo>
                  <a:pt x="304" y="0"/>
                </a:moveTo>
                <a:cubicBezTo>
                  <a:pt x="215" y="0"/>
                  <a:pt x="162" y="0"/>
                  <a:pt x="126" y="27"/>
                </a:cubicBezTo>
                <a:cubicBezTo>
                  <a:pt x="74" y="61"/>
                  <a:pt x="34" y="134"/>
                  <a:pt x="15" y="227"/>
                </a:cubicBezTo>
                <a:cubicBezTo>
                  <a:pt x="0" y="292"/>
                  <a:pt x="0" y="388"/>
                  <a:pt x="0" y="550"/>
                </a:cubicBezTo>
                <a:lnTo>
                  <a:pt x="0" y="21050"/>
                </a:lnTo>
                <a:cubicBezTo>
                  <a:pt x="0" y="21212"/>
                  <a:pt x="0" y="21308"/>
                  <a:pt x="15" y="21373"/>
                </a:cubicBezTo>
                <a:cubicBezTo>
                  <a:pt x="34" y="21466"/>
                  <a:pt x="74" y="21539"/>
                  <a:pt x="126" y="21573"/>
                </a:cubicBezTo>
                <a:cubicBezTo>
                  <a:pt x="162" y="21600"/>
                  <a:pt x="215" y="21600"/>
                  <a:pt x="304" y="21600"/>
                </a:cubicBezTo>
                <a:lnTo>
                  <a:pt x="21296" y="21600"/>
                </a:lnTo>
                <a:cubicBezTo>
                  <a:pt x="21385" y="21600"/>
                  <a:pt x="21439" y="21600"/>
                  <a:pt x="21474" y="21573"/>
                </a:cubicBezTo>
                <a:cubicBezTo>
                  <a:pt x="21526" y="21539"/>
                  <a:pt x="21566" y="21466"/>
                  <a:pt x="21585" y="21373"/>
                </a:cubicBezTo>
                <a:cubicBezTo>
                  <a:pt x="21600" y="21308"/>
                  <a:pt x="21600" y="21212"/>
                  <a:pt x="21600" y="21050"/>
                </a:cubicBezTo>
                <a:lnTo>
                  <a:pt x="21600" y="550"/>
                </a:lnTo>
                <a:cubicBezTo>
                  <a:pt x="21600" y="388"/>
                  <a:pt x="21600" y="292"/>
                  <a:pt x="21585" y="227"/>
                </a:cubicBezTo>
                <a:cubicBezTo>
                  <a:pt x="21566" y="134"/>
                  <a:pt x="21526" y="61"/>
                  <a:pt x="21474" y="27"/>
                </a:cubicBezTo>
                <a:cubicBezTo>
                  <a:pt x="21439" y="0"/>
                  <a:pt x="21385" y="0"/>
                  <a:pt x="21296" y="0"/>
                </a:cubicBezTo>
                <a:lnTo>
                  <a:pt x="304" y="0"/>
                </a:lnTo>
                <a:close/>
              </a:path>
            </a:pathLst>
          </a:custGeom>
          <a:ln w="12700">
            <a:miter lim="400000"/>
          </a:ln>
        </p:spPr>
      </p:pic>
      <p:sp>
        <p:nvSpPr>
          <p:cNvPr id="445" name="Rectangle 39"/>
          <p:cNvSpPr/>
          <p:nvPr/>
        </p:nvSpPr>
        <p:spPr>
          <a:xfrm>
            <a:off x="10577830" y="3268979"/>
            <a:ext cx="13793470" cy="7178042"/>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446" name="TextBox 35"/>
          <p:cNvSpPr txBox="1"/>
          <p:nvPr/>
        </p:nvSpPr>
        <p:spPr>
          <a:xfrm>
            <a:off x="10097423" y="1914762"/>
            <a:ext cx="2294315" cy="4663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defRPr sz="30000" spc="600">
                <a:solidFill>
                  <a:srgbClr val="E2A24F"/>
                </a:solidFill>
              </a:defRPr>
            </a:lvl1pPr>
          </a:lstStyle>
          <a:p>
            <a:r>
              <a:rPr dirty="0"/>
              <a:t>“</a:t>
            </a:r>
          </a:p>
        </p:txBody>
      </p:sp>
      <p:sp>
        <p:nvSpPr>
          <p:cNvPr id="447" name="Group 1"/>
          <p:cNvSpPr txBox="1"/>
          <p:nvPr/>
        </p:nvSpPr>
        <p:spPr>
          <a:xfrm>
            <a:off x="11640963" y="4990655"/>
            <a:ext cx="9455552" cy="21698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a:defRPr sz="4500" spc="562"/>
            </a:pPr>
            <a:r>
              <a:rPr lang="en-US" dirty="0"/>
              <a:t>Let’s Bash it! </a:t>
            </a:r>
          </a:p>
          <a:p>
            <a:pPr>
              <a:defRPr sz="4500" spc="562"/>
            </a:pPr>
            <a:endParaRPr lang="en-US" dirty="0"/>
          </a:p>
          <a:p>
            <a:pPr>
              <a:defRPr sz="4500" spc="562"/>
            </a:pPr>
            <a:r>
              <a:rPr lang="en-US" dirty="0"/>
              <a:t>Time for exercise 2!</a:t>
            </a:r>
            <a:endParaRPr dirty="0"/>
          </a:p>
        </p:txBody>
      </p:sp>
      <p:sp>
        <p:nvSpPr>
          <p:cNvPr id="448"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42</a:t>
            </a:r>
            <a:endParaRPr dirty="0"/>
          </a:p>
        </p:txBody>
      </p:sp>
    </p:spTree>
    <p:extLst>
      <p:ext uri="{BB962C8B-B14F-4D97-AF65-F5344CB8AC3E}">
        <p14:creationId xmlns:p14="http://schemas.microsoft.com/office/powerpoint/2010/main" val="69645165"/>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 name="Rectangle 12"/>
          <p:cNvSpPr/>
          <p:nvPr/>
        </p:nvSpPr>
        <p:spPr>
          <a:xfrm>
            <a:off x="-14986" y="13441993"/>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925" name="Group"/>
          <p:cNvGrpSpPr/>
          <p:nvPr/>
        </p:nvGrpSpPr>
        <p:grpSpPr>
          <a:xfrm>
            <a:off x="7561860" y="1024532"/>
            <a:ext cx="25206934" cy="11666938"/>
            <a:chOff x="0" y="-1"/>
            <a:chExt cx="25206932" cy="11666936"/>
          </a:xfrm>
        </p:grpSpPr>
        <p:grpSp>
          <p:nvGrpSpPr>
            <p:cNvPr id="923" name="Group"/>
            <p:cNvGrpSpPr/>
            <p:nvPr/>
          </p:nvGrpSpPr>
          <p:grpSpPr>
            <a:xfrm>
              <a:off x="0" y="-2"/>
              <a:ext cx="25206934" cy="11666938"/>
              <a:chOff x="0" y="-1"/>
              <a:chExt cx="25206932" cy="11666936"/>
            </a:xfrm>
          </p:grpSpPr>
          <p:grpSp>
            <p:nvGrpSpPr>
              <p:cNvPr id="920" name="Group 36"/>
              <p:cNvGrpSpPr/>
              <p:nvPr/>
            </p:nvGrpSpPr>
            <p:grpSpPr>
              <a:xfrm>
                <a:off x="2132622" y="-2"/>
                <a:ext cx="19159732" cy="11007446"/>
                <a:chOff x="-1" y="-1"/>
                <a:chExt cx="19159730" cy="11007444"/>
              </a:xfrm>
            </p:grpSpPr>
            <p:sp>
              <p:nvSpPr>
                <p:cNvPr id="912"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913"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914"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915"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916"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917"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918"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919"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921"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922"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924"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926" name="TextBox 11"/>
          <p:cNvSpPr txBox="1"/>
          <p:nvPr/>
        </p:nvSpPr>
        <p:spPr>
          <a:xfrm>
            <a:off x="2358461" y="5421630"/>
            <a:ext cx="6859597" cy="28346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gn="ctr">
              <a:defRPr sz="6000" spc="450">
                <a:solidFill>
                  <a:srgbClr val="FFFFFF"/>
                </a:solidFill>
              </a:defRPr>
            </a:pPr>
            <a:r>
              <a:rPr lang="en-US" dirty="0"/>
              <a:t>3</a:t>
            </a:r>
            <a:r>
              <a:rPr dirty="0"/>
              <a:t>. PROJECT </a:t>
            </a:r>
          </a:p>
          <a:p>
            <a:pPr algn="ctr">
              <a:defRPr sz="6000" spc="450">
                <a:solidFill>
                  <a:srgbClr val="FFFFFF"/>
                </a:solidFill>
              </a:defRPr>
            </a:pPr>
            <a:r>
              <a:rPr dirty="0"/>
              <a:t>ORGANIZATION </a:t>
            </a:r>
          </a:p>
          <a:p>
            <a:pPr algn="ctr">
              <a:defRPr sz="6000" spc="450">
                <a:solidFill>
                  <a:srgbClr val="FFFFFF"/>
                </a:solidFill>
              </a:defRPr>
            </a:pPr>
            <a:r>
              <a:rPr dirty="0"/>
              <a:t>&amp; BACKUP </a:t>
            </a:r>
          </a:p>
        </p:txBody>
      </p:sp>
      <p:sp>
        <p:nvSpPr>
          <p:cNvPr id="927"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43</a:t>
            </a:r>
            <a:endParaRPr dirty="0"/>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9" name="Group 3"/>
          <p:cNvSpPr txBox="1"/>
          <p:nvPr/>
        </p:nvSpPr>
        <p:spPr>
          <a:xfrm>
            <a:off x="4364535" y="1591950"/>
            <a:ext cx="1691223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IS YOUR COMPUTER A LAUNDRY BASKET?</a:t>
            </a:r>
          </a:p>
        </p:txBody>
      </p:sp>
      <p:pic>
        <p:nvPicPr>
          <p:cNvPr id="930" name="laundry-basket-icon-vector-9143708.jpg" descr="laundry-basket-icon-vector-9143708.jpg"/>
          <p:cNvPicPr>
            <a:picLocks noChangeAspect="1"/>
          </p:cNvPicPr>
          <p:nvPr/>
        </p:nvPicPr>
        <p:blipFill>
          <a:blip r:embed="rId3"/>
          <a:srcRect l="12562" t="22202" r="10839" b="30829"/>
          <a:stretch>
            <a:fillRect/>
          </a:stretch>
        </p:blipFill>
        <p:spPr>
          <a:xfrm>
            <a:off x="14383724" y="4334601"/>
            <a:ext cx="9403086" cy="6227041"/>
          </a:xfrm>
          <a:custGeom>
            <a:avLst/>
            <a:gdLst/>
            <a:ahLst/>
            <a:cxnLst>
              <a:cxn ang="0">
                <a:pos x="wd2" y="hd2"/>
              </a:cxn>
              <a:cxn ang="5400000">
                <a:pos x="wd2" y="hd2"/>
              </a:cxn>
              <a:cxn ang="10800000">
                <a:pos x="wd2" y="hd2"/>
              </a:cxn>
              <a:cxn ang="16200000">
                <a:pos x="wd2" y="hd2"/>
              </a:cxn>
            </a:cxnLst>
            <a:rect l="0" t="0" r="r" b="b"/>
            <a:pathLst>
              <a:path w="21565" h="21556" extrusionOk="0">
                <a:moveTo>
                  <a:pt x="10212" y="5"/>
                </a:moveTo>
                <a:cubicBezTo>
                  <a:pt x="9976" y="29"/>
                  <a:pt x="9749" y="156"/>
                  <a:pt x="9571" y="391"/>
                </a:cubicBezTo>
                <a:cubicBezTo>
                  <a:pt x="9497" y="488"/>
                  <a:pt x="9433" y="605"/>
                  <a:pt x="9382" y="732"/>
                </a:cubicBezTo>
                <a:cubicBezTo>
                  <a:pt x="9272" y="989"/>
                  <a:pt x="9171" y="1254"/>
                  <a:pt x="9080" y="1527"/>
                </a:cubicBezTo>
                <a:cubicBezTo>
                  <a:pt x="9006" y="1751"/>
                  <a:pt x="8938" y="1980"/>
                  <a:pt x="8866" y="2205"/>
                </a:cubicBezTo>
                <a:cubicBezTo>
                  <a:pt x="8780" y="2469"/>
                  <a:pt x="8688" y="2726"/>
                  <a:pt x="8589" y="2979"/>
                </a:cubicBezTo>
                <a:lnTo>
                  <a:pt x="7559" y="1239"/>
                </a:lnTo>
                <a:cubicBezTo>
                  <a:pt x="7427" y="1035"/>
                  <a:pt x="7278" y="855"/>
                  <a:pt x="7117" y="707"/>
                </a:cubicBezTo>
                <a:cubicBezTo>
                  <a:pt x="6865" y="475"/>
                  <a:pt x="6580" y="319"/>
                  <a:pt x="6286" y="365"/>
                </a:cubicBezTo>
                <a:cubicBezTo>
                  <a:pt x="6134" y="388"/>
                  <a:pt x="5987" y="467"/>
                  <a:pt x="5859" y="594"/>
                </a:cubicBezTo>
                <a:cubicBezTo>
                  <a:pt x="5707" y="755"/>
                  <a:pt x="5571" y="947"/>
                  <a:pt x="5456" y="1167"/>
                </a:cubicBezTo>
                <a:cubicBezTo>
                  <a:pt x="5205" y="1647"/>
                  <a:pt x="5058" y="2242"/>
                  <a:pt x="5087" y="2852"/>
                </a:cubicBezTo>
                <a:cubicBezTo>
                  <a:pt x="5105" y="3252"/>
                  <a:pt x="5200" y="3632"/>
                  <a:pt x="5359" y="3953"/>
                </a:cubicBezTo>
                <a:cubicBezTo>
                  <a:pt x="4543" y="3955"/>
                  <a:pt x="3726" y="3957"/>
                  <a:pt x="2910" y="3959"/>
                </a:cubicBezTo>
                <a:cubicBezTo>
                  <a:pt x="2094" y="3960"/>
                  <a:pt x="1279" y="3962"/>
                  <a:pt x="463" y="3964"/>
                </a:cubicBezTo>
                <a:cubicBezTo>
                  <a:pt x="320" y="3986"/>
                  <a:pt x="191" y="4096"/>
                  <a:pt x="105" y="4269"/>
                </a:cubicBezTo>
                <a:cubicBezTo>
                  <a:pt x="39" y="4403"/>
                  <a:pt x="4" y="4567"/>
                  <a:pt x="5" y="4734"/>
                </a:cubicBezTo>
                <a:cubicBezTo>
                  <a:pt x="-24" y="5045"/>
                  <a:pt x="87" y="5348"/>
                  <a:pt x="278" y="5474"/>
                </a:cubicBezTo>
                <a:cubicBezTo>
                  <a:pt x="371" y="5535"/>
                  <a:pt x="473" y="5547"/>
                  <a:pt x="574" y="5561"/>
                </a:cubicBezTo>
                <a:cubicBezTo>
                  <a:pt x="650" y="5573"/>
                  <a:pt x="726" y="5585"/>
                  <a:pt x="801" y="5602"/>
                </a:cubicBezTo>
                <a:lnTo>
                  <a:pt x="1875" y="19235"/>
                </a:lnTo>
                <a:cubicBezTo>
                  <a:pt x="1905" y="19612"/>
                  <a:pt x="1986" y="19973"/>
                  <a:pt x="2114" y="20299"/>
                </a:cubicBezTo>
                <a:cubicBezTo>
                  <a:pt x="2206" y="20535"/>
                  <a:pt x="2322" y="20749"/>
                  <a:pt x="2456" y="20933"/>
                </a:cubicBezTo>
                <a:cubicBezTo>
                  <a:pt x="2608" y="21141"/>
                  <a:pt x="2785" y="21303"/>
                  <a:pt x="2978" y="21409"/>
                </a:cubicBezTo>
                <a:cubicBezTo>
                  <a:pt x="3187" y="21525"/>
                  <a:pt x="3411" y="21573"/>
                  <a:pt x="3634" y="21551"/>
                </a:cubicBezTo>
                <a:lnTo>
                  <a:pt x="18281" y="21529"/>
                </a:lnTo>
                <a:cubicBezTo>
                  <a:pt x="18620" y="21441"/>
                  <a:pt x="18935" y="21205"/>
                  <a:pt x="19185" y="20850"/>
                </a:cubicBezTo>
                <a:cubicBezTo>
                  <a:pt x="19398" y="20548"/>
                  <a:pt x="19558" y="20172"/>
                  <a:pt x="19649" y="19753"/>
                </a:cubicBezTo>
                <a:lnTo>
                  <a:pt x="20853" y="5581"/>
                </a:lnTo>
                <a:cubicBezTo>
                  <a:pt x="21000" y="5629"/>
                  <a:pt x="21154" y="5593"/>
                  <a:pt x="21284" y="5481"/>
                </a:cubicBezTo>
                <a:cubicBezTo>
                  <a:pt x="21460" y="5329"/>
                  <a:pt x="21576" y="5053"/>
                  <a:pt x="21565" y="4749"/>
                </a:cubicBezTo>
                <a:cubicBezTo>
                  <a:pt x="21556" y="4482"/>
                  <a:pt x="21451" y="4250"/>
                  <a:pt x="21300" y="4110"/>
                </a:cubicBezTo>
                <a:cubicBezTo>
                  <a:pt x="21155" y="3975"/>
                  <a:pt x="20981" y="3935"/>
                  <a:pt x="20815" y="3995"/>
                </a:cubicBezTo>
                <a:lnTo>
                  <a:pt x="16771" y="3988"/>
                </a:lnTo>
                <a:cubicBezTo>
                  <a:pt x="16633" y="3780"/>
                  <a:pt x="16478" y="3598"/>
                  <a:pt x="16311" y="3446"/>
                </a:cubicBezTo>
                <a:cubicBezTo>
                  <a:pt x="15974" y="3141"/>
                  <a:pt x="15592" y="2967"/>
                  <a:pt x="15200" y="2926"/>
                </a:cubicBezTo>
                <a:cubicBezTo>
                  <a:pt x="14889" y="2894"/>
                  <a:pt x="14568" y="2952"/>
                  <a:pt x="14316" y="3227"/>
                </a:cubicBezTo>
                <a:cubicBezTo>
                  <a:pt x="14155" y="3403"/>
                  <a:pt x="14038" y="3653"/>
                  <a:pt x="13982" y="3941"/>
                </a:cubicBezTo>
                <a:cubicBezTo>
                  <a:pt x="13899" y="3479"/>
                  <a:pt x="13763" y="3044"/>
                  <a:pt x="13579" y="2654"/>
                </a:cubicBezTo>
                <a:cubicBezTo>
                  <a:pt x="13173" y="1790"/>
                  <a:pt x="12568" y="1207"/>
                  <a:pt x="11930" y="766"/>
                </a:cubicBezTo>
                <a:cubicBezTo>
                  <a:pt x="11658" y="577"/>
                  <a:pt x="11374" y="414"/>
                  <a:pt x="11095" y="265"/>
                </a:cubicBezTo>
                <a:cubicBezTo>
                  <a:pt x="10808" y="112"/>
                  <a:pt x="10519" y="-27"/>
                  <a:pt x="10212" y="5"/>
                </a:cubicBezTo>
                <a:close/>
              </a:path>
            </a:pathLst>
          </a:custGeom>
          <a:ln w="12700">
            <a:miter lim="400000"/>
          </a:ln>
        </p:spPr>
      </p:pic>
      <p:sp>
        <p:nvSpPr>
          <p:cNvPr id="931" name="Freeform 16"/>
          <p:cNvSpPr/>
          <p:nvPr/>
        </p:nvSpPr>
        <p:spPr>
          <a:xfrm>
            <a:off x="2116652" y="3583199"/>
            <a:ext cx="10263583" cy="1920769"/>
          </a:xfrm>
          <a:custGeom>
            <a:avLst/>
            <a:gdLst/>
            <a:ahLst/>
            <a:cxnLst>
              <a:cxn ang="0">
                <a:pos x="wd2" y="hd2"/>
              </a:cxn>
              <a:cxn ang="5400000">
                <a:pos x="wd2" y="hd2"/>
              </a:cxn>
              <a:cxn ang="10800000">
                <a:pos x="wd2" y="hd2"/>
              </a:cxn>
              <a:cxn ang="16200000">
                <a:pos x="wd2" y="hd2"/>
              </a:cxn>
            </a:cxnLst>
            <a:rect l="0" t="0" r="r" b="b"/>
            <a:pathLst>
              <a:path w="21600" h="21600" extrusionOk="0">
                <a:moveTo>
                  <a:pt x="17371" y="0"/>
                </a:moveTo>
                <a:cubicBezTo>
                  <a:pt x="4256" y="0"/>
                  <a:pt x="4256" y="0"/>
                  <a:pt x="4256" y="0"/>
                </a:cubicBezTo>
                <a:cubicBezTo>
                  <a:pt x="1954" y="0"/>
                  <a:pt x="54" y="4869"/>
                  <a:pt x="54" y="10766"/>
                </a:cubicBezTo>
                <a:cubicBezTo>
                  <a:pt x="54" y="10766"/>
                  <a:pt x="54" y="10766"/>
                  <a:pt x="54" y="10766"/>
                </a:cubicBezTo>
                <a:cubicBezTo>
                  <a:pt x="54" y="12686"/>
                  <a:pt x="241" y="14469"/>
                  <a:pt x="589" y="16046"/>
                </a:cubicBezTo>
                <a:cubicBezTo>
                  <a:pt x="0" y="20366"/>
                  <a:pt x="0" y="20366"/>
                  <a:pt x="0" y="20366"/>
                </a:cubicBezTo>
                <a:cubicBezTo>
                  <a:pt x="1767" y="19474"/>
                  <a:pt x="1767" y="19474"/>
                  <a:pt x="1767" y="19474"/>
                </a:cubicBezTo>
                <a:cubicBezTo>
                  <a:pt x="2462" y="20777"/>
                  <a:pt x="3346" y="21600"/>
                  <a:pt x="4256" y="21600"/>
                </a:cubicBezTo>
                <a:cubicBezTo>
                  <a:pt x="17371" y="21600"/>
                  <a:pt x="17371" y="21600"/>
                  <a:pt x="17371" y="21600"/>
                </a:cubicBezTo>
                <a:cubicBezTo>
                  <a:pt x="19700" y="21600"/>
                  <a:pt x="21600" y="16731"/>
                  <a:pt x="21600" y="10766"/>
                </a:cubicBezTo>
                <a:cubicBezTo>
                  <a:pt x="21600" y="10766"/>
                  <a:pt x="21600" y="10766"/>
                  <a:pt x="21600" y="10766"/>
                </a:cubicBezTo>
                <a:cubicBezTo>
                  <a:pt x="21600" y="4869"/>
                  <a:pt x="19700" y="0"/>
                  <a:pt x="17371" y="0"/>
                </a:cubicBezTo>
                <a:close/>
              </a:path>
            </a:pathLst>
          </a:custGeom>
          <a:solidFill>
            <a:srgbClr val="FFDCCE">
              <a:alpha val="95258"/>
            </a:srgbClr>
          </a:solidFill>
          <a:ln w="12700">
            <a:miter lim="400000"/>
          </a:ln>
        </p:spPr>
        <p:txBody>
          <a:bodyPr lIns="45718" tIns="45718" rIns="45718" bIns="45718"/>
          <a:lstStyle/>
          <a:p>
            <a:pPr defTabSz="914400">
              <a:defRPr sz="1800">
                <a:solidFill>
                  <a:srgbClr val="FFFFFF"/>
                </a:solidFill>
                <a:latin typeface="Calibri"/>
                <a:ea typeface="Calibri"/>
                <a:cs typeface="Calibri"/>
                <a:sym typeface="Calibri"/>
              </a:defRPr>
            </a:pPr>
            <a:endParaRPr/>
          </a:p>
        </p:txBody>
      </p:sp>
      <p:sp>
        <p:nvSpPr>
          <p:cNvPr id="932" name="TextBox 90"/>
          <p:cNvSpPr txBox="1"/>
          <p:nvPr/>
        </p:nvSpPr>
        <p:spPr>
          <a:xfrm>
            <a:off x="2828698" y="3969985"/>
            <a:ext cx="8839491" cy="113918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lnSpc>
                <a:spcPts val="4200"/>
              </a:lnSpc>
              <a:defRPr sz="3000" b="1" spc="321"/>
            </a:lvl1pPr>
          </a:lstStyle>
          <a:p>
            <a:r>
              <a:rPr dirty="0"/>
              <a:t>Why should I care about directory structure and file naming?</a:t>
            </a:r>
          </a:p>
        </p:txBody>
      </p:sp>
      <p:sp>
        <p:nvSpPr>
          <p:cNvPr id="933" name="TextBox 90"/>
          <p:cNvSpPr txBox="1"/>
          <p:nvPr/>
        </p:nvSpPr>
        <p:spPr>
          <a:xfrm>
            <a:off x="1725004" y="6513744"/>
            <a:ext cx="12534419" cy="54005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60683" indent="-260683">
              <a:lnSpc>
                <a:spcPts val="4200"/>
              </a:lnSpc>
              <a:buSzPct val="100000"/>
              <a:buChar char="•"/>
              <a:defRPr sz="2800" spc="300">
                <a:solidFill>
                  <a:srgbClr val="FFFFFF"/>
                </a:solidFill>
              </a:defRPr>
            </a:pPr>
            <a:r>
              <a:rPr sz="3200" dirty="0">
                <a:latin typeface="YACkoL24Adk 0"/>
              </a:rPr>
              <a:t>Not nice to not “work” in a mess.</a:t>
            </a:r>
          </a:p>
          <a:p>
            <a:pPr marL="260683" indent="-260683">
              <a:lnSpc>
                <a:spcPts val="4200"/>
              </a:lnSpc>
              <a:buSzPct val="100000"/>
              <a:buChar char="•"/>
              <a:defRPr sz="2800" spc="300">
                <a:solidFill>
                  <a:srgbClr val="FFFFFF"/>
                </a:solidFill>
              </a:defRPr>
            </a:pPr>
            <a:endParaRPr sz="3200" dirty="0">
              <a:latin typeface="YACkoL24Adk 0"/>
            </a:endParaRPr>
          </a:p>
          <a:p>
            <a:pPr marL="260683" indent="-260683">
              <a:lnSpc>
                <a:spcPts val="4200"/>
              </a:lnSpc>
              <a:buSzPct val="100000"/>
              <a:buChar char="•"/>
              <a:defRPr sz="2800" spc="300">
                <a:solidFill>
                  <a:srgbClr val="FFFFFF"/>
                </a:solidFill>
              </a:defRPr>
            </a:pPr>
            <a:r>
              <a:rPr sz="3200" dirty="0">
                <a:latin typeface="YACkoL24Adk 0"/>
              </a:rPr>
              <a:t>If your computer crashes it is MUCH easier to recover work if files/directories are structured.</a:t>
            </a:r>
          </a:p>
          <a:p>
            <a:pPr marL="260683" indent="-260683">
              <a:lnSpc>
                <a:spcPts val="4200"/>
              </a:lnSpc>
              <a:buSzPct val="100000"/>
              <a:buChar char="•"/>
              <a:defRPr sz="2800" spc="300">
                <a:solidFill>
                  <a:srgbClr val="FFFFFF"/>
                </a:solidFill>
              </a:defRPr>
            </a:pPr>
            <a:endParaRPr sz="3200" dirty="0">
              <a:latin typeface="YACkoL24Adk 0"/>
            </a:endParaRPr>
          </a:p>
          <a:p>
            <a:pPr marL="260683" indent="-260683">
              <a:lnSpc>
                <a:spcPts val="4200"/>
              </a:lnSpc>
              <a:buSzPct val="100000"/>
              <a:buChar char="•"/>
              <a:defRPr sz="2800" spc="300">
                <a:solidFill>
                  <a:srgbClr val="FFFFFF"/>
                </a:solidFill>
              </a:defRPr>
            </a:pPr>
            <a:r>
              <a:rPr sz="3200" dirty="0">
                <a:latin typeface="YACkoL24Adk 0"/>
              </a:rPr>
              <a:t>If you apply a command (bash, R, Python) to a group of files/directories, naming is important!</a:t>
            </a:r>
          </a:p>
          <a:p>
            <a:pPr marL="260683" indent="-260683">
              <a:lnSpc>
                <a:spcPts val="4200"/>
              </a:lnSpc>
              <a:buSzPct val="100000"/>
              <a:buChar char="•"/>
              <a:defRPr sz="2800" spc="300">
                <a:solidFill>
                  <a:srgbClr val="FFFFFF"/>
                </a:solidFill>
              </a:defRPr>
            </a:pPr>
            <a:endParaRPr sz="3200" dirty="0">
              <a:latin typeface="YACkoL24Adk 0"/>
            </a:endParaRPr>
          </a:p>
          <a:p>
            <a:pPr marL="260683" indent="-260683">
              <a:lnSpc>
                <a:spcPts val="4200"/>
              </a:lnSpc>
              <a:buSzPct val="100000"/>
              <a:buChar char="•"/>
              <a:defRPr sz="2800" spc="300">
                <a:solidFill>
                  <a:srgbClr val="FFFFFF"/>
                </a:solidFill>
              </a:defRPr>
            </a:pPr>
            <a:r>
              <a:rPr sz="3200" dirty="0">
                <a:latin typeface="YACkoL24Adk 0"/>
              </a:rPr>
              <a:t>Large files should be stored smartly to save space (storage &amp; memory).</a:t>
            </a:r>
          </a:p>
        </p:txBody>
      </p:sp>
      <p:sp>
        <p:nvSpPr>
          <p:cNvPr id="934"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44</a:t>
            </a:r>
            <a:endParaRPr dirty="0"/>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6" name="Rectangle 21"/>
          <p:cNvSpPr/>
          <p:nvPr/>
        </p:nvSpPr>
        <p:spPr>
          <a:xfrm flipH="1">
            <a:off x="-52834" y="0"/>
            <a:ext cx="12238483" cy="13716000"/>
          </a:xfrm>
          <a:prstGeom prst="rect">
            <a:avLst/>
          </a:prstGeom>
          <a:solidFill>
            <a:srgbClr val="A0B7FF"/>
          </a:solidFill>
          <a:ln w="12700">
            <a:miter lim="400000"/>
          </a:ln>
        </p:spPr>
        <p:txBody>
          <a:bodyPr lIns="45718" tIns="45718" rIns="45718" bIns="45718" anchor="ctr"/>
          <a:lstStyle/>
          <a:p>
            <a:pPr algn="ctr">
              <a:defRPr>
                <a:solidFill>
                  <a:srgbClr val="DDDDDD"/>
                </a:solidFill>
              </a:defRPr>
            </a:pPr>
            <a:endParaRPr/>
          </a:p>
        </p:txBody>
      </p:sp>
      <p:sp>
        <p:nvSpPr>
          <p:cNvPr id="937" name="Group 1"/>
          <p:cNvSpPr/>
          <p:nvPr/>
        </p:nvSpPr>
        <p:spPr>
          <a:xfrm flipH="1">
            <a:off x="7521612" y="1358002"/>
            <a:ext cx="9328075" cy="1833437"/>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938" name="TextBox 34"/>
          <p:cNvSpPr txBox="1"/>
          <p:nvPr/>
        </p:nvSpPr>
        <p:spPr>
          <a:xfrm>
            <a:off x="8203982" y="1809901"/>
            <a:ext cx="7963336"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5400" b="1" spc="600"/>
            </a:lvl1pPr>
          </a:lstStyle>
          <a:p>
            <a:r>
              <a:t>DO’S and DON’TS</a:t>
            </a:r>
          </a:p>
        </p:txBody>
      </p:sp>
      <p:grpSp>
        <p:nvGrpSpPr>
          <p:cNvPr id="941" name="Group"/>
          <p:cNvGrpSpPr/>
          <p:nvPr/>
        </p:nvGrpSpPr>
        <p:grpSpPr>
          <a:xfrm>
            <a:off x="1389271" y="6578265"/>
            <a:ext cx="9593772" cy="1270002"/>
            <a:chOff x="0" y="0"/>
            <a:chExt cx="9593772" cy="1270001"/>
          </a:xfrm>
        </p:grpSpPr>
        <p:sp>
          <p:nvSpPr>
            <p:cNvPr id="939" name="Rectangle"/>
            <p:cNvSpPr/>
            <p:nvPr/>
          </p:nvSpPr>
          <p:spPr>
            <a:xfrm>
              <a:off x="9326" y="-1"/>
              <a:ext cx="9584446"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940" name="Square"/>
            <p:cNvSpPr/>
            <p:nvPr/>
          </p:nvSpPr>
          <p:spPr>
            <a:xfrm>
              <a:off x="-1" y="-1"/>
              <a:ext cx="1274692"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grpSp>
        <p:nvGrpSpPr>
          <p:cNvPr id="944" name="Group"/>
          <p:cNvGrpSpPr/>
          <p:nvPr/>
        </p:nvGrpSpPr>
        <p:grpSpPr>
          <a:xfrm>
            <a:off x="1389271" y="10966418"/>
            <a:ext cx="9593772" cy="1270002"/>
            <a:chOff x="0" y="0"/>
            <a:chExt cx="9593772" cy="1270001"/>
          </a:xfrm>
        </p:grpSpPr>
        <p:sp>
          <p:nvSpPr>
            <p:cNvPr id="942" name="Rectangle"/>
            <p:cNvSpPr/>
            <p:nvPr/>
          </p:nvSpPr>
          <p:spPr>
            <a:xfrm>
              <a:off x="9326" y="-1"/>
              <a:ext cx="9584446"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943" name="Square"/>
            <p:cNvSpPr/>
            <p:nvPr/>
          </p:nvSpPr>
          <p:spPr>
            <a:xfrm>
              <a:off x="-1" y="-1"/>
              <a:ext cx="1274692"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grpSp>
        <p:nvGrpSpPr>
          <p:cNvPr id="947" name="Group"/>
          <p:cNvGrpSpPr/>
          <p:nvPr/>
        </p:nvGrpSpPr>
        <p:grpSpPr>
          <a:xfrm>
            <a:off x="1389271" y="8772342"/>
            <a:ext cx="9593772" cy="1270002"/>
            <a:chOff x="0" y="0"/>
            <a:chExt cx="9593772" cy="1270001"/>
          </a:xfrm>
        </p:grpSpPr>
        <p:sp>
          <p:nvSpPr>
            <p:cNvPr id="945" name="Rectangle"/>
            <p:cNvSpPr/>
            <p:nvPr/>
          </p:nvSpPr>
          <p:spPr>
            <a:xfrm>
              <a:off x="9326" y="-1"/>
              <a:ext cx="9584446"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946" name="Square"/>
            <p:cNvSpPr/>
            <p:nvPr/>
          </p:nvSpPr>
          <p:spPr>
            <a:xfrm>
              <a:off x="-1" y="-1"/>
              <a:ext cx="1274692"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grpSp>
        <p:nvGrpSpPr>
          <p:cNvPr id="950" name="Group"/>
          <p:cNvGrpSpPr/>
          <p:nvPr/>
        </p:nvGrpSpPr>
        <p:grpSpPr>
          <a:xfrm>
            <a:off x="1389271" y="4384190"/>
            <a:ext cx="9593772" cy="1270002"/>
            <a:chOff x="0" y="0"/>
            <a:chExt cx="9593772" cy="1270001"/>
          </a:xfrm>
        </p:grpSpPr>
        <p:sp>
          <p:nvSpPr>
            <p:cNvPr id="948" name="Rectangle"/>
            <p:cNvSpPr/>
            <p:nvPr/>
          </p:nvSpPr>
          <p:spPr>
            <a:xfrm>
              <a:off x="9326" y="-1"/>
              <a:ext cx="9584446"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949" name="Square"/>
            <p:cNvSpPr/>
            <p:nvPr/>
          </p:nvSpPr>
          <p:spPr>
            <a:xfrm>
              <a:off x="-1" y="-1"/>
              <a:ext cx="1274692"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sp>
        <p:nvSpPr>
          <p:cNvPr id="951" name="TextBox 34"/>
          <p:cNvSpPr txBox="1"/>
          <p:nvPr/>
        </p:nvSpPr>
        <p:spPr>
          <a:xfrm>
            <a:off x="2883558" y="4567071"/>
            <a:ext cx="7620001"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lvl1pPr>
          </a:lstStyle>
          <a:p>
            <a:r>
              <a:rPr dirty="0"/>
              <a:t>Consistent and Logical Directory Structure </a:t>
            </a:r>
          </a:p>
        </p:txBody>
      </p:sp>
      <p:sp>
        <p:nvSpPr>
          <p:cNvPr id="952" name="TextBox 34"/>
          <p:cNvSpPr txBox="1"/>
          <p:nvPr/>
        </p:nvSpPr>
        <p:spPr>
          <a:xfrm>
            <a:off x="2883558" y="6748446"/>
            <a:ext cx="7620001"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defRPr sz="2800" b="1" spc="311"/>
            </a:pPr>
            <a:r>
              <a:t>Consistant &amp; Non-</a:t>
            </a:r>
          </a:p>
          <a:p>
            <a:pPr algn="ctr">
              <a:defRPr sz="2800" b="1" spc="311"/>
            </a:pPr>
            <a:r>
              <a:t>redundant File Naming</a:t>
            </a:r>
          </a:p>
        </p:txBody>
      </p:sp>
      <p:sp>
        <p:nvSpPr>
          <p:cNvPr id="953" name="TextBox 34"/>
          <p:cNvSpPr txBox="1"/>
          <p:nvPr/>
        </p:nvSpPr>
        <p:spPr>
          <a:xfrm>
            <a:off x="2883558" y="8929823"/>
            <a:ext cx="7620001"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defRPr sz="2800" b="1" spc="311"/>
            </a:pPr>
            <a:r>
              <a:t>Version Control System</a:t>
            </a:r>
          </a:p>
          <a:p>
            <a:pPr algn="ctr">
              <a:defRPr sz="2800" b="1" spc="311"/>
            </a:pPr>
            <a:r>
              <a:t>git/GitHub &amp; Back-up</a:t>
            </a:r>
          </a:p>
        </p:txBody>
      </p:sp>
      <p:sp>
        <p:nvSpPr>
          <p:cNvPr id="954" name="TextBox 34"/>
          <p:cNvSpPr txBox="1"/>
          <p:nvPr/>
        </p:nvSpPr>
        <p:spPr>
          <a:xfrm>
            <a:off x="2883558" y="11123900"/>
            <a:ext cx="7620001"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lvl1pPr>
          </a:lstStyle>
          <a:p>
            <a:r>
              <a:t>Clean and Update Your Computer Regularly  </a:t>
            </a:r>
          </a:p>
        </p:txBody>
      </p:sp>
      <p:grpSp>
        <p:nvGrpSpPr>
          <p:cNvPr id="957" name="Group"/>
          <p:cNvGrpSpPr/>
          <p:nvPr/>
        </p:nvGrpSpPr>
        <p:grpSpPr>
          <a:xfrm>
            <a:off x="13547971" y="4384190"/>
            <a:ext cx="9593773" cy="1270002"/>
            <a:chOff x="0" y="0"/>
            <a:chExt cx="9593772" cy="1270001"/>
          </a:xfrm>
        </p:grpSpPr>
        <p:sp>
          <p:nvSpPr>
            <p:cNvPr id="955" name="Rectangle"/>
            <p:cNvSpPr/>
            <p:nvPr/>
          </p:nvSpPr>
          <p:spPr>
            <a:xfrm>
              <a:off x="9326" y="-1"/>
              <a:ext cx="9584446"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956" name="Square"/>
            <p:cNvSpPr/>
            <p:nvPr/>
          </p:nvSpPr>
          <p:spPr>
            <a:xfrm>
              <a:off x="-1" y="-1"/>
              <a:ext cx="1274692"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grpSp>
        <p:nvGrpSpPr>
          <p:cNvPr id="960" name="Group"/>
          <p:cNvGrpSpPr/>
          <p:nvPr/>
        </p:nvGrpSpPr>
        <p:grpSpPr>
          <a:xfrm>
            <a:off x="13547971" y="6578265"/>
            <a:ext cx="9593773" cy="1270002"/>
            <a:chOff x="0" y="0"/>
            <a:chExt cx="9593772" cy="1270001"/>
          </a:xfrm>
        </p:grpSpPr>
        <p:sp>
          <p:nvSpPr>
            <p:cNvPr id="958" name="Rectangle"/>
            <p:cNvSpPr/>
            <p:nvPr/>
          </p:nvSpPr>
          <p:spPr>
            <a:xfrm>
              <a:off x="9326" y="-1"/>
              <a:ext cx="9584446"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959" name="Square"/>
            <p:cNvSpPr/>
            <p:nvPr/>
          </p:nvSpPr>
          <p:spPr>
            <a:xfrm>
              <a:off x="-1" y="-1"/>
              <a:ext cx="1274692"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grpSp>
        <p:nvGrpSpPr>
          <p:cNvPr id="963" name="Group"/>
          <p:cNvGrpSpPr/>
          <p:nvPr/>
        </p:nvGrpSpPr>
        <p:grpSpPr>
          <a:xfrm>
            <a:off x="13532865" y="8694759"/>
            <a:ext cx="9593773" cy="1270003"/>
            <a:chOff x="0" y="0"/>
            <a:chExt cx="9593772" cy="1270001"/>
          </a:xfrm>
        </p:grpSpPr>
        <p:sp>
          <p:nvSpPr>
            <p:cNvPr id="961" name="Rectangle"/>
            <p:cNvSpPr/>
            <p:nvPr/>
          </p:nvSpPr>
          <p:spPr>
            <a:xfrm>
              <a:off x="9326" y="-1"/>
              <a:ext cx="9584446"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962" name="Square"/>
            <p:cNvSpPr/>
            <p:nvPr/>
          </p:nvSpPr>
          <p:spPr>
            <a:xfrm>
              <a:off x="-1" y="-1"/>
              <a:ext cx="1274692"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grpSp>
        <p:nvGrpSpPr>
          <p:cNvPr id="966" name="Group"/>
          <p:cNvGrpSpPr/>
          <p:nvPr/>
        </p:nvGrpSpPr>
        <p:grpSpPr>
          <a:xfrm>
            <a:off x="13532865" y="10966418"/>
            <a:ext cx="9593773" cy="1270002"/>
            <a:chOff x="0" y="0"/>
            <a:chExt cx="9593772" cy="1270001"/>
          </a:xfrm>
        </p:grpSpPr>
        <p:sp>
          <p:nvSpPr>
            <p:cNvPr id="964" name="Rectangle"/>
            <p:cNvSpPr/>
            <p:nvPr/>
          </p:nvSpPr>
          <p:spPr>
            <a:xfrm>
              <a:off x="9326" y="-1"/>
              <a:ext cx="9584446"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965" name="Square"/>
            <p:cNvSpPr/>
            <p:nvPr/>
          </p:nvSpPr>
          <p:spPr>
            <a:xfrm>
              <a:off x="-1" y="-1"/>
              <a:ext cx="1274692" cy="1270003"/>
            </a:xfrm>
            <a:prstGeom prst="rect">
              <a:avLst/>
            </a:prstGeom>
            <a:noFill/>
            <a:ln w="50800" cap="flat">
              <a:solidFill>
                <a:srgbClr val="FFFFFF"/>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grpSp>
      <p:sp>
        <p:nvSpPr>
          <p:cNvPr id="967" name="TextBox 34"/>
          <p:cNvSpPr txBox="1"/>
          <p:nvPr/>
        </p:nvSpPr>
        <p:spPr>
          <a:xfrm>
            <a:off x="14911660" y="8852241"/>
            <a:ext cx="7620002"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solidFill>
                  <a:srgbClr val="FFFFFF"/>
                </a:solidFill>
              </a:defRPr>
            </a:lvl1pPr>
          </a:lstStyle>
          <a:p>
            <a:r>
              <a:t>Don’t Store Large Data/Files on Your Local Computer</a:t>
            </a:r>
          </a:p>
        </p:txBody>
      </p:sp>
      <p:sp>
        <p:nvSpPr>
          <p:cNvPr id="968" name="Tick"/>
          <p:cNvSpPr/>
          <p:nvPr/>
        </p:nvSpPr>
        <p:spPr>
          <a:xfrm>
            <a:off x="1602972" y="4696440"/>
            <a:ext cx="840841" cy="645485"/>
          </a:xfrm>
          <a:custGeom>
            <a:avLst/>
            <a:gdLst/>
            <a:ahLst/>
            <a:cxnLst>
              <a:cxn ang="0">
                <a:pos x="wd2" y="hd2"/>
              </a:cxn>
              <a:cxn ang="5400000">
                <a:pos x="wd2" y="hd2"/>
              </a:cxn>
              <a:cxn ang="10800000">
                <a:pos x="wd2" y="hd2"/>
              </a:cxn>
              <a:cxn ang="16200000">
                <a:pos x="wd2" y="hd2"/>
              </a:cxn>
            </a:cxnLst>
            <a:rect l="0" t="0" r="r" b="b"/>
            <a:pathLst>
              <a:path w="21576" h="21584" extrusionOk="0">
                <a:moveTo>
                  <a:pt x="19124" y="0"/>
                </a:moveTo>
                <a:cubicBezTo>
                  <a:pt x="19093" y="0"/>
                  <a:pt x="19062" y="15"/>
                  <a:pt x="19038" y="46"/>
                </a:cubicBezTo>
                <a:lnTo>
                  <a:pt x="7550" y="15019"/>
                </a:lnTo>
                <a:cubicBezTo>
                  <a:pt x="7502" y="15081"/>
                  <a:pt x="7426" y="15081"/>
                  <a:pt x="7379" y="15019"/>
                </a:cubicBezTo>
                <a:lnTo>
                  <a:pt x="2536" y="8708"/>
                </a:lnTo>
                <a:cubicBezTo>
                  <a:pt x="2489" y="8646"/>
                  <a:pt x="2413" y="8646"/>
                  <a:pt x="2365" y="8708"/>
                </a:cubicBezTo>
                <a:lnTo>
                  <a:pt x="35" y="11744"/>
                </a:lnTo>
                <a:cubicBezTo>
                  <a:pt x="-12" y="11806"/>
                  <a:pt x="-12" y="11907"/>
                  <a:pt x="35" y="11969"/>
                </a:cubicBezTo>
                <a:lnTo>
                  <a:pt x="4963" y="18390"/>
                </a:lnTo>
                <a:lnTo>
                  <a:pt x="6654" y="20594"/>
                </a:lnTo>
                <a:lnTo>
                  <a:pt x="7379" y="21538"/>
                </a:lnTo>
                <a:cubicBezTo>
                  <a:pt x="7426" y="21600"/>
                  <a:pt x="7502" y="21600"/>
                  <a:pt x="7550" y="21538"/>
                </a:cubicBezTo>
                <a:lnTo>
                  <a:pt x="21541" y="3307"/>
                </a:lnTo>
                <a:cubicBezTo>
                  <a:pt x="21588" y="3245"/>
                  <a:pt x="21588" y="3146"/>
                  <a:pt x="21541" y="3085"/>
                </a:cubicBezTo>
                <a:lnTo>
                  <a:pt x="19211" y="48"/>
                </a:lnTo>
                <a:cubicBezTo>
                  <a:pt x="19186" y="17"/>
                  <a:pt x="19156" y="0"/>
                  <a:pt x="19124" y="0"/>
                </a:cubicBezTo>
                <a:close/>
              </a:path>
            </a:pathLst>
          </a:custGeom>
          <a:solidFill>
            <a:schemeClr val="accent1"/>
          </a:solidFill>
          <a:ln w="12700">
            <a:miter lim="400000"/>
          </a:ln>
        </p:spPr>
        <p:txBody>
          <a:bodyPr lIns="45718" tIns="45718" rIns="45718" bIns="45718" anchor="ctr"/>
          <a:lstStyle/>
          <a:p>
            <a:pPr>
              <a:defRPr>
                <a:solidFill>
                  <a:srgbClr val="FFFFFF"/>
                </a:solidFill>
                <a:latin typeface="Helvetica Neue"/>
                <a:ea typeface="Helvetica Neue"/>
                <a:cs typeface="Helvetica Neue"/>
                <a:sym typeface="Helvetica Neue"/>
              </a:defRPr>
            </a:pPr>
            <a:endParaRPr/>
          </a:p>
        </p:txBody>
      </p:sp>
      <p:sp>
        <p:nvSpPr>
          <p:cNvPr id="969" name="Tick"/>
          <p:cNvSpPr/>
          <p:nvPr/>
        </p:nvSpPr>
        <p:spPr>
          <a:xfrm>
            <a:off x="1602972" y="6880132"/>
            <a:ext cx="840841" cy="645484"/>
          </a:xfrm>
          <a:custGeom>
            <a:avLst/>
            <a:gdLst/>
            <a:ahLst/>
            <a:cxnLst>
              <a:cxn ang="0">
                <a:pos x="wd2" y="hd2"/>
              </a:cxn>
              <a:cxn ang="5400000">
                <a:pos x="wd2" y="hd2"/>
              </a:cxn>
              <a:cxn ang="10800000">
                <a:pos x="wd2" y="hd2"/>
              </a:cxn>
              <a:cxn ang="16200000">
                <a:pos x="wd2" y="hd2"/>
              </a:cxn>
            </a:cxnLst>
            <a:rect l="0" t="0" r="r" b="b"/>
            <a:pathLst>
              <a:path w="21576" h="21584" extrusionOk="0">
                <a:moveTo>
                  <a:pt x="19124" y="0"/>
                </a:moveTo>
                <a:cubicBezTo>
                  <a:pt x="19093" y="0"/>
                  <a:pt x="19062" y="15"/>
                  <a:pt x="19038" y="46"/>
                </a:cubicBezTo>
                <a:lnTo>
                  <a:pt x="7550" y="15019"/>
                </a:lnTo>
                <a:cubicBezTo>
                  <a:pt x="7502" y="15081"/>
                  <a:pt x="7426" y="15081"/>
                  <a:pt x="7379" y="15019"/>
                </a:cubicBezTo>
                <a:lnTo>
                  <a:pt x="2536" y="8708"/>
                </a:lnTo>
                <a:cubicBezTo>
                  <a:pt x="2489" y="8646"/>
                  <a:pt x="2413" y="8646"/>
                  <a:pt x="2365" y="8708"/>
                </a:cubicBezTo>
                <a:lnTo>
                  <a:pt x="35" y="11744"/>
                </a:lnTo>
                <a:cubicBezTo>
                  <a:pt x="-12" y="11806"/>
                  <a:pt x="-12" y="11907"/>
                  <a:pt x="35" y="11969"/>
                </a:cubicBezTo>
                <a:lnTo>
                  <a:pt x="4963" y="18390"/>
                </a:lnTo>
                <a:lnTo>
                  <a:pt x="6654" y="20594"/>
                </a:lnTo>
                <a:lnTo>
                  <a:pt x="7379" y="21538"/>
                </a:lnTo>
                <a:cubicBezTo>
                  <a:pt x="7426" y="21600"/>
                  <a:pt x="7502" y="21600"/>
                  <a:pt x="7550" y="21538"/>
                </a:cubicBezTo>
                <a:lnTo>
                  <a:pt x="21541" y="3307"/>
                </a:lnTo>
                <a:cubicBezTo>
                  <a:pt x="21588" y="3245"/>
                  <a:pt x="21588" y="3146"/>
                  <a:pt x="21541" y="3085"/>
                </a:cubicBezTo>
                <a:lnTo>
                  <a:pt x="19211" y="48"/>
                </a:lnTo>
                <a:cubicBezTo>
                  <a:pt x="19186" y="17"/>
                  <a:pt x="19156" y="0"/>
                  <a:pt x="19124" y="0"/>
                </a:cubicBezTo>
                <a:close/>
              </a:path>
            </a:pathLst>
          </a:custGeom>
          <a:solidFill>
            <a:schemeClr val="accent1"/>
          </a:solidFill>
          <a:ln w="12700">
            <a:miter lim="400000"/>
          </a:ln>
        </p:spPr>
        <p:txBody>
          <a:bodyPr lIns="45718" tIns="45718" rIns="45718" bIns="45718" anchor="ctr"/>
          <a:lstStyle/>
          <a:p>
            <a:pPr>
              <a:defRPr>
                <a:solidFill>
                  <a:srgbClr val="FFFFFF"/>
                </a:solidFill>
                <a:latin typeface="Helvetica Neue"/>
                <a:ea typeface="Helvetica Neue"/>
                <a:cs typeface="Helvetica Neue"/>
                <a:sym typeface="Helvetica Neue"/>
              </a:defRPr>
            </a:pPr>
            <a:endParaRPr/>
          </a:p>
        </p:txBody>
      </p:sp>
      <p:sp>
        <p:nvSpPr>
          <p:cNvPr id="970" name="Tick"/>
          <p:cNvSpPr/>
          <p:nvPr/>
        </p:nvSpPr>
        <p:spPr>
          <a:xfrm>
            <a:off x="1602972" y="11289055"/>
            <a:ext cx="840841" cy="645484"/>
          </a:xfrm>
          <a:custGeom>
            <a:avLst/>
            <a:gdLst/>
            <a:ahLst/>
            <a:cxnLst>
              <a:cxn ang="0">
                <a:pos x="wd2" y="hd2"/>
              </a:cxn>
              <a:cxn ang="5400000">
                <a:pos x="wd2" y="hd2"/>
              </a:cxn>
              <a:cxn ang="10800000">
                <a:pos x="wd2" y="hd2"/>
              </a:cxn>
              <a:cxn ang="16200000">
                <a:pos x="wd2" y="hd2"/>
              </a:cxn>
            </a:cxnLst>
            <a:rect l="0" t="0" r="r" b="b"/>
            <a:pathLst>
              <a:path w="21576" h="21584" extrusionOk="0">
                <a:moveTo>
                  <a:pt x="19124" y="0"/>
                </a:moveTo>
                <a:cubicBezTo>
                  <a:pt x="19093" y="0"/>
                  <a:pt x="19062" y="15"/>
                  <a:pt x="19038" y="46"/>
                </a:cubicBezTo>
                <a:lnTo>
                  <a:pt x="7550" y="15019"/>
                </a:lnTo>
                <a:cubicBezTo>
                  <a:pt x="7502" y="15081"/>
                  <a:pt x="7426" y="15081"/>
                  <a:pt x="7379" y="15019"/>
                </a:cubicBezTo>
                <a:lnTo>
                  <a:pt x="2536" y="8708"/>
                </a:lnTo>
                <a:cubicBezTo>
                  <a:pt x="2489" y="8646"/>
                  <a:pt x="2413" y="8646"/>
                  <a:pt x="2365" y="8708"/>
                </a:cubicBezTo>
                <a:lnTo>
                  <a:pt x="35" y="11744"/>
                </a:lnTo>
                <a:cubicBezTo>
                  <a:pt x="-12" y="11806"/>
                  <a:pt x="-12" y="11907"/>
                  <a:pt x="35" y="11969"/>
                </a:cubicBezTo>
                <a:lnTo>
                  <a:pt x="4963" y="18390"/>
                </a:lnTo>
                <a:lnTo>
                  <a:pt x="6654" y="20594"/>
                </a:lnTo>
                <a:lnTo>
                  <a:pt x="7379" y="21538"/>
                </a:lnTo>
                <a:cubicBezTo>
                  <a:pt x="7426" y="21600"/>
                  <a:pt x="7502" y="21600"/>
                  <a:pt x="7550" y="21538"/>
                </a:cubicBezTo>
                <a:lnTo>
                  <a:pt x="21541" y="3307"/>
                </a:lnTo>
                <a:cubicBezTo>
                  <a:pt x="21588" y="3245"/>
                  <a:pt x="21588" y="3146"/>
                  <a:pt x="21541" y="3085"/>
                </a:cubicBezTo>
                <a:lnTo>
                  <a:pt x="19211" y="48"/>
                </a:lnTo>
                <a:cubicBezTo>
                  <a:pt x="19186" y="17"/>
                  <a:pt x="19156" y="0"/>
                  <a:pt x="19124" y="0"/>
                </a:cubicBezTo>
                <a:close/>
              </a:path>
            </a:pathLst>
          </a:custGeom>
          <a:solidFill>
            <a:schemeClr val="accent1"/>
          </a:solidFill>
          <a:ln w="12700">
            <a:miter lim="400000"/>
          </a:ln>
        </p:spPr>
        <p:txBody>
          <a:bodyPr lIns="45718" tIns="45718" rIns="45718" bIns="45718" anchor="ctr"/>
          <a:lstStyle/>
          <a:p>
            <a:pPr>
              <a:defRPr>
                <a:solidFill>
                  <a:srgbClr val="FFFFFF"/>
                </a:solidFill>
                <a:latin typeface="Helvetica Neue"/>
                <a:ea typeface="Helvetica Neue"/>
                <a:cs typeface="Helvetica Neue"/>
                <a:sym typeface="Helvetica Neue"/>
              </a:defRPr>
            </a:pPr>
            <a:endParaRPr/>
          </a:p>
        </p:txBody>
      </p:sp>
      <p:sp>
        <p:nvSpPr>
          <p:cNvPr id="971" name="Tick"/>
          <p:cNvSpPr/>
          <p:nvPr/>
        </p:nvSpPr>
        <p:spPr>
          <a:xfrm>
            <a:off x="1602972" y="9084594"/>
            <a:ext cx="840841" cy="645484"/>
          </a:xfrm>
          <a:custGeom>
            <a:avLst/>
            <a:gdLst/>
            <a:ahLst/>
            <a:cxnLst>
              <a:cxn ang="0">
                <a:pos x="wd2" y="hd2"/>
              </a:cxn>
              <a:cxn ang="5400000">
                <a:pos x="wd2" y="hd2"/>
              </a:cxn>
              <a:cxn ang="10800000">
                <a:pos x="wd2" y="hd2"/>
              </a:cxn>
              <a:cxn ang="16200000">
                <a:pos x="wd2" y="hd2"/>
              </a:cxn>
            </a:cxnLst>
            <a:rect l="0" t="0" r="r" b="b"/>
            <a:pathLst>
              <a:path w="21576" h="21584" extrusionOk="0">
                <a:moveTo>
                  <a:pt x="19124" y="0"/>
                </a:moveTo>
                <a:cubicBezTo>
                  <a:pt x="19093" y="0"/>
                  <a:pt x="19062" y="15"/>
                  <a:pt x="19038" y="46"/>
                </a:cubicBezTo>
                <a:lnTo>
                  <a:pt x="7550" y="15019"/>
                </a:lnTo>
                <a:cubicBezTo>
                  <a:pt x="7502" y="15081"/>
                  <a:pt x="7426" y="15081"/>
                  <a:pt x="7379" y="15019"/>
                </a:cubicBezTo>
                <a:lnTo>
                  <a:pt x="2536" y="8708"/>
                </a:lnTo>
                <a:cubicBezTo>
                  <a:pt x="2489" y="8646"/>
                  <a:pt x="2413" y="8646"/>
                  <a:pt x="2365" y="8708"/>
                </a:cubicBezTo>
                <a:lnTo>
                  <a:pt x="35" y="11744"/>
                </a:lnTo>
                <a:cubicBezTo>
                  <a:pt x="-12" y="11806"/>
                  <a:pt x="-12" y="11907"/>
                  <a:pt x="35" y="11969"/>
                </a:cubicBezTo>
                <a:lnTo>
                  <a:pt x="4963" y="18390"/>
                </a:lnTo>
                <a:lnTo>
                  <a:pt x="6654" y="20594"/>
                </a:lnTo>
                <a:lnTo>
                  <a:pt x="7379" y="21538"/>
                </a:lnTo>
                <a:cubicBezTo>
                  <a:pt x="7426" y="21600"/>
                  <a:pt x="7502" y="21600"/>
                  <a:pt x="7550" y="21538"/>
                </a:cubicBezTo>
                <a:lnTo>
                  <a:pt x="21541" y="3307"/>
                </a:lnTo>
                <a:cubicBezTo>
                  <a:pt x="21588" y="3245"/>
                  <a:pt x="21588" y="3146"/>
                  <a:pt x="21541" y="3085"/>
                </a:cubicBezTo>
                <a:lnTo>
                  <a:pt x="19211" y="48"/>
                </a:lnTo>
                <a:cubicBezTo>
                  <a:pt x="19186" y="17"/>
                  <a:pt x="19156" y="0"/>
                  <a:pt x="19124" y="0"/>
                </a:cubicBezTo>
                <a:close/>
              </a:path>
            </a:pathLst>
          </a:custGeom>
          <a:solidFill>
            <a:schemeClr val="accent1"/>
          </a:solidFill>
          <a:ln w="12700">
            <a:miter lim="400000"/>
          </a:ln>
        </p:spPr>
        <p:txBody>
          <a:bodyPr lIns="45718" tIns="45718" rIns="45718" bIns="45718" anchor="ctr"/>
          <a:lstStyle/>
          <a:p>
            <a:pPr>
              <a:defRPr>
                <a:solidFill>
                  <a:srgbClr val="FFFFFF"/>
                </a:solidFill>
                <a:latin typeface="Helvetica Neue"/>
                <a:ea typeface="Helvetica Neue"/>
                <a:cs typeface="Helvetica Neue"/>
                <a:sym typeface="Helvetica Neue"/>
              </a:defRPr>
            </a:pPr>
            <a:endParaRPr/>
          </a:p>
        </p:txBody>
      </p:sp>
      <p:sp>
        <p:nvSpPr>
          <p:cNvPr id="972" name="Multiplication Sign"/>
          <p:cNvSpPr/>
          <p:nvPr/>
        </p:nvSpPr>
        <p:spPr>
          <a:xfrm>
            <a:off x="13820942" y="4634443"/>
            <a:ext cx="769531" cy="769530"/>
          </a:xfrm>
          <a:custGeom>
            <a:avLst/>
            <a:gdLst/>
            <a:ahLst/>
            <a:cxnLst>
              <a:cxn ang="0">
                <a:pos x="wd2" y="hd2"/>
              </a:cxn>
              <a:cxn ang="5400000">
                <a:pos x="wd2" y="hd2"/>
              </a:cxn>
              <a:cxn ang="10800000">
                <a:pos x="wd2" y="hd2"/>
              </a:cxn>
              <a:cxn ang="16200000">
                <a:pos x="wd2" y="hd2"/>
              </a:cxn>
            </a:cxnLst>
            <a:rect l="0" t="0" r="r" b="b"/>
            <a:pathLst>
              <a:path w="21577" h="21577" extrusionOk="0">
                <a:moveTo>
                  <a:pt x="3397" y="0"/>
                </a:moveTo>
                <a:cubicBezTo>
                  <a:pt x="3367" y="0"/>
                  <a:pt x="3337" y="11"/>
                  <a:pt x="3314" y="34"/>
                </a:cubicBezTo>
                <a:lnTo>
                  <a:pt x="34" y="3314"/>
                </a:lnTo>
                <a:cubicBezTo>
                  <a:pt x="-12" y="3360"/>
                  <a:pt x="-12" y="3433"/>
                  <a:pt x="34" y="3479"/>
                </a:cubicBezTo>
                <a:lnTo>
                  <a:pt x="7289" y="10732"/>
                </a:lnTo>
                <a:cubicBezTo>
                  <a:pt x="7319" y="10763"/>
                  <a:pt x="7319" y="10812"/>
                  <a:pt x="7289" y="10842"/>
                </a:cubicBezTo>
                <a:lnTo>
                  <a:pt x="34" y="18097"/>
                </a:lnTo>
                <a:cubicBezTo>
                  <a:pt x="-12" y="18143"/>
                  <a:pt x="-12" y="18216"/>
                  <a:pt x="34" y="18262"/>
                </a:cubicBezTo>
                <a:lnTo>
                  <a:pt x="3314" y="21542"/>
                </a:lnTo>
                <a:cubicBezTo>
                  <a:pt x="3360" y="21588"/>
                  <a:pt x="3433" y="21588"/>
                  <a:pt x="3479" y="21542"/>
                </a:cubicBezTo>
                <a:lnTo>
                  <a:pt x="10732" y="14287"/>
                </a:lnTo>
                <a:cubicBezTo>
                  <a:pt x="10763" y="14257"/>
                  <a:pt x="10813" y="14257"/>
                  <a:pt x="10844" y="14287"/>
                </a:cubicBezTo>
                <a:lnTo>
                  <a:pt x="18097" y="21542"/>
                </a:lnTo>
                <a:cubicBezTo>
                  <a:pt x="18143" y="21588"/>
                  <a:pt x="18216" y="21588"/>
                  <a:pt x="18262" y="21542"/>
                </a:cubicBezTo>
                <a:lnTo>
                  <a:pt x="21542" y="18262"/>
                </a:lnTo>
                <a:cubicBezTo>
                  <a:pt x="21588" y="18216"/>
                  <a:pt x="21588" y="18143"/>
                  <a:pt x="21542" y="18097"/>
                </a:cubicBezTo>
                <a:lnTo>
                  <a:pt x="14287" y="10844"/>
                </a:lnTo>
                <a:cubicBezTo>
                  <a:pt x="14257" y="10813"/>
                  <a:pt x="14257" y="10763"/>
                  <a:pt x="14287" y="10732"/>
                </a:cubicBezTo>
                <a:lnTo>
                  <a:pt x="21542" y="3479"/>
                </a:lnTo>
                <a:cubicBezTo>
                  <a:pt x="21587" y="3433"/>
                  <a:pt x="21587" y="3359"/>
                  <a:pt x="21542" y="3314"/>
                </a:cubicBezTo>
                <a:lnTo>
                  <a:pt x="18262" y="34"/>
                </a:lnTo>
                <a:cubicBezTo>
                  <a:pt x="18216" y="-12"/>
                  <a:pt x="18143" y="-12"/>
                  <a:pt x="18097" y="34"/>
                </a:cubicBezTo>
                <a:lnTo>
                  <a:pt x="10844" y="7289"/>
                </a:lnTo>
                <a:cubicBezTo>
                  <a:pt x="10813" y="7319"/>
                  <a:pt x="10764" y="7319"/>
                  <a:pt x="10734" y="7289"/>
                </a:cubicBezTo>
                <a:lnTo>
                  <a:pt x="3479" y="34"/>
                </a:lnTo>
                <a:cubicBezTo>
                  <a:pt x="3456" y="11"/>
                  <a:pt x="3427" y="0"/>
                  <a:pt x="3397" y="0"/>
                </a:cubicBezTo>
                <a:close/>
              </a:path>
            </a:pathLst>
          </a:custGeom>
          <a:solidFill>
            <a:srgbClr val="FF5575"/>
          </a:solidFill>
          <a:ln w="12700">
            <a:miter lim="400000"/>
          </a:ln>
        </p:spPr>
        <p:txBody>
          <a:bodyPr lIns="45718" tIns="45718" rIns="45718" bIns="45718" anchor="ctr"/>
          <a:lstStyle/>
          <a:p>
            <a:pPr>
              <a:defRPr>
                <a:solidFill>
                  <a:srgbClr val="FFFFFF"/>
                </a:solidFill>
              </a:defRPr>
            </a:pPr>
            <a:endParaRPr/>
          </a:p>
        </p:txBody>
      </p:sp>
      <p:sp>
        <p:nvSpPr>
          <p:cNvPr id="973" name="Multiplication Sign"/>
          <p:cNvSpPr/>
          <p:nvPr/>
        </p:nvSpPr>
        <p:spPr>
          <a:xfrm>
            <a:off x="13820943" y="6846958"/>
            <a:ext cx="769530" cy="769531"/>
          </a:xfrm>
          <a:custGeom>
            <a:avLst/>
            <a:gdLst/>
            <a:ahLst/>
            <a:cxnLst>
              <a:cxn ang="0">
                <a:pos x="wd2" y="hd2"/>
              </a:cxn>
              <a:cxn ang="5400000">
                <a:pos x="wd2" y="hd2"/>
              </a:cxn>
              <a:cxn ang="10800000">
                <a:pos x="wd2" y="hd2"/>
              </a:cxn>
              <a:cxn ang="16200000">
                <a:pos x="wd2" y="hd2"/>
              </a:cxn>
            </a:cxnLst>
            <a:rect l="0" t="0" r="r" b="b"/>
            <a:pathLst>
              <a:path w="21577" h="21577" extrusionOk="0">
                <a:moveTo>
                  <a:pt x="3397" y="0"/>
                </a:moveTo>
                <a:cubicBezTo>
                  <a:pt x="3367" y="0"/>
                  <a:pt x="3337" y="11"/>
                  <a:pt x="3314" y="34"/>
                </a:cubicBezTo>
                <a:lnTo>
                  <a:pt x="34" y="3314"/>
                </a:lnTo>
                <a:cubicBezTo>
                  <a:pt x="-12" y="3360"/>
                  <a:pt x="-12" y="3433"/>
                  <a:pt x="34" y="3479"/>
                </a:cubicBezTo>
                <a:lnTo>
                  <a:pt x="7289" y="10732"/>
                </a:lnTo>
                <a:cubicBezTo>
                  <a:pt x="7319" y="10763"/>
                  <a:pt x="7319" y="10812"/>
                  <a:pt x="7289" y="10842"/>
                </a:cubicBezTo>
                <a:lnTo>
                  <a:pt x="34" y="18097"/>
                </a:lnTo>
                <a:cubicBezTo>
                  <a:pt x="-12" y="18143"/>
                  <a:pt x="-12" y="18216"/>
                  <a:pt x="34" y="18262"/>
                </a:cubicBezTo>
                <a:lnTo>
                  <a:pt x="3314" y="21542"/>
                </a:lnTo>
                <a:cubicBezTo>
                  <a:pt x="3360" y="21588"/>
                  <a:pt x="3433" y="21588"/>
                  <a:pt x="3479" y="21542"/>
                </a:cubicBezTo>
                <a:lnTo>
                  <a:pt x="10732" y="14287"/>
                </a:lnTo>
                <a:cubicBezTo>
                  <a:pt x="10763" y="14257"/>
                  <a:pt x="10813" y="14257"/>
                  <a:pt x="10844" y="14287"/>
                </a:cubicBezTo>
                <a:lnTo>
                  <a:pt x="18097" y="21542"/>
                </a:lnTo>
                <a:cubicBezTo>
                  <a:pt x="18143" y="21588"/>
                  <a:pt x="18216" y="21588"/>
                  <a:pt x="18262" y="21542"/>
                </a:cubicBezTo>
                <a:lnTo>
                  <a:pt x="21542" y="18262"/>
                </a:lnTo>
                <a:cubicBezTo>
                  <a:pt x="21588" y="18216"/>
                  <a:pt x="21588" y="18143"/>
                  <a:pt x="21542" y="18097"/>
                </a:cubicBezTo>
                <a:lnTo>
                  <a:pt x="14287" y="10844"/>
                </a:lnTo>
                <a:cubicBezTo>
                  <a:pt x="14257" y="10813"/>
                  <a:pt x="14257" y="10763"/>
                  <a:pt x="14287" y="10732"/>
                </a:cubicBezTo>
                <a:lnTo>
                  <a:pt x="21542" y="3479"/>
                </a:lnTo>
                <a:cubicBezTo>
                  <a:pt x="21587" y="3433"/>
                  <a:pt x="21587" y="3359"/>
                  <a:pt x="21542" y="3314"/>
                </a:cubicBezTo>
                <a:lnTo>
                  <a:pt x="18262" y="34"/>
                </a:lnTo>
                <a:cubicBezTo>
                  <a:pt x="18216" y="-12"/>
                  <a:pt x="18143" y="-12"/>
                  <a:pt x="18097" y="34"/>
                </a:cubicBezTo>
                <a:lnTo>
                  <a:pt x="10844" y="7289"/>
                </a:lnTo>
                <a:cubicBezTo>
                  <a:pt x="10813" y="7319"/>
                  <a:pt x="10764" y="7319"/>
                  <a:pt x="10734" y="7289"/>
                </a:cubicBezTo>
                <a:lnTo>
                  <a:pt x="3479" y="34"/>
                </a:lnTo>
                <a:cubicBezTo>
                  <a:pt x="3456" y="11"/>
                  <a:pt x="3427" y="0"/>
                  <a:pt x="3397" y="0"/>
                </a:cubicBezTo>
                <a:close/>
              </a:path>
            </a:pathLst>
          </a:custGeom>
          <a:solidFill>
            <a:srgbClr val="FF5575"/>
          </a:solidFill>
          <a:ln w="12700">
            <a:miter lim="400000"/>
          </a:ln>
        </p:spPr>
        <p:txBody>
          <a:bodyPr lIns="45718" tIns="45718" rIns="45718" bIns="45718" anchor="ctr"/>
          <a:lstStyle/>
          <a:p>
            <a:pPr>
              <a:defRPr>
                <a:solidFill>
                  <a:srgbClr val="FFFFFF"/>
                </a:solidFill>
              </a:defRPr>
            </a:pPr>
            <a:endParaRPr/>
          </a:p>
        </p:txBody>
      </p:sp>
      <p:sp>
        <p:nvSpPr>
          <p:cNvPr id="974" name="Multiplication Sign"/>
          <p:cNvSpPr/>
          <p:nvPr/>
        </p:nvSpPr>
        <p:spPr>
          <a:xfrm>
            <a:off x="13820942" y="8945013"/>
            <a:ext cx="769531" cy="769531"/>
          </a:xfrm>
          <a:custGeom>
            <a:avLst/>
            <a:gdLst/>
            <a:ahLst/>
            <a:cxnLst>
              <a:cxn ang="0">
                <a:pos x="wd2" y="hd2"/>
              </a:cxn>
              <a:cxn ang="5400000">
                <a:pos x="wd2" y="hd2"/>
              </a:cxn>
              <a:cxn ang="10800000">
                <a:pos x="wd2" y="hd2"/>
              </a:cxn>
              <a:cxn ang="16200000">
                <a:pos x="wd2" y="hd2"/>
              </a:cxn>
            </a:cxnLst>
            <a:rect l="0" t="0" r="r" b="b"/>
            <a:pathLst>
              <a:path w="21577" h="21577" extrusionOk="0">
                <a:moveTo>
                  <a:pt x="3397" y="0"/>
                </a:moveTo>
                <a:cubicBezTo>
                  <a:pt x="3367" y="0"/>
                  <a:pt x="3337" y="11"/>
                  <a:pt x="3314" y="34"/>
                </a:cubicBezTo>
                <a:lnTo>
                  <a:pt x="34" y="3314"/>
                </a:lnTo>
                <a:cubicBezTo>
                  <a:pt x="-12" y="3360"/>
                  <a:pt x="-12" y="3433"/>
                  <a:pt x="34" y="3479"/>
                </a:cubicBezTo>
                <a:lnTo>
                  <a:pt x="7289" y="10732"/>
                </a:lnTo>
                <a:cubicBezTo>
                  <a:pt x="7319" y="10763"/>
                  <a:pt x="7319" y="10812"/>
                  <a:pt x="7289" y="10842"/>
                </a:cubicBezTo>
                <a:lnTo>
                  <a:pt x="34" y="18097"/>
                </a:lnTo>
                <a:cubicBezTo>
                  <a:pt x="-12" y="18143"/>
                  <a:pt x="-12" y="18216"/>
                  <a:pt x="34" y="18262"/>
                </a:cubicBezTo>
                <a:lnTo>
                  <a:pt x="3314" y="21542"/>
                </a:lnTo>
                <a:cubicBezTo>
                  <a:pt x="3360" y="21588"/>
                  <a:pt x="3433" y="21588"/>
                  <a:pt x="3479" y="21542"/>
                </a:cubicBezTo>
                <a:lnTo>
                  <a:pt x="10732" y="14287"/>
                </a:lnTo>
                <a:cubicBezTo>
                  <a:pt x="10763" y="14257"/>
                  <a:pt x="10813" y="14257"/>
                  <a:pt x="10844" y="14287"/>
                </a:cubicBezTo>
                <a:lnTo>
                  <a:pt x="18097" y="21542"/>
                </a:lnTo>
                <a:cubicBezTo>
                  <a:pt x="18143" y="21588"/>
                  <a:pt x="18216" y="21588"/>
                  <a:pt x="18262" y="21542"/>
                </a:cubicBezTo>
                <a:lnTo>
                  <a:pt x="21542" y="18262"/>
                </a:lnTo>
                <a:cubicBezTo>
                  <a:pt x="21588" y="18216"/>
                  <a:pt x="21588" y="18143"/>
                  <a:pt x="21542" y="18097"/>
                </a:cubicBezTo>
                <a:lnTo>
                  <a:pt x="14287" y="10844"/>
                </a:lnTo>
                <a:cubicBezTo>
                  <a:pt x="14257" y="10813"/>
                  <a:pt x="14257" y="10763"/>
                  <a:pt x="14287" y="10732"/>
                </a:cubicBezTo>
                <a:lnTo>
                  <a:pt x="21542" y="3479"/>
                </a:lnTo>
                <a:cubicBezTo>
                  <a:pt x="21587" y="3433"/>
                  <a:pt x="21587" y="3359"/>
                  <a:pt x="21542" y="3314"/>
                </a:cubicBezTo>
                <a:lnTo>
                  <a:pt x="18262" y="34"/>
                </a:lnTo>
                <a:cubicBezTo>
                  <a:pt x="18216" y="-12"/>
                  <a:pt x="18143" y="-12"/>
                  <a:pt x="18097" y="34"/>
                </a:cubicBezTo>
                <a:lnTo>
                  <a:pt x="10844" y="7289"/>
                </a:lnTo>
                <a:cubicBezTo>
                  <a:pt x="10813" y="7319"/>
                  <a:pt x="10764" y="7319"/>
                  <a:pt x="10734" y="7289"/>
                </a:cubicBezTo>
                <a:lnTo>
                  <a:pt x="3479" y="34"/>
                </a:lnTo>
                <a:cubicBezTo>
                  <a:pt x="3456" y="11"/>
                  <a:pt x="3427" y="0"/>
                  <a:pt x="3397" y="0"/>
                </a:cubicBezTo>
                <a:close/>
              </a:path>
            </a:pathLst>
          </a:custGeom>
          <a:solidFill>
            <a:srgbClr val="FF5575"/>
          </a:solidFill>
          <a:ln w="12700">
            <a:miter lim="400000"/>
          </a:ln>
        </p:spPr>
        <p:txBody>
          <a:bodyPr lIns="45718" tIns="45718" rIns="45718" bIns="45718" anchor="ctr"/>
          <a:lstStyle/>
          <a:p>
            <a:pPr>
              <a:defRPr>
                <a:solidFill>
                  <a:srgbClr val="FFFFFF"/>
                </a:solidFill>
              </a:defRPr>
            </a:pPr>
            <a:endParaRPr/>
          </a:p>
        </p:txBody>
      </p:sp>
      <p:sp>
        <p:nvSpPr>
          <p:cNvPr id="975" name="Multiplication Sign"/>
          <p:cNvSpPr/>
          <p:nvPr/>
        </p:nvSpPr>
        <p:spPr>
          <a:xfrm>
            <a:off x="13820943" y="11235111"/>
            <a:ext cx="769530" cy="769530"/>
          </a:xfrm>
          <a:custGeom>
            <a:avLst/>
            <a:gdLst/>
            <a:ahLst/>
            <a:cxnLst>
              <a:cxn ang="0">
                <a:pos x="wd2" y="hd2"/>
              </a:cxn>
              <a:cxn ang="5400000">
                <a:pos x="wd2" y="hd2"/>
              </a:cxn>
              <a:cxn ang="10800000">
                <a:pos x="wd2" y="hd2"/>
              </a:cxn>
              <a:cxn ang="16200000">
                <a:pos x="wd2" y="hd2"/>
              </a:cxn>
            </a:cxnLst>
            <a:rect l="0" t="0" r="r" b="b"/>
            <a:pathLst>
              <a:path w="21577" h="21577" extrusionOk="0">
                <a:moveTo>
                  <a:pt x="3397" y="0"/>
                </a:moveTo>
                <a:cubicBezTo>
                  <a:pt x="3367" y="0"/>
                  <a:pt x="3337" y="11"/>
                  <a:pt x="3314" y="34"/>
                </a:cubicBezTo>
                <a:lnTo>
                  <a:pt x="34" y="3314"/>
                </a:lnTo>
                <a:cubicBezTo>
                  <a:pt x="-12" y="3360"/>
                  <a:pt x="-12" y="3433"/>
                  <a:pt x="34" y="3479"/>
                </a:cubicBezTo>
                <a:lnTo>
                  <a:pt x="7289" y="10732"/>
                </a:lnTo>
                <a:cubicBezTo>
                  <a:pt x="7319" y="10763"/>
                  <a:pt x="7319" y="10812"/>
                  <a:pt x="7289" y="10842"/>
                </a:cubicBezTo>
                <a:lnTo>
                  <a:pt x="34" y="18097"/>
                </a:lnTo>
                <a:cubicBezTo>
                  <a:pt x="-12" y="18143"/>
                  <a:pt x="-12" y="18216"/>
                  <a:pt x="34" y="18262"/>
                </a:cubicBezTo>
                <a:lnTo>
                  <a:pt x="3314" y="21542"/>
                </a:lnTo>
                <a:cubicBezTo>
                  <a:pt x="3360" y="21588"/>
                  <a:pt x="3433" y="21588"/>
                  <a:pt x="3479" y="21542"/>
                </a:cubicBezTo>
                <a:lnTo>
                  <a:pt x="10732" y="14287"/>
                </a:lnTo>
                <a:cubicBezTo>
                  <a:pt x="10763" y="14257"/>
                  <a:pt x="10813" y="14257"/>
                  <a:pt x="10844" y="14287"/>
                </a:cubicBezTo>
                <a:lnTo>
                  <a:pt x="18097" y="21542"/>
                </a:lnTo>
                <a:cubicBezTo>
                  <a:pt x="18143" y="21588"/>
                  <a:pt x="18216" y="21588"/>
                  <a:pt x="18262" y="21542"/>
                </a:cubicBezTo>
                <a:lnTo>
                  <a:pt x="21542" y="18262"/>
                </a:lnTo>
                <a:cubicBezTo>
                  <a:pt x="21588" y="18216"/>
                  <a:pt x="21588" y="18143"/>
                  <a:pt x="21542" y="18097"/>
                </a:cubicBezTo>
                <a:lnTo>
                  <a:pt x="14287" y="10844"/>
                </a:lnTo>
                <a:cubicBezTo>
                  <a:pt x="14257" y="10813"/>
                  <a:pt x="14257" y="10763"/>
                  <a:pt x="14287" y="10732"/>
                </a:cubicBezTo>
                <a:lnTo>
                  <a:pt x="21542" y="3479"/>
                </a:lnTo>
                <a:cubicBezTo>
                  <a:pt x="21587" y="3433"/>
                  <a:pt x="21587" y="3359"/>
                  <a:pt x="21542" y="3314"/>
                </a:cubicBezTo>
                <a:lnTo>
                  <a:pt x="18262" y="34"/>
                </a:lnTo>
                <a:cubicBezTo>
                  <a:pt x="18216" y="-12"/>
                  <a:pt x="18143" y="-12"/>
                  <a:pt x="18097" y="34"/>
                </a:cubicBezTo>
                <a:lnTo>
                  <a:pt x="10844" y="7289"/>
                </a:lnTo>
                <a:cubicBezTo>
                  <a:pt x="10813" y="7319"/>
                  <a:pt x="10764" y="7319"/>
                  <a:pt x="10734" y="7289"/>
                </a:cubicBezTo>
                <a:lnTo>
                  <a:pt x="3479" y="34"/>
                </a:lnTo>
                <a:cubicBezTo>
                  <a:pt x="3456" y="11"/>
                  <a:pt x="3427" y="0"/>
                  <a:pt x="3397" y="0"/>
                </a:cubicBezTo>
                <a:close/>
              </a:path>
            </a:pathLst>
          </a:custGeom>
          <a:solidFill>
            <a:srgbClr val="FF5575"/>
          </a:solidFill>
          <a:ln w="12700">
            <a:miter lim="400000"/>
          </a:ln>
        </p:spPr>
        <p:txBody>
          <a:bodyPr lIns="45718" tIns="45718" rIns="45718" bIns="45718" anchor="ctr"/>
          <a:lstStyle/>
          <a:p>
            <a:pPr>
              <a:defRPr>
                <a:solidFill>
                  <a:srgbClr val="FFFFFF"/>
                </a:solidFill>
              </a:defRPr>
            </a:pPr>
            <a:endParaRPr/>
          </a:p>
        </p:txBody>
      </p:sp>
      <p:sp>
        <p:nvSpPr>
          <p:cNvPr id="976" name="TextBox 34"/>
          <p:cNvSpPr txBox="1"/>
          <p:nvPr/>
        </p:nvSpPr>
        <p:spPr>
          <a:xfrm>
            <a:off x="14908730" y="4541671"/>
            <a:ext cx="7625862"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solidFill>
                  <a:srgbClr val="FFFFFF"/>
                </a:solidFill>
              </a:defRPr>
            </a:lvl1pPr>
          </a:lstStyle>
          <a:p>
            <a:r>
              <a:t>Don’t Use Symbols or Spaces in File/Directory Names</a:t>
            </a:r>
          </a:p>
        </p:txBody>
      </p:sp>
      <p:sp>
        <p:nvSpPr>
          <p:cNvPr id="977" name="TextBox 34"/>
          <p:cNvSpPr txBox="1"/>
          <p:nvPr/>
        </p:nvSpPr>
        <p:spPr>
          <a:xfrm>
            <a:off x="15010330" y="11123900"/>
            <a:ext cx="7625862"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solidFill>
                  <a:srgbClr val="FFFFFF"/>
                </a:solidFill>
              </a:defRPr>
            </a:lvl1pPr>
          </a:lstStyle>
          <a:p>
            <a:r>
              <a:t>Don’t Store Sensitive Datasets on Your Computer</a:t>
            </a:r>
          </a:p>
        </p:txBody>
      </p:sp>
      <p:sp>
        <p:nvSpPr>
          <p:cNvPr id="978" name="TextBox 34"/>
          <p:cNvSpPr txBox="1"/>
          <p:nvPr/>
        </p:nvSpPr>
        <p:spPr>
          <a:xfrm>
            <a:off x="15013260" y="6748446"/>
            <a:ext cx="7620002"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solidFill>
                  <a:srgbClr val="FFFFFF"/>
                </a:solidFill>
              </a:defRPr>
            </a:lvl1pPr>
          </a:lstStyle>
          <a:p>
            <a:r>
              <a:t>Don’t store multiple copies of file, instead point to it (path).</a:t>
            </a:r>
          </a:p>
        </p:txBody>
      </p:sp>
      <p:sp>
        <p:nvSpPr>
          <p:cNvPr id="979" name="TextBox 6"/>
          <p:cNvSpPr txBox="1">
            <a:spLocks noGrp="1"/>
          </p:cNvSpPr>
          <p:nvPr>
            <p:ph type="sldNum" sz="quarter" idx="2"/>
          </p:nvPr>
        </p:nvSpPr>
        <p:spPr>
          <a:xfrm>
            <a:off x="23556632" y="129626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45</a:t>
            </a:r>
            <a:endParaRPr dirty="0"/>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1" name="Rectangle"/>
          <p:cNvSpPr/>
          <p:nvPr/>
        </p:nvSpPr>
        <p:spPr>
          <a:xfrm>
            <a:off x="3030" y="-36899"/>
            <a:ext cx="24365240" cy="2711967"/>
          </a:xfrm>
          <a:prstGeom prst="rect">
            <a:avLst/>
          </a:prstGeom>
          <a:solidFill>
            <a:srgbClr val="FFFFFF"/>
          </a:solidFill>
          <a:ln w="12700">
            <a:miter lim="400000"/>
          </a:ln>
        </p:spPr>
        <p:txBody>
          <a:bodyPr lIns="45718" tIns="45718" rIns="45718" bIns="45718" anchor="ctr"/>
          <a:lstStyle/>
          <a:p>
            <a:pPr>
              <a:defRPr>
                <a:solidFill>
                  <a:srgbClr val="E2E2E2"/>
                </a:solidFill>
              </a:defRPr>
            </a:pPr>
            <a:endParaRPr/>
          </a:p>
        </p:txBody>
      </p:sp>
      <p:sp>
        <p:nvSpPr>
          <p:cNvPr id="982" name="Group 3"/>
          <p:cNvSpPr txBox="1"/>
          <p:nvPr/>
        </p:nvSpPr>
        <p:spPr>
          <a:xfrm>
            <a:off x="6157636" y="950622"/>
            <a:ext cx="13326029"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74556"/>
                </a:solidFill>
              </a:defRPr>
            </a:lvl1pPr>
          </a:lstStyle>
          <a:p>
            <a:r>
              <a:t>A SUGGESTION FOR STRUCTURE</a:t>
            </a:r>
          </a:p>
        </p:txBody>
      </p:sp>
      <p:grpSp>
        <p:nvGrpSpPr>
          <p:cNvPr id="985" name="Group"/>
          <p:cNvGrpSpPr/>
          <p:nvPr/>
        </p:nvGrpSpPr>
        <p:grpSpPr>
          <a:xfrm>
            <a:off x="10595143" y="3317549"/>
            <a:ext cx="3033884" cy="1223886"/>
            <a:chOff x="0" y="0"/>
            <a:chExt cx="3033883" cy="1223885"/>
          </a:xfrm>
        </p:grpSpPr>
        <p:sp>
          <p:nvSpPr>
            <p:cNvPr id="983" name="Freeform 15"/>
            <p:cNvSpPr/>
            <p:nvPr/>
          </p:nvSpPr>
          <p:spPr>
            <a:xfrm>
              <a:off x="-1" y="0"/>
              <a:ext cx="3033884"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984" name="Freeform 25"/>
            <p:cNvSpPr/>
            <p:nvPr/>
          </p:nvSpPr>
          <p:spPr>
            <a:xfrm>
              <a:off x="99419" y="98275"/>
              <a:ext cx="2848480" cy="1026193"/>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986" name="SCRATCH"/>
          <p:cNvSpPr txBox="1"/>
          <p:nvPr/>
        </p:nvSpPr>
        <p:spPr>
          <a:xfrm>
            <a:off x="11393741" y="3666909"/>
            <a:ext cx="1409081"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1828431">
              <a:defRPr sz="2800" b="1">
                <a:solidFill>
                  <a:srgbClr val="FFFFFF"/>
                </a:solidFill>
              </a:defRPr>
            </a:pPr>
            <a:r>
              <a:t> </a:t>
            </a:r>
            <a:r>
              <a:rPr>
                <a:solidFill>
                  <a:srgbClr val="374556"/>
                </a:solidFill>
              </a:rPr>
              <a:t>HOME</a:t>
            </a:r>
          </a:p>
        </p:txBody>
      </p:sp>
      <p:grpSp>
        <p:nvGrpSpPr>
          <p:cNvPr id="989" name="Group"/>
          <p:cNvGrpSpPr/>
          <p:nvPr/>
        </p:nvGrpSpPr>
        <p:grpSpPr>
          <a:xfrm>
            <a:off x="8451198" y="4752740"/>
            <a:ext cx="3033883" cy="1223886"/>
            <a:chOff x="-1" y="0"/>
            <a:chExt cx="3033881" cy="1223884"/>
          </a:xfrm>
        </p:grpSpPr>
        <p:sp>
          <p:nvSpPr>
            <p:cNvPr id="987" name="Freeform 15"/>
            <p:cNvSpPr/>
            <p:nvPr/>
          </p:nvSpPr>
          <p:spPr>
            <a:xfrm>
              <a:off x="-2" y="0"/>
              <a:ext cx="3033883"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988" name="Freeform 25"/>
            <p:cNvSpPr/>
            <p:nvPr/>
          </p:nvSpPr>
          <p:spPr>
            <a:xfrm>
              <a:off x="99419" y="98275"/>
              <a:ext cx="2848478" cy="102619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990" name="SCRATCH"/>
          <p:cNvSpPr txBox="1"/>
          <p:nvPr/>
        </p:nvSpPr>
        <p:spPr>
          <a:xfrm>
            <a:off x="9193559" y="5101710"/>
            <a:ext cx="1549162"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1828431">
              <a:defRPr sz="2800" b="1">
                <a:solidFill>
                  <a:srgbClr val="FFFFFF"/>
                </a:solidFill>
              </a:defRPr>
            </a:pPr>
            <a:r>
              <a:t>  </a:t>
            </a:r>
            <a:r>
              <a:rPr>
                <a:solidFill>
                  <a:srgbClr val="374556"/>
                </a:solidFill>
              </a:rPr>
              <a:t>USER</a:t>
            </a:r>
          </a:p>
        </p:txBody>
      </p:sp>
      <p:grpSp>
        <p:nvGrpSpPr>
          <p:cNvPr id="993" name="Group"/>
          <p:cNvGrpSpPr/>
          <p:nvPr/>
        </p:nvGrpSpPr>
        <p:grpSpPr>
          <a:xfrm>
            <a:off x="12886218" y="4752740"/>
            <a:ext cx="3033883" cy="1223886"/>
            <a:chOff x="-1" y="0"/>
            <a:chExt cx="3033881" cy="1223884"/>
          </a:xfrm>
        </p:grpSpPr>
        <p:sp>
          <p:nvSpPr>
            <p:cNvPr id="991" name="Freeform 15"/>
            <p:cNvSpPr/>
            <p:nvPr/>
          </p:nvSpPr>
          <p:spPr>
            <a:xfrm>
              <a:off x="-2" y="0"/>
              <a:ext cx="3033883"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992" name="Freeform 25"/>
            <p:cNvSpPr/>
            <p:nvPr/>
          </p:nvSpPr>
          <p:spPr>
            <a:xfrm>
              <a:off x="99419" y="98275"/>
              <a:ext cx="2848478" cy="102619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994" name="SCRATCH"/>
          <p:cNvSpPr txBox="1"/>
          <p:nvPr/>
        </p:nvSpPr>
        <p:spPr>
          <a:xfrm>
            <a:off x="13534941" y="5106563"/>
            <a:ext cx="1736438"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1828431">
              <a:defRPr sz="2800" b="1">
                <a:solidFill>
                  <a:srgbClr val="FFFFFF"/>
                </a:solidFill>
              </a:defRPr>
            </a:pPr>
            <a:r>
              <a:t>  </a:t>
            </a:r>
            <a:r>
              <a:rPr>
                <a:solidFill>
                  <a:srgbClr val="374556"/>
                </a:solidFill>
              </a:rPr>
              <a:t>DRIVE</a:t>
            </a:r>
          </a:p>
        </p:txBody>
      </p:sp>
      <p:grpSp>
        <p:nvGrpSpPr>
          <p:cNvPr id="997" name="Group"/>
          <p:cNvGrpSpPr/>
          <p:nvPr/>
        </p:nvGrpSpPr>
        <p:grpSpPr>
          <a:xfrm>
            <a:off x="10595143" y="6195304"/>
            <a:ext cx="3033884" cy="1223886"/>
            <a:chOff x="0" y="0"/>
            <a:chExt cx="3033883" cy="1223884"/>
          </a:xfrm>
        </p:grpSpPr>
        <p:sp>
          <p:nvSpPr>
            <p:cNvPr id="995" name="Freeform 15"/>
            <p:cNvSpPr/>
            <p:nvPr/>
          </p:nvSpPr>
          <p:spPr>
            <a:xfrm>
              <a:off x="-1" y="0"/>
              <a:ext cx="3033884"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996" name="Freeform 25"/>
            <p:cNvSpPr/>
            <p:nvPr/>
          </p:nvSpPr>
          <p:spPr>
            <a:xfrm>
              <a:off x="99419" y="98275"/>
              <a:ext cx="2848480" cy="102619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998" name="SCRATCH"/>
          <p:cNvSpPr txBox="1"/>
          <p:nvPr/>
        </p:nvSpPr>
        <p:spPr>
          <a:xfrm>
            <a:off x="10914526" y="6553245"/>
            <a:ext cx="2348576"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1828431">
              <a:defRPr sz="2800" b="1">
                <a:solidFill>
                  <a:srgbClr val="FFFFFF"/>
                </a:solidFill>
              </a:defRPr>
            </a:pPr>
            <a:r>
              <a:t>  </a:t>
            </a:r>
            <a:r>
              <a:rPr>
                <a:solidFill>
                  <a:srgbClr val="374556"/>
                </a:solidFill>
              </a:rPr>
              <a:t>PROJECTS</a:t>
            </a:r>
          </a:p>
        </p:txBody>
      </p:sp>
      <p:sp>
        <p:nvSpPr>
          <p:cNvPr id="999" name="Line"/>
          <p:cNvSpPr/>
          <p:nvPr/>
        </p:nvSpPr>
        <p:spPr>
          <a:xfrm>
            <a:off x="12112084" y="7573557"/>
            <a:ext cx="2" cy="479967"/>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000" name="Line"/>
          <p:cNvSpPr/>
          <p:nvPr/>
        </p:nvSpPr>
        <p:spPr>
          <a:xfrm>
            <a:off x="11643493" y="5433623"/>
            <a:ext cx="1084316" cy="3"/>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001" name="Connection Line"/>
          <p:cNvSpPr/>
          <p:nvPr/>
        </p:nvSpPr>
        <p:spPr>
          <a:xfrm>
            <a:off x="9832970" y="3922790"/>
            <a:ext cx="682314" cy="71202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985" y="1955"/>
                  <a:pt x="1785" y="9155"/>
                  <a:pt x="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02" name="Connection Line"/>
          <p:cNvSpPr/>
          <p:nvPr/>
        </p:nvSpPr>
        <p:spPr>
          <a:xfrm>
            <a:off x="9752285" y="4510330"/>
            <a:ext cx="195848" cy="125485"/>
          </a:xfrm>
          <a:custGeom>
            <a:avLst/>
            <a:gdLst/>
            <a:ahLst/>
            <a:cxnLst>
              <a:cxn ang="0">
                <a:pos x="wd2" y="hd2"/>
              </a:cxn>
              <a:cxn ang="5400000">
                <a:pos x="wd2" y="hd2"/>
              </a:cxn>
              <a:cxn ang="10800000">
                <a:pos x="wd2" y="hd2"/>
              </a:cxn>
              <a:cxn ang="16200000">
                <a:pos x="wd2" y="hd2"/>
              </a:cxn>
            </a:cxnLst>
            <a:rect l="0" t="0" r="r" b="b"/>
            <a:pathLst>
              <a:path w="21600" h="16200" extrusionOk="0">
                <a:moveTo>
                  <a:pt x="21600" y="320"/>
                </a:moveTo>
                <a:cubicBezTo>
                  <a:pt x="13025" y="21600"/>
                  <a:pt x="5825" y="21493"/>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03" name="Connection Line"/>
          <p:cNvSpPr/>
          <p:nvPr/>
        </p:nvSpPr>
        <p:spPr>
          <a:xfrm>
            <a:off x="13749807" y="6102005"/>
            <a:ext cx="682314" cy="71202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2615" y="19645"/>
                  <a:pt x="19815" y="12445"/>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04" name="Connection Line"/>
          <p:cNvSpPr/>
          <p:nvPr/>
        </p:nvSpPr>
        <p:spPr>
          <a:xfrm>
            <a:off x="13756823" y="6698754"/>
            <a:ext cx="145924" cy="200002"/>
          </a:xfrm>
          <a:custGeom>
            <a:avLst/>
            <a:gdLst/>
            <a:ahLst/>
            <a:cxnLst>
              <a:cxn ang="0">
                <a:pos x="wd2" y="hd2"/>
              </a:cxn>
              <a:cxn ang="5400000">
                <a:pos x="wd2" y="hd2"/>
              </a:cxn>
              <a:cxn ang="10800000">
                <a:pos x="wd2" y="hd2"/>
              </a:cxn>
              <a:cxn ang="16200000">
                <a:pos x="wd2" y="hd2"/>
              </a:cxn>
            </a:cxnLst>
            <a:rect l="0" t="0" r="r" b="b"/>
            <a:pathLst>
              <a:path w="16307" h="21600" extrusionOk="0">
                <a:moveTo>
                  <a:pt x="16307" y="21600"/>
                </a:moveTo>
                <a:cubicBezTo>
                  <a:pt x="-3674" y="17058"/>
                  <a:pt x="-5293" y="9858"/>
                  <a:pt x="11451"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05" name="Connection Line"/>
          <p:cNvSpPr/>
          <p:nvPr/>
        </p:nvSpPr>
        <p:spPr>
          <a:xfrm>
            <a:off x="9792627" y="6102005"/>
            <a:ext cx="682315" cy="71202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8985" y="19645"/>
                  <a:pt x="1785" y="12445"/>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06" name="Connection Line"/>
          <p:cNvSpPr/>
          <p:nvPr/>
        </p:nvSpPr>
        <p:spPr>
          <a:xfrm>
            <a:off x="10322000" y="6698754"/>
            <a:ext cx="145926" cy="200002"/>
          </a:xfrm>
          <a:custGeom>
            <a:avLst/>
            <a:gdLst/>
            <a:ahLst/>
            <a:cxnLst>
              <a:cxn ang="0">
                <a:pos x="wd2" y="hd2"/>
              </a:cxn>
              <a:cxn ang="5400000">
                <a:pos x="wd2" y="hd2"/>
              </a:cxn>
              <a:cxn ang="10800000">
                <a:pos x="wd2" y="hd2"/>
              </a:cxn>
              <a:cxn ang="16200000">
                <a:pos x="wd2" y="hd2"/>
              </a:cxn>
            </a:cxnLst>
            <a:rect l="0" t="0" r="r" b="b"/>
            <a:pathLst>
              <a:path w="16307" h="21600" extrusionOk="0">
                <a:moveTo>
                  <a:pt x="0" y="21600"/>
                </a:moveTo>
                <a:cubicBezTo>
                  <a:pt x="19981" y="17058"/>
                  <a:pt x="21600" y="9858"/>
                  <a:pt x="4856"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07" name="Connection Line"/>
          <p:cNvSpPr/>
          <p:nvPr/>
        </p:nvSpPr>
        <p:spPr>
          <a:xfrm>
            <a:off x="11993098" y="7922248"/>
            <a:ext cx="237731"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08" name="Connection Line"/>
          <p:cNvSpPr/>
          <p:nvPr/>
        </p:nvSpPr>
        <p:spPr>
          <a:xfrm>
            <a:off x="12592108" y="5355114"/>
            <a:ext cx="146002" cy="182821"/>
          </a:xfrm>
          <a:custGeom>
            <a:avLst/>
            <a:gdLst/>
            <a:ahLst/>
            <a:cxnLst>
              <a:cxn ang="0">
                <a:pos x="wd2" y="hd2"/>
              </a:cxn>
              <a:cxn ang="5400000">
                <a:pos x="wd2" y="hd2"/>
              </a:cxn>
              <a:cxn ang="10800000">
                <a:pos x="wd2" y="hd2"/>
              </a:cxn>
              <a:cxn ang="16200000">
                <a:pos x="wd2" y="hd2"/>
              </a:cxn>
            </a:cxnLst>
            <a:rect l="0" t="0" r="r" b="b"/>
            <a:pathLst>
              <a:path w="16227" h="21600" extrusionOk="0">
                <a:moveTo>
                  <a:pt x="2526" y="21600"/>
                </a:moveTo>
                <a:cubicBezTo>
                  <a:pt x="21600" y="12380"/>
                  <a:pt x="20758" y="5180"/>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09" name="Connection Line"/>
          <p:cNvSpPr/>
          <p:nvPr/>
        </p:nvSpPr>
        <p:spPr>
          <a:xfrm>
            <a:off x="11634239" y="5355114"/>
            <a:ext cx="146000" cy="182821"/>
          </a:xfrm>
          <a:custGeom>
            <a:avLst/>
            <a:gdLst/>
            <a:ahLst/>
            <a:cxnLst>
              <a:cxn ang="0">
                <a:pos x="wd2" y="hd2"/>
              </a:cxn>
              <a:cxn ang="5400000">
                <a:pos x="wd2" y="hd2"/>
              </a:cxn>
              <a:cxn ang="10800000">
                <a:pos x="wd2" y="hd2"/>
              </a:cxn>
              <a:cxn ang="16200000">
                <a:pos x="wd2" y="hd2"/>
              </a:cxn>
            </a:cxnLst>
            <a:rect l="0" t="0" r="r" b="b"/>
            <a:pathLst>
              <a:path w="16227" h="21600" extrusionOk="0">
                <a:moveTo>
                  <a:pt x="13701" y="21600"/>
                </a:moveTo>
                <a:cubicBezTo>
                  <a:pt x="-5373" y="12380"/>
                  <a:pt x="-4531" y="5180"/>
                  <a:pt x="16227"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10" name="Connection Line"/>
          <p:cNvSpPr/>
          <p:nvPr/>
        </p:nvSpPr>
        <p:spPr>
          <a:xfrm>
            <a:off x="13680154" y="3934064"/>
            <a:ext cx="682314" cy="7120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2615" y="1955"/>
                  <a:pt x="19815" y="9155"/>
                  <a:pt x="2160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11" name="Connection Line"/>
          <p:cNvSpPr/>
          <p:nvPr/>
        </p:nvSpPr>
        <p:spPr>
          <a:xfrm>
            <a:off x="14247305" y="4521605"/>
            <a:ext cx="195848" cy="125485"/>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012"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46</a:t>
            </a:fld>
            <a:endParaRPr/>
          </a:p>
        </p:txBody>
      </p:sp>
      <p:sp>
        <p:nvSpPr>
          <p:cNvPr id="1013" name="Rectangle"/>
          <p:cNvSpPr/>
          <p:nvPr/>
        </p:nvSpPr>
        <p:spPr>
          <a:xfrm>
            <a:off x="0" y="8582199"/>
            <a:ext cx="24371304" cy="5157433"/>
          </a:xfrm>
          <a:prstGeom prst="rect">
            <a:avLst/>
          </a:prstGeom>
          <a:solidFill>
            <a:srgbClr val="FFFFFF"/>
          </a:solidFill>
          <a:ln w="12700">
            <a:miter lim="400000"/>
          </a:ln>
        </p:spPr>
        <p:txBody>
          <a:bodyPr lIns="45718" tIns="45718" rIns="45718" bIns="45718" anchor="ctr"/>
          <a:lstStyle/>
          <a:p>
            <a:pPr>
              <a:defRPr>
                <a:solidFill>
                  <a:srgbClr val="E2E2E2"/>
                </a:solidFill>
              </a:defRPr>
            </a:pPr>
            <a:endParaRPr dirty="0"/>
          </a:p>
        </p:txBody>
      </p:sp>
      <p:grpSp>
        <p:nvGrpSpPr>
          <p:cNvPr id="1016" name="Group"/>
          <p:cNvGrpSpPr/>
          <p:nvPr/>
        </p:nvGrpSpPr>
        <p:grpSpPr>
          <a:xfrm>
            <a:off x="9442483" y="12304910"/>
            <a:ext cx="2559138" cy="984545"/>
            <a:chOff x="0" y="0"/>
            <a:chExt cx="2559136" cy="984543"/>
          </a:xfrm>
        </p:grpSpPr>
        <p:sp>
          <p:nvSpPr>
            <p:cNvPr id="1014" name="Freeform 15"/>
            <p:cNvSpPr/>
            <p:nvPr/>
          </p:nvSpPr>
          <p:spPr>
            <a:xfrm>
              <a:off x="-1" y="-1"/>
              <a:ext cx="2559137" cy="984545"/>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015" name="Freeform 25"/>
            <p:cNvSpPr/>
            <p:nvPr/>
          </p:nvSpPr>
          <p:spPr>
            <a:xfrm>
              <a:off x="78644" y="79056"/>
              <a:ext cx="2402746" cy="8255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017" name="Freeform 15"/>
          <p:cNvSpPr/>
          <p:nvPr/>
        </p:nvSpPr>
        <p:spPr>
          <a:xfrm>
            <a:off x="18624573" y="10706334"/>
            <a:ext cx="2559136" cy="103237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18" name="Freeform 25"/>
          <p:cNvSpPr/>
          <p:nvPr/>
        </p:nvSpPr>
        <p:spPr>
          <a:xfrm>
            <a:off x="18708436" y="10789232"/>
            <a:ext cx="2402744" cy="8656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19" name="Freeform 15"/>
          <p:cNvSpPr/>
          <p:nvPr/>
        </p:nvSpPr>
        <p:spPr>
          <a:xfrm>
            <a:off x="10806514" y="10702376"/>
            <a:ext cx="2559136" cy="1032372"/>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20" name="Freeform 25"/>
          <p:cNvSpPr/>
          <p:nvPr/>
        </p:nvSpPr>
        <p:spPr>
          <a:xfrm>
            <a:off x="10884710" y="10789574"/>
            <a:ext cx="2402744" cy="86561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21" name="Freeform 15"/>
          <p:cNvSpPr/>
          <p:nvPr/>
        </p:nvSpPr>
        <p:spPr>
          <a:xfrm>
            <a:off x="2995670" y="10706334"/>
            <a:ext cx="2559136" cy="103237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22" name="Freeform 25"/>
          <p:cNvSpPr/>
          <p:nvPr/>
        </p:nvSpPr>
        <p:spPr>
          <a:xfrm>
            <a:off x="3079531" y="10789232"/>
            <a:ext cx="2402745" cy="8656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23" name="ARCHIVE"/>
          <p:cNvSpPr txBox="1"/>
          <p:nvPr/>
        </p:nvSpPr>
        <p:spPr>
          <a:xfrm>
            <a:off x="18829210" y="10974870"/>
            <a:ext cx="2149866"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1828431">
              <a:defRPr sz="2600" b="1">
                <a:solidFill>
                  <a:srgbClr val="374556"/>
                </a:solidFill>
              </a:defRPr>
            </a:lvl1pPr>
          </a:lstStyle>
          <a:p>
            <a:r>
              <a:t>Docs</a:t>
            </a:r>
          </a:p>
        </p:txBody>
      </p:sp>
      <p:sp>
        <p:nvSpPr>
          <p:cNvPr id="1024" name="DATA"/>
          <p:cNvSpPr txBox="1"/>
          <p:nvPr/>
        </p:nvSpPr>
        <p:spPr>
          <a:xfrm>
            <a:off x="11598606" y="10974869"/>
            <a:ext cx="999352"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Data</a:t>
            </a:r>
          </a:p>
        </p:txBody>
      </p:sp>
      <p:sp>
        <p:nvSpPr>
          <p:cNvPr id="1025" name="PEOPLE"/>
          <p:cNvSpPr txBox="1"/>
          <p:nvPr/>
        </p:nvSpPr>
        <p:spPr>
          <a:xfrm>
            <a:off x="3544076" y="10979552"/>
            <a:ext cx="1409081"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Results</a:t>
            </a:r>
          </a:p>
        </p:txBody>
      </p:sp>
      <p:grpSp>
        <p:nvGrpSpPr>
          <p:cNvPr id="1028" name="Group"/>
          <p:cNvGrpSpPr/>
          <p:nvPr/>
        </p:nvGrpSpPr>
        <p:grpSpPr>
          <a:xfrm>
            <a:off x="12170542" y="12287960"/>
            <a:ext cx="2559137" cy="984545"/>
            <a:chOff x="0" y="0"/>
            <a:chExt cx="2559136" cy="984543"/>
          </a:xfrm>
        </p:grpSpPr>
        <p:sp>
          <p:nvSpPr>
            <p:cNvPr id="1026" name="Freeform 15"/>
            <p:cNvSpPr/>
            <p:nvPr/>
          </p:nvSpPr>
          <p:spPr>
            <a:xfrm>
              <a:off x="-1" y="-1"/>
              <a:ext cx="2559137" cy="984545"/>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027" name="Freeform 25"/>
            <p:cNvSpPr/>
            <p:nvPr/>
          </p:nvSpPr>
          <p:spPr>
            <a:xfrm>
              <a:off x="78644" y="79056"/>
              <a:ext cx="2402746" cy="8255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029" name="GENERATED"/>
          <p:cNvSpPr txBox="1"/>
          <p:nvPr/>
        </p:nvSpPr>
        <p:spPr>
          <a:xfrm>
            <a:off x="12459462" y="12516210"/>
            <a:ext cx="1981297"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Generated</a:t>
            </a:r>
          </a:p>
        </p:txBody>
      </p:sp>
      <p:sp>
        <p:nvSpPr>
          <p:cNvPr id="1030" name="Freeform 15"/>
          <p:cNvSpPr/>
          <p:nvPr/>
        </p:nvSpPr>
        <p:spPr>
          <a:xfrm>
            <a:off x="10820316" y="8804464"/>
            <a:ext cx="2559136" cy="103237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31" name="Freeform 25"/>
          <p:cNvSpPr/>
          <p:nvPr/>
        </p:nvSpPr>
        <p:spPr>
          <a:xfrm>
            <a:off x="10904177" y="8887362"/>
            <a:ext cx="2402745" cy="86561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32" name="SCRATCH"/>
          <p:cNvSpPr txBox="1"/>
          <p:nvPr/>
        </p:nvSpPr>
        <p:spPr>
          <a:xfrm>
            <a:off x="11433726" y="9055786"/>
            <a:ext cx="1330109"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1828431">
              <a:defRPr sz="2600" b="1">
                <a:solidFill>
                  <a:srgbClr val="374556"/>
                </a:solidFill>
              </a:defRPr>
            </a:lvl1pPr>
          </a:lstStyle>
          <a:p>
            <a:r>
              <a:t>Name</a:t>
            </a:r>
          </a:p>
        </p:txBody>
      </p:sp>
      <p:sp>
        <p:nvSpPr>
          <p:cNvPr id="1033" name="GENERATED"/>
          <p:cNvSpPr txBox="1"/>
          <p:nvPr/>
        </p:nvSpPr>
        <p:spPr>
          <a:xfrm>
            <a:off x="10255387" y="12549531"/>
            <a:ext cx="933330"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Raw</a:t>
            </a:r>
          </a:p>
        </p:txBody>
      </p:sp>
      <p:grpSp>
        <p:nvGrpSpPr>
          <p:cNvPr id="1036" name="Group"/>
          <p:cNvGrpSpPr/>
          <p:nvPr/>
        </p:nvGrpSpPr>
        <p:grpSpPr>
          <a:xfrm>
            <a:off x="17210733" y="12271588"/>
            <a:ext cx="2559137" cy="984546"/>
            <a:chOff x="0" y="0"/>
            <a:chExt cx="2559136" cy="984545"/>
          </a:xfrm>
        </p:grpSpPr>
        <p:sp>
          <p:nvSpPr>
            <p:cNvPr id="1034" name="Freeform 15"/>
            <p:cNvSpPr/>
            <p:nvPr/>
          </p:nvSpPr>
          <p:spPr>
            <a:xfrm>
              <a:off x="-1" y="-1"/>
              <a:ext cx="2559137" cy="98454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035" name="Freeform 25"/>
            <p:cNvSpPr/>
            <p:nvPr/>
          </p:nvSpPr>
          <p:spPr>
            <a:xfrm>
              <a:off x="78644" y="79056"/>
              <a:ext cx="2402746" cy="82551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grpSp>
        <p:nvGrpSpPr>
          <p:cNvPr id="1039" name="Group"/>
          <p:cNvGrpSpPr/>
          <p:nvPr/>
        </p:nvGrpSpPr>
        <p:grpSpPr>
          <a:xfrm>
            <a:off x="20034759" y="12262408"/>
            <a:ext cx="2559137" cy="984545"/>
            <a:chOff x="0" y="0"/>
            <a:chExt cx="2559136" cy="984543"/>
          </a:xfrm>
        </p:grpSpPr>
        <p:sp>
          <p:nvSpPr>
            <p:cNvPr id="1037" name="Freeform 15"/>
            <p:cNvSpPr/>
            <p:nvPr/>
          </p:nvSpPr>
          <p:spPr>
            <a:xfrm>
              <a:off x="-1" y="-1"/>
              <a:ext cx="2559137" cy="984545"/>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038" name="Freeform 25"/>
            <p:cNvSpPr/>
            <p:nvPr/>
          </p:nvSpPr>
          <p:spPr>
            <a:xfrm>
              <a:off x="78644" y="79056"/>
              <a:ext cx="2402746" cy="8255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040" name="GENERATED"/>
          <p:cNvSpPr txBox="1"/>
          <p:nvPr/>
        </p:nvSpPr>
        <p:spPr>
          <a:xfrm>
            <a:off x="20709264" y="12521675"/>
            <a:ext cx="1210125"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Drafts</a:t>
            </a:r>
          </a:p>
        </p:txBody>
      </p:sp>
      <p:sp>
        <p:nvSpPr>
          <p:cNvPr id="1041" name="GENERATED"/>
          <p:cNvSpPr txBox="1"/>
          <p:nvPr/>
        </p:nvSpPr>
        <p:spPr>
          <a:xfrm>
            <a:off x="17571848" y="12507030"/>
            <a:ext cx="1836908"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Literature</a:t>
            </a:r>
          </a:p>
        </p:txBody>
      </p:sp>
      <p:sp>
        <p:nvSpPr>
          <p:cNvPr id="1042" name="Freeform 15"/>
          <p:cNvSpPr/>
          <p:nvPr/>
        </p:nvSpPr>
        <p:spPr>
          <a:xfrm>
            <a:off x="1577269" y="12243086"/>
            <a:ext cx="2559136" cy="1032369"/>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43" name="Freeform 25"/>
          <p:cNvSpPr/>
          <p:nvPr/>
        </p:nvSpPr>
        <p:spPr>
          <a:xfrm>
            <a:off x="1661130" y="12325984"/>
            <a:ext cx="2402746" cy="865610"/>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44" name="Freeform 15"/>
          <p:cNvSpPr/>
          <p:nvPr/>
        </p:nvSpPr>
        <p:spPr>
          <a:xfrm>
            <a:off x="4385433" y="12243086"/>
            <a:ext cx="2559136" cy="1032369"/>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45" name="Freeform 25"/>
          <p:cNvSpPr/>
          <p:nvPr/>
        </p:nvSpPr>
        <p:spPr>
          <a:xfrm>
            <a:off x="4463627" y="12325984"/>
            <a:ext cx="2402745" cy="865610"/>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46" name="GENERATED"/>
          <p:cNvSpPr txBox="1"/>
          <p:nvPr/>
        </p:nvSpPr>
        <p:spPr>
          <a:xfrm>
            <a:off x="2251774" y="12507030"/>
            <a:ext cx="1330109"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Tables</a:t>
            </a:r>
          </a:p>
        </p:txBody>
      </p:sp>
      <p:sp>
        <p:nvSpPr>
          <p:cNvPr id="1047" name="GENERATED"/>
          <p:cNvSpPr txBox="1"/>
          <p:nvPr/>
        </p:nvSpPr>
        <p:spPr>
          <a:xfrm>
            <a:off x="4999946" y="12507030"/>
            <a:ext cx="1409081"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Figures</a:t>
            </a:r>
          </a:p>
        </p:txBody>
      </p:sp>
      <p:sp>
        <p:nvSpPr>
          <p:cNvPr id="1048" name="Freeform 15"/>
          <p:cNvSpPr/>
          <p:nvPr/>
        </p:nvSpPr>
        <p:spPr>
          <a:xfrm>
            <a:off x="14715545" y="10705086"/>
            <a:ext cx="2559136" cy="103237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49" name="Freeform 25"/>
          <p:cNvSpPr/>
          <p:nvPr/>
        </p:nvSpPr>
        <p:spPr>
          <a:xfrm>
            <a:off x="14799406" y="10787984"/>
            <a:ext cx="2402745" cy="8656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50" name="PEOPLE"/>
          <p:cNvSpPr txBox="1"/>
          <p:nvPr/>
        </p:nvSpPr>
        <p:spPr>
          <a:xfrm>
            <a:off x="15332502" y="10974869"/>
            <a:ext cx="1409081"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Scratch</a:t>
            </a:r>
          </a:p>
        </p:txBody>
      </p:sp>
      <p:sp>
        <p:nvSpPr>
          <p:cNvPr id="1051" name="Line"/>
          <p:cNvSpPr/>
          <p:nvPr/>
        </p:nvSpPr>
        <p:spPr>
          <a:xfrm>
            <a:off x="12083999" y="11826728"/>
            <a:ext cx="2" cy="529413"/>
          </a:xfrm>
          <a:prstGeom prst="line">
            <a:avLst/>
          </a:prstGeom>
          <a:ln w="38100">
            <a:solidFill>
              <a:srgbClr val="374556"/>
            </a:solidFill>
            <a:miter/>
          </a:ln>
        </p:spPr>
        <p:txBody>
          <a:bodyPr lIns="45718" tIns="45718" rIns="45718" bIns="45718"/>
          <a:lstStyle/>
          <a:p>
            <a:pPr>
              <a:defRPr>
                <a:solidFill>
                  <a:srgbClr val="FFFFFF"/>
                </a:solidFill>
              </a:defRPr>
            </a:pPr>
            <a:endParaRPr/>
          </a:p>
        </p:txBody>
      </p:sp>
      <p:sp>
        <p:nvSpPr>
          <p:cNvPr id="1052" name="Connection Line"/>
          <p:cNvSpPr/>
          <p:nvPr/>
        </p:nvSpPr>
        <p:spPr>
          <a:xfrm>
            <a:off x="11965813" y="12186939"/>
            <a:ext cx="237730"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374556"/>
            </a:solidFill>
            <a:miter/>
          </a:ln>
        </p:spPr>
        <p:txBody>
          <a:bodyPr lIns="45718" tIns="45718" rIns="45718" bIns="45718"/>
          <a:lstStyle/>
          <a:p>
            <a:pPr>
              <a:defRPr>
                <a:solidFill>
                  <a:srgbClr val="FFFFFF"/>
                </a:solidFill>
              </a:defRPr>
            </a:pPr>
            <a:endParaRPr/>
          </a:p>
        </p:txBody>
      </p:sp>
      <p:sp>
        <p:nvSpPr>
          <p:cNvPr id="1053" name="Line"/>
          <p:cNvSpPr/>
          <p:nvPr/>
        </p:nvSpPr>
        <p:spPr>
          <a:xfrm>
            <a:off x="19901897" y="11826728"/>
            <a:ext cx="2" cy="529413"/>
          </a:xfrm>
          <a:prstGeom prst="line">
            <a:avLst/>
          </a:prstGeom>
          <a:ln w="38100">
            <a:solidFill>
              <a:srgbClr val="374556"/>
            </a:solidFill>
            <a:miter/>
          </a:ln>
        </p:spPr>
        <p:txBody>
          <a:bodyPr lIns="45718" tIns="45718" rIns="45718" bIns="45718"/>
          <a:lstStyle/>
          <a:p>
            <a:pPr>
              <a:defRPr>
                <a:solidFill>
                  <a:srgbClr val="FFFFFF"/>
                </a:solidFill>
              </a:defRPr>
            </a:pPr>
            <a:endParaRPr/>
          </a:p>
        </p:txBody>
      </p:sp>
      <p:sp>
        <p:nvSpPr>
          <p:cNvPr id="1054" name="Connection Line"/>
          <p:cNvSpPr/>
          <p:nvPr/>
        </p:nvSpPr>
        <p:spPr>
          <a:xfrm>
            <a:off x="19776448" y="12185132"/>
            <a:ext cx="237730"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374556"/>
            </a:solidFill>
            <a:miter/>
          </a:ln>
        </p:spPr>
        <p:txBody>
          <a:bodyPr lIns="45718" tIns="45718" rIns="45718" bIns="45718"/>
          <a:lstStyle/>
          <a:p>
            <a:pPr>
              <a:defRPr>
                <a:solidFill>
                  <a:srgbClr val="FFFFFF"/>
                </a:solidFill>
              </a:defRPr>
            </a:pPr>
            <a:endParaRPr/>
          </a:p>
        </p:txBody>
      </p:sp>
      <p:sp>
        <p:nvSpPr>
          <p:cNvPr id="1055" name="Line"/>
          <p:cNvSpPr/>
          <p:nvPr/>
        </p:nvSpPr>
        <p:spPr>
          <a:xfrm>
            <a:off x="4261314" y="11826728"/>
            <a:ext cx="3" cy="529413"/>
          </a:xfrm>
          <a:prstGeom prst="line">
            <a:avLst/>
          </a:prstGeom>
          <a:ln w="38100">
            <a:solidFill>
              <a:srgbClr val="374556"/>
            </a:solidFill>
            <a:miter/>
          </a:ln>
        </p:spPr>
        <p:txBody>
          <a:bodyPr lIns="45718" tIns="45718" rIns="45718" bIns="45718"/>
          <a:lstStyle/>
          <a:p>
            <a:pPr>
              <a:defRPr>
                <a:solidFill>
                  <a:srgbClr val="FFFFFF"/>
                </a:solidFill>
              </a:defRPr>
            </a:pPr>
            <a:endParaRPr/>
          </a:p>
        </p:txBody>
      </p:sp>
      <p:sp>
        <p:nvSpPr>
          <p:cNvPr id="1056" name="Connection Line"/>
          <p:cNvSpPr/>
          <p:nvPr/>
        </p:nvSpPr>
        <p:spPr>
          <a:xfrm>
            <a:off x="4129516" y="12186939"/>
            <a:ext cx="237730"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374556"/>
            </a:solidFill>
            <a:miter/>
          </a:ln>
        </p:spPr>
        <p:txBody>
          <a:bodyPr lIns="45718" tIns="45718" rIns="45718" bIns="45718"/>
          <a:lstStyle/>
          <a:p>
            <a:pPr>
              <a:defRPr>
                <a:solidFill>
                  <a:srgbClr val="FFFFFF"/>
                </a:solidFill>
              </a:defRPr>
            </a:pPr>
            <a:endParaRPr/>
          </a:p>
        </p:txBody>
      </p:sp>
      <p:grpSp>
        <p:nvGrpSpPr>
          <p:cNvPr id="1062" name="Group"/>
          <p:cNvGrpSpPr/>
          <p:nvPr/>
        </p:nvGrpSpPr>
        <p:grpSpPr>
          <a:xfrm>
            <a:off x="4124602" y="9535476"/>
            <a:ext cx="6372489" cy="1014461"/>
            <a:chOff x="0" y="3"/>
            <a:chExt cx="6372488" cy="1014460"/>
          </a:xfrm>
        </p:grpSpPr>
        <p:sp>
          <p:nvSpPr>
            <p:cNvPr id="1057" name="Connection Line"/>
            <p:cNvSpPr/>
            <p:nvPr/>
          </p:nvSpPr>
          <p:spPr>
            <a:xfrm>
              <a:off x="98805" y="3"/>
              <a:ext cx="6273684" cy="999003"/>
            </a:xfrm>
            <a:custGeom>
              <a:avLst/>
              <a:gdLst/>
              <a:ahLst/>
              <a:cxnLst>
                <a:cxn ang="0">
                  <a:pos x="wd2" y="hd2"/>
                </a:cxn>
                <a:cxn ang="5400000">
                  <a:pos x="wd2" y="hd2"/>
                </a:cxn>
                <a:cxn ang="10800000">
                  <a:pos x="wd2" y="hd2"/>
                </a:cxn>
                <a:cxn ang="16200000">
                  <a:pos x="wd2" y="hd2"/>
                </a:cxn>
              </a:cxnLst>
              <a:rect l="0" t="0" r="r" b="b"/>
              <a:pathLst>
                <a:path w="21576" h="19198" extrusionOk="0">
                  <a:moveTo>
                    <a:pt x="21576" y="844"/>
                  </a:moveTo>
                  <a:cubicBezTo>
                    <a:pt x="7168" y="-2402"/>
                    <a:pt x="-24" y="3716"/>
                    <a:pt x="0" y="19198"/>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058" name="Connection Line"/>
            <p:cNvSpPr/>
            <p:nvPr/>
          </p:nvSpPr>
          <p:spPr>
            <a:xfrm>
              <a:off x="-1" y="830613"/>
              <a:ext cx="288147" cy="183852"/>
            </a:xfrm>
            <a:custGeom>
              <a:avLst/>
              <a:gdLst/>
              <a:ahLst/>
              <a:cxnLst>
                <a:cxn ang="0">
                  <a:pos x="wd2" y="hd2"/>
                </a:cxn>
                <a:cxn ang="5400000">
                  <a:pos x="wd2" y="hd2"/>
                </a:cxn>
                <a:cxn ang="10800000">
                  <a:pos x="wd2" y="hd2"/>
                </a:cxn>
                <a:cxn ang="16200000">
                  <a:pos x="wd2" y="hd2"/>
                </a:cxn>
              </a:cxnLst>
              <a:rect l="0" t="0" r="r" b="b"/>
              <a:pathLst>
                <a:path w="21600" h="16245" extrusionOk="0">
                  <a:moveTo>
                    <a:pt x="21600" y="3243"/>
                  </a:moveTo>
                  <a:cubicBezTo>
                    <a:pt x="9455" y="21600"/>
                    <a:pt x="2255" y="20519"/>
                    <a:pt x="0" y="0"/>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nvGrpSpPr>
            <p:cNvPr id="1061" name="Group"/>
            <p:cNvGrpSpPr/>
            <p:nvPr/>
          </p:nvGrpSpPr>
          <p:grpSpPr>
            <a:xfrm>
              <a:off x="3872353" y="66587"/>
              <a:ext cx="2449683" cy="928100"/>
              <a:chOff x="0" y="0"/>
              <a:chExt cx="2449681" cy="928099"/>
            </a:xfrm>
          </p:grpSpPr>
          <p:sp>
            <p:nvSpPr>
              <p:cNvPr id="1059" name="Connection Line"/>
              <p:cNvSpPr/>
              <p:nvPr/>
            </p:nvSpPr>
            <p:spPr>
              <a:xfrm>
                <a:off x="116414" y="-1"/>
                <a:ext cx="2333268" cy="92156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539" y="2010"/>
                      <a:pt x="1339" y="9210"/>
                      <a:pt x="0" y="21600"/>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060" name="Connection Line"/>
              <p:cNvSpPr/>
              <p:nvPr/>
            </p:nvSpPr>
            <p:spPr>
              <a:xfrm>
                <a:off x="-1" y="730706"/>
                <a:ext cx="310643" cy="197394"/>
              </a:xfrm>
              <a:custGeom>
                <a:avLst/>
                <a:gdLst/>
                <a:ahLst/>
                <a:cxnLst>
                  <a:cxn ang="0">
                    <a:pos x="wd2" y="hd2"/>
                  </a:cxn>
                  <a:cxn ang="5400000">
                    <a:pos x="wd2" y="hd2"/>
                  </a:cxn>
                  <a:cxn ang="10800000">
                    <a:pos x="wd2" y="hd2"/>
                  </a:cxn>
                  <a:cxn ang="16200000">
                    <a:pos x="wd2" y="hd2"/>
                  </a:cxn>
                </a:cxnLst>
                <a:rect l="0" t="0" r="r" b="b"/>
                <a:pathLst>
                  <a:path w="21600" h="16232" extrusionOk="0">
                    <a:moveTo>
                      <a:pt x="0" y="0"/>
                    </a:moveTo>
                    <a:cubicBezTo>
                      <a:pt x="4342" y="20682"/>
                      <a:pt x="11542" y="21600"/>
                      <a:pt x="21600" y="2755"/>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sp>
        <p:nvSpPr>
          <p:cNvPr id="1063" name="Freeform 15"/>
          <p:cNvSpPr/>
          <p:nvPr/>
        </p:nvSpPr>
        <p:spPr>
          <a:xfrm>
            <a:off x="6897482" y="10706676"/>
            <a:ext cx="2559136" cy="103237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64" name="Freeform 25"/>
          <p:cNvSpPr/>
          <p:nvPr/>
        </p:nvSpPr>
        <p:spPr>
          <a:xfrm>
            <a:off x="6981345" y="10789573"/>
            <a:ext cx="2402744" cy="8656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065" name="ARCHIVE"/>
          <p:cNvSpPr txBox="1"/>
          <p:nvPr/>
        </p:nvSpPr>
        <p:spPr>
          <a:xfrm>
            <a:off x="7102119" y="10975212"/>
            <a:ext cx="2149866"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1828431">
              <a:defRPr sz="2600" b="1">
                <a:solidFill>
                  <a:srgbClr val="374556"/>
                </a:solidFill>
              </a:defRPr>
            </a:lvl1pPr>
          </a:lstStyle>
          <a:p>
            <a:r>
              <a:t>Scripts</a:t>
            </a:r>
          </a:p>
        </p:txBody>
      </p:sp>
      <p:sp>
        <p:nvSpPr>
          <p:cNvPr id="1066" name="Line"/>
          <p:cNvSpPr/>
          <p:nvPr/>
        </p:nvSpPr>
        <p:spPr>
          <a:xfrm>
            <a:off x="12099883" y="10073069"/>
            <a:ext cx="2" cy="529413"/>
          </a:xfrm>
          <a:prstGeom prst="line">
            <a:avLst/>
          </a:prstGeom>
          <a:ln w="38100">
            <a:solidFill>
              <a:srgbClr val="374556"/>
            </a:solidFill>
            <a:miter/>
          </a:ln>
        </p:spPr>
        <p:txBody>
          <a:bodyPr lIns="45718" tIns="45718" rIns="45718" bIns="45718"/>
          <a:lstStyle/>
          <a:p>
            <a:pPr>
              <a:defRPr>
                <a:solidFill>
                  <a:srgbClr val="FFFFFF"/>
                </a:solidFill>
              </a:defRPr>
            </a:pPr>
            <a:endParaRPr/>
          </a:p>
        </p:txBody>
      </p:sp>
      <p:sp>
        <p:nvSpPr>
          <p:cNvPr id="1067" name="Connection Line"/>
          <p:cNvSpPr/>
          <p:nvPr/>
        </p:nvSpPr>
        <p:spPr>
          <a:xfrm>
            <a:off x="11982277" y="10447266"/>
            <a:ext cx="237731"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374556"/>
            </a:solidFill>
            <a:miter/>
          </a:ln>
        </p:spPr>
        <p:txBody>
          <a:bodyPr lIns="45718" tIns="45718" rIns="45718" bIns="45718"/>
          <a:lstStyle/>
          <a:p>
            <a:pPr>
              <a:defRPr>
                <a:solidFill>
                  <a:srgbClr val="FFFFFF"/>
                </a:solidFill>
              </a:defRPr>
            </a:pPr>
            <a:endParaRPr/>
          </a:p>
        </p:txBody>
      </p:sp>
      <p:grpSp>
        <p:nvGrpSpPr>
          <p:cNvPr id="1073" name="Group"/>
          <p:cNvGrpSpPr/>
          <p:nvPr/>
        </p:nvGrpSpPr>
        <p:grpSpPr>
          <a:xfrm>
            <a:off x="13675690" y="9559770"/>
            <a:ext cx="6372490" cy="1014462"/>
            <a:chOff x="0" y="0"/>
            <a:chExt cx="6372488" cy="1014460"/>
          </a:xfrm>
        </p:grpSpPr>
        <p:sp>
          <p:nvSpPr>
            <p:cNvPr id="1068" name="Connection Line"/>
            <p:cNvSpPr/>
            <p:nvPr/>
          </p:nvSpPr>
          <p:spPr>
            <a:xfrm flipH="1">
              <a:off x="0" y="-1"/>
              <a:ext cx="6273683" cy="999004"/>
            </a:xfrm>
            <a:custGeom>
              <a:avLst/>
              <a:gdLst/>
              <a:ahLst/>
              <a:cxnLst>
                <a:cxn ang="0">
                  <a:pos x="wd2" y="hd2"/>
                </a:cxn>
                <a:cxn ang="5400000">
                  <a:pos x="wd2" y="hd2"/>
                </a:cxn>
                <a:cxn ang="10800000">
                  <a:pos x="wd2" y="hd2"/>
                </a:cxn>
                <a:cxn ang="16200000">
                  <a:pos x="wd2" y="hd2"/>
                </a:cxn>
              </a:cxnLst>
              <a:rect l="0" t="0" r="r" b="b"/>
              <a:pathLst>
                <a:path w="21576" h="19198" extrusionOk="0">
                  <a:moveTo>
                    <a:pt x="21576" y="844"/>
                  </a:moveTo>
                  <a:cubicBezTo>
                    <a:pt x="7168" y="-2402"/>
                    <a:pt x="-24" y="3716"/>
                    <a:pt x="0" y="19198"/>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069" name="Connection Line"/>
            <p:cNvSpPr/>
            <p:nvPr/>
          </p:nvSpPr>
          <p:spPr>
            <a:xfrm flipH="1">
              <a:off x="6084342" y="830610"/>
              <a:ext cx="288147" cy="183851"/>
            </a:xfrm>
            <a:custGeom>
              <a:avLst/>
              <a:gdLst/>
              <a:ahLst/>
              <a:cxnLst>
                <a:cxn ang="0">
                  <a:pos x="wd2" y="hd2"/>
                </a:cxn>
                <a:cxn ang="5400000">
                  <a:pos x="wd2" y="hd2"/>
                </a:cxn>
                <a:cxn ang="10800000">
                  <a:pos x="wd2" y="hd2"/>
                </a:cxn>
                <a:cxn ang="16200000">
                  <a:pos x="wd2" y="hd2"/>
                </a:cxn>
              </a:cxnLst>
              <a:rect l="0" t="0" r="r" b="b"/>
              <a:pathLst>
                <a:path w="21600" h="16245" extrusionOk="0">
                  <a:moveTo>
                    <a:pt x="21600" y="3243"/>
                  </a:moveTo>
                  <a:cubicBezTo>
                    <a:pt x="9455" y="21600"/>
                    <a:pt x="2255" y="20519"/>
                    <a:pt x="0" y="0"/>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nvGrpSpPr>
            <p:cNvPr id="1072" name="Group"/>
            <p:cNvGrpSpPr/>
            <p:nvPr/>
          </p:nvGrpSpPr>
          <p:grpSpPr>
            <a:xfrm>
              <a:off x="50452" y="66583"/>
              <a:ext cx="2449683" cy="928100"/>
              <a:chOff x="0" y="0"/>
              <a:chExt cx="2449681" cy="928099"/>
            </a:xfrm>
          </p:grpSpPr>
          <p:sp>
            <p:nvSpPr>
              <p:cNvPr id="1070" name="Connection Line"/>
              <p:cNvSpPr/>
              <p:nvPr/>
            </p:nvSpPr>
            <p:spPr>
              <a:xfrm flipH="1">
                <a:off x="0" y="0"/>
                <a:ext cx="2333268" cy="92156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539" y="2010"/>
                      <a:pt x="1339" y="9210"/>
                      <a:pt x="0" y="21600"/>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071" name="Connection Line"/>
              <p:cNvSpPr/>
              <p:nvPr/>
            </p:nvSpPr>
            <p:spPr>
              <a:xfrm flipH="1">
                <a:off x="2139040" y="730706"/>
                <a:ext cx="310642" cy="197394"/>
              </a:xfrm>
              <a:custGeom>
                <a:avLst/>
                <a:gdLst/>
                <a:ahLst/>
                <a:cxnLst>
                  <a:cxn ang="0">
                    <a:pos x="wd2" y="hd2"/>
                  </a:cxn>
                  <a:cxn ang="5400000">
                    <a:pos x="wd2" y="hd2"/>
                  </a:cxn>
                  <a:cxn ang="10800000">
                    <a:pos x="wd2" y="hd2"/>
                  </a:cxn>
                  <a:cxn ang="16200000">
                    <a:pos x="wd2" y="hd2"/>
                  </a:cxn>
                </a:cxnLst>
                <a:rect l="0" t="0" r="r" b="b"/>
                <a:pathLst>
                  <a:path w="21600" h="16232" extrusionOk="0">
                    <a:moveTo>
                      <a:pt x="0" y="0"/>
                    </a:moveTo>
                    <a:cubicBezTo>
                      <a:pt x="4342" y="20682"/>
                      <a:pt x="11542" y="21600"/>
                      <a:pt x="21600" y="2755"/>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sp>
        <p:nvSpPr>
          <p:cNvPr id="1074" name="TextBox 6"/>
          <p:cNvSpPr txBox="1"/>
          <p:nvPr/>
        </p:nvSpPr>
        <p:spPr>
          <a:xfrm>
            <a:off x="23552579" y="12949908"/>
            <a:ext cx="478068" cy="4876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21" tIns="91421" rIns="91421" bIns="91421">
            <a:spAutoFit/>
          </a:bodyPr>
          <a:lstStyle>
            <a:lvl1pPr algn="ctr">
              <a:defRPr sz="2000">
                <a:solidFill>
                  <a:srgbClr val="FFFFFF"/>
                </a:solidFill>
              </a:defRPr>
            </a:lvl1pPr>
          </a:lstStyle>
          <a:p>
            <a:fld id="{86CB4B4D-7CA3-9044-876B-883B54F8677D}" type="slidenum">
              <a:rPr/>
              <a:t>46</a:t>
            </a:fld>
            <a:endParaRPr/>
          </a:p>
        </p:txBody>
      </p:sp>
      <p:sp>
        <p:nvSpPr>
          <p:cNvPr id="1075" name="SCRATCH"/>
          <p:cNvSpPr txBox="1"/>
          <p:nvPr/>
        </p:nvSpPr>
        <p:spPr>
          <a:xfrm>
            <a:off x="449787" y="2966381"/>
            <a:ext cx="3803136"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800" b="1">
                <a:solidFill>
                  <a:srgbClr val="FFFFFF"/>
                </a:solidFill>
              </a:defRPr>
            </a:lvl1pPr>
          </a:lstStyle>
          <a:p>
            <a:r>
              <a:t>LOCAL COMPUTER</a:t>
            </a:r>
          </a:p>
        </p:txBody>
      </p:sp>
      <p:sp>
        <p:nvSpPr>
          <p:cNvPr id="2" name="TextBox 6">
            <a:extLst>
              <a:ext uri="{FF2B5EF4-FFF2-40B4-BE49-F238E27FC236}">
                <a16:creationId xmlns:a16="http://schemas.microsoft.com/office/drawing/2014/main" id="{DAAC13BA-C390-D6CD-6030-4DFB598FCAA8}"/>
              </a:ext>
            </a:extLst>
          </p:cNvPr>
          <p:cNvSpPr txBox="1">
            <a:spLocks/>
          </p:cNvSpPr>
          <p:nvPr/>
        </p:nvSpPr>
        <p:spPr>
          <a:xfrm>
            <a:off x="23556632" y="12962608"/>
            <a:ext cx="469962" cy="4924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21" tIns="91421" rIns="91421" bIns="91421">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828432" rtl="0" fontAlgn="auto" latinLnBrk="0" hangingPunct="0">
              <a:lnSpc>
                <a:spcPct val="100000"/>
              </a:lnSpc>
              <a:spcBef>
                <a:spcPts val="0"/>
              </a:spcBef>
              <a:spcAft>
                <a:spcPts val="0"/>
              </a:spcAft>
              <a:buClrTx/>
              <a:buSzTx/>
              <a:buFontTx/>
              <a:buNone/>
              <a:tabLst/>
              <a:defRPr kumimoji="0" sz="2000" b="0" i="0" u="none" strike="noStrike" cap="none" spc="0" normalizeH="0" baseline="0">
                <a:ln>
                  <a:noFill/>
                </a:ln>
                <a:solidFill>
                  <a:srgbClr val="FFFFFF"/>
                </a:solidFill>
                <a:effectLst/>
                <a:uFillTx/>
                <a:latin typeface="+mn-lt"/>
                <a:ea typeface="+mn-ea"/>
                <a:cs typeface="+mn-cs"/>
                <a:sym typeface="Helvetica"/>
              </a:defRPr>
            </a:lvl1pPr>
            <a:lvl2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2pPr>
            <a:lvl3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3pPr>
            <a:lvl4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4pPr>
            <a:lvl5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5pPr>
            <a:lvl6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6pPr>
            <a:lvl7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7pPr>
            <a:lvl8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8pPr>
            <a:lvl9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9pPr>
          </a:lstStyle>
          <a:p>
            <a:r>
              <a:rPr lang="en-US" dirty="0">
                <a:solidFill>
                  <a:schemeClr val="tx1"/>
                </a:solidFill>
              </a:rPr>
              <a:t>46</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7" name="TextBox 90"/>
          <p:cNvSpPr txBox="1"/>
          <p:nvPr/>
        </p:nvSpPr>
        <p:spPr>
          <a:xfrm>
            <a:off x="13704994" y="4113563"/>
            <a:ext cx="10130030" cy="80675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60683" indent="-260683">
              <a:lnSpc>
                <a:spcPts val="4200"/>
              </a:lnSpc>
              <a:buSzPct val="100000"/>
              <a:buChar char="•"/>
              <a:defRPr sz="2600" spc="278">
                <a:solidFill>
                  <a:srgbClr val="FFFFFF"/>
                </a:solidFill>
              </a:defRPr>
            </a:pPr>
            <a:endParaRPr dirty="0"/>
          </a:p>
          <a:p>
            <a:pPr marL="260683" indent="-260683">
              <a:lnSpc>
                <a:spcPts val="4200"/>
              </a:lnSpc>
              <a:buSzPct val="100000"/>
              <a:buChar char="•"/>
              <a:defRPr sz="2800" spc="300">
                <a:solidFill>
                  <a:srgbClr val="FFFFFF"/>
                </a:solidFill>
              </a:defRPr>
            </a:pPr>
            <a:r>
              <a:rPr sz="3200" dirty="0">
                <a:latin typeface="YACkoL24Adk 0"/>
              </a:rPr>
              <a:t>BIG DATA &amp; SENSITIVE DATA:</a:t>
            </a:r>
          </a:p>
          <a:p>
            <a:pPr lvl="7" indent="1600200">
              <a:lnSpc>
                <a:spcPts val="4200"/>
              </a:lnSpc>
              <a:defRPr sz="2800" spc="300">
                <a:solidFill>
                  <a:srgbClr val="FFFFFF"/>
                </a:solidFill>
              </a:defRPr>
            </a:pPr>
            <a:r>
              <a:rPr sz="3200" dirty="0">
                <a:latin typeface="YACkoL24Adk 0"/>
              </a:rPr>
              <a:t>Your own KU drives (S-drive)</a:t>
            </a:r>
          </a:p>
          <a:p>
            <a:pPr lvl="7" indent="1600200">
              <a:lnSpc>
                <a:spcPts val="4200"/>
              </a:lnSpc>
              <a:defRPr sz="2800" spc="300">
                <a:solidFill>
                  <a:srgbClr val="FFFFFF"/>
                </a:solidFill>
              </a:defRPr>
            </a:pPr>
            <a:r>
              <a:rPr sz="3200" dirty="0">
                <a:latin typeface="YACkoL24Adk 0"/>
              </a:rPr>
              <a:t>ERDA &amp; SIF (KU data storage)</a:t>
            </a:r>
          </a:p>
          <a:p>
            <a:pPr lvl="7" indent="1600200">
              <a:lnSpc>
                <a:spcPts val="4200"/>
              </a:lnSpc>
              <a:defRPr sz="2800" spc="300">
                <a:solidFill>
                  <a:srgbClr val="FFFFFF"/>
                </a:solidFill>
              </a:defRPr>
            </a:pPr>
            <a:r>
              <a:rPr sz="3200" dirty="0">
                <a:latin typeface="YACkoL24Adk 0"/>
              </a:rPr>
              <a:t>Lab or department server</a:t>
            </a:r>
          </a:p>
          <a:p>
            <a:pPr lvl="7" indent="1600200">
              <a:lnSpc>
                <a:spcPts val="4200"/>
              </a:lnSpc>
              <a:defRPr sz="2800" spc="300">
                <a:solidFill>
                  <a:srgbClr val="FFFFFF"/>
                </a:solidFill>
              </a:defRPr>
            </a:pPr>
            <a:r>
              <a:rPr sz="3200" dirty="0">
                <a:latin typeface="YACkoL24Adk 0"/>
              </a:rPr>
              <a:t>Lab or department cloud solution</a:t>
            </a:r>
          </a:p>
          <a:p>
            <a:pPr>
              <a:lnSpc>
                <a:spcPts val="4200"/>
              </a:lnSpc>
              <a:defRPr sz="2800" spc="300">
                <a:solidFill>
                  <a:srgbClr val="FFFFFF"/>
                </a:solidFill>
              </a:defRPr>
            </a:pPr>
            <a:endParaRPr sz="3200" dirty="0">
              <a:latin typeface="YACkoL24Adk 0"/>
            </a:endParaRPr>
          </a:p>
          <a:p>
            <a:pPr marL="260683" indent="-260683">
              <a:lnSpc>
                <a:spcPts val="4200"/>
              </a:lnSpc>
              <a:buSzPct val="100000"/>
              <a:buChar char="•"/>
              <a:defRPr sz="2800" spc="300">
                <a:solidFill>
                  <a:srgbClr val="FFFFFF"/>
                </a:solidFill>
              </a:defRPr>
            </a:pPr>
            <a:r>
              <a:rPr sz="3200" dirty="0">
                <a:latin typeface="YACkoL24Adk 0"/>
              </a:rPr>
              <a:t>DOCX, EXCEL, POWERPOINT:</a:t>
            </a:r>
          </a:p>
          <a:p>
            <a:pPr lvl="7" indent="1600200">
              <a:lnSpc>
                <a:spcPts val="4200"/>
              </a:lnSpc>
              <a:defRPr sz="2800" spc="300">
                <a:solidFill>
                  <a:srgbClr val="FFFFFF"/>
                </a:solidFill>
              </a:defRPr>
            </a:pPr>
            <a:r>
              <a:rPr sz="3200" dirty="0">
                <a:latin typeface="YACkoL24Adk 0"/>
              </a:rPr>
              <a:t>Google Drive</a:t>
            </a:r>
          </a:p>
          <a:p>
            <a:pPr lvl="7" indent="1600200">
              <a:lnSpc>
                <a:spcPts val="4200"/>
              </a:lnSpc>
              <a:defRPr sz="2800" spc="300">
                <a:solidFill>
                  <a:srgbClr val="FFFFFF"/>
                </a:solidFill>
              </a:defRPr>
            </a:pPr>
            <a:r>
              <a:rPr sz="3200" dirty="0">
                <a:latin typeface="YACkoL24Adk 0"/>
              </a:rPr>
              <a:t>Dropbox</a:t>
            </a:r>
          </a:p>
          <a:p>
            <a:pPr lvl="7" indent="1600200">
              <a:lnSpc>
                <a:spcPts val="4200"/>
              </a:lnSpc>
              <a:defRPr sz="2800" u="sng" spc="300">
                <a:solidFill>
                  <a:srgbClr val="FFFFFF"/>
                </a:solidFill>
              </a:defRPr>
            </a:pPr>
            <a:r>
              <a:rPr sz="3200" dirty="0">
                <a:latin typeface="YACkoL24Adk 0"/>
              </a:rPr>
              <a:t>KU drives</a:t>
            </a:r>
          </a:p>
          <a:p>
            <a:pPr lvl="7" indent="1600200">
              <a:lnSpc>
                <a:spcPts val="4200"/>
              </a:lnSpc>
              <a:defRPr sz="2800" u="sng" spc="300">
                <a:solidFill>
                  <a:srgbClr val="FFFFFF"/>
                </a:solidFill>
              </a:defRPr>
            </a:pPr>
            <a:endParaRPr sz="3200" dirty="0">
              <a:latin typeface="YACkoL24Adk 0"/>
            </a:endParaRPr>
          </a:p>
          <a:p>
            <a:pPr marL="260683" indent="-260683">
              <a:lnSpc>
                <a:spcPts val="4200"/>
              </a:lnSpc>
              <a:buSzPct val="100000"/>
              <a:buChar char="•"/>
              <a:defRPr sz="2800" spc="300">
                <a:solidFill>
                  <a:srgbClr val="FFFFFF"/>
                </a:solidFill>
              </a:defRPr>
            </a:pPr>
            <a:r>
              <a:rPr sz="3200" dirty="0">
                <a:latin typeface="YACkoL24Adk 0"/>
              </a:rPr>
              <a:t>SCRIPTS:</a:t>
            </a:r>
          </a:p>
          <a:p>
            <a:pPr lvl="7" indent="1600200">
              <a:lnSpc>
                <a:spcPts val="4200"/>
              </a:lnSpc>
              <a:defRPr sz="2800" b="1" spc="300">
                <a:solidFill>
                  <a:srgbClr val="FF518F"/>
                </a:solidFill>
              </a:defRPr>
            </a:pPr>
            <a:r>
              <a:rPr sz="3200" dirty="0">
                <a:latin typeface="YACkoL24Adk 0"/>
              </a:rPr>
              <a:t>git/GitHub</a:t>
            </a:r>
          </a:p>
          <a:p>
            <a:pPr lvl="7" indent="1600200">
              <a:lnSpc>
                <a:spcPts val="4200"/>
              </a:lnSpc>
              <a:defRPr sz="2800" spc="300">
                <a:solidFill>
                  <a:srgbClr val="FFFFFF"/>
                </a:solidFill>
              </a:defRPr>
            </a:pPr>
            <a:r>
              <a:rPr sz="3200" dirty="0">
                <a:latin typeface="YACkoL24Adk 0"/>
              </a:rPr>
              <a:t>(KU drives)</a:t>
            </a:r>
          </a:p>
        </p:txBody>
      </p:sp>
      <p:sp>
        <p:nvSpPr>
          <p:cNvPr id="1078" name="TextBox 11"/>
          <p:cNvSpPr txBox="1"/>
          <p:nvPr/>
        </p:nvSpPr>
        <p:spPr>
          <a:xfrm>
            <a:off x="13959471" y="1223329"/>
            <a:ext cx="9051760" cy="1005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6000" spc="450">
                <a:solidFill>
                  <a:srgbClr val="FFFFFF"/>
                </a:solidFill>
              </a:defRPr>
            </a:lvl1pPr>
          </a:lstStyle>
          <a:p>
            <a:r>
              <a:t>STORAGE &amp; BACKUP </a:t>
            </a:r>
          </a:p>
        </p:txBody>
      </p:sp>
      <p:grpSp>
        <p:nvGrpSpPr>
          <p:cNvPr id="1083" name="Group"/>
          <p:cNvGrpSpPr/>
          <p:nvPr/>
        </p:nvGrpSpPr>
        <p:grpSpPr>
          <a:xfrm>
            <a:off x="1034742" y="2067478"/>
            <a:ext cx="10376393" cy="10386352"/>
            <a:chOff x="0" y="35"/>
            <a:chExt cx="10376391" cy="10386351"/>
          </a:xfrm>
        </p:grpSpPr>
        <p:sp>
          <p:nvSpPr>
            <p:cNvPr id="1079" name="Freeform 6"/>
            <p:cNvSpPr/>
            <p:nvPr/>
          </p:nvSpPr>
          <p:spPr>
            <a:xfrm>
              <a:off x="-1" y="3471"/>
              <a:ext cx="5711747" cy="5111541"/>
            </a:xfrm>
            <a:custGeom>
              <a:avLst/>
              <a:gdLst/>
              <a:ahLst/>
              <a:cxnLst>
                <a:cxn ang="0">
                  <a:pos x="wd2" y="hd2"/>
                </a:cxn>
                <a:cxn ang="5400000">
                  <a:pos x="wd2" y="hd2"/>
                </a:cxn>
                <a:cxn ang="10800000">
                  <a:pos x="wd2" y="hd2"/>
                </a:cxn>
                <a:cxn ang="16200000">
                  <a:pos x="wd2" y="hd2"/>
                </a:cxn>
              </a:cxnLst>
              <a:rect l="0" t="0" r="r" b="b"/>
              <a:pathLst>
                <a:path w="21600" h="21600" extrusionOk="0">
                  <a:moveTo>
                    <a:pt x="21541" y="6549"/>
                  </a:moveTo>
                  <a:cubicBezTo>
                    <a:pt x="21452" y="6285"/>
                    <a:pt x="21275" y="6020"/>
                    <a:pt x="21008" y="5954"/>
                  </a:cubicBezTo>
                  <a:cubicBezTo>
                    <a:pt x="20772" y="5921"/>
                    <a:pt x="20535" y="6153"/>
                    <a:pt x="20416" y="6351"/>
                  </a:cubicBezTo>
                  <a:cubicBezTo>
                    <a:pt x="20061" y="6880"/>
                    <a:pt x="19322" y="6583"/>
                    <a:pt x="19322" y="5954"/>
                  </a:cubicBezTo>
                  <a:cubicBezTo>
                    <a:pt x="19322" y="794"/>
                    <a:pt x="19322" y="794"/>
                    <a:pt x="19322" y="794"/>
                  </a:cubicBezTo>
                  <a:cubicBezTo>
                    <a:pt x="19322" y="331"/>
                    <a:pt x="18996" y="0"/>
                    <a:pt x="18612" y="0"/>
                  </a:cubicBezTo>
                  <a:cubicBezTo>
                    <a:pt x="18612" y="0"/>
                    <a:pt x="18582" y="0"/>
                    <a:pt x="18582" y="0"/>
                  </a:cubicBezTo>
                  <a:cubicBezTo>
                    <a:pt x="13729" y="265"/>
                    <a:pt x="9173" y="2547"/>
                    <a:pt x="5740" y="6384"/>
                  </a:cubicBezTo>
                  <a:cubicBezTo>
                    <a:pt x="2278" y="10254"/>
                    <a:pt x="266" y="15348"/>
                    <a:pt x="0" y="20773"/>
                  </a:cubicBezTo>
                  <a:cubicBezTo>
                    <a:pt x="0" y="20972"/>
                    <a:pt x="59" y="21170"/>
                    <a:pt x="207" y="21335"/>
                  </a:cubicBezTo>
                  <a:cubicBezTo>
                    <a:pt x="325" y="21501"/>
                    <a:pt x="503" y="21600"/>
                    <a:pt x="710" y="21600"/>
                  </a:cubicBezTo>
                  <a:cubicBezTo>
                    <a:pt x="5415" y="21600"/>
                    <a:pt x="5415" y="21600"/>
                    <a:pt x="5415" y="21600"/>
                  </a:cubicBezTo>
                  <a:cubicBezTo>
                    <a:pt x="5415" y="21534"/>
                    <a:pt x="5385" y="21534"/>
                    <a:pt x="5385" y="21501"/>
                  </a:cubicBezTo>
                  <a:cubicBezTo>
                    <a:pt x="4971" y="21170"/>
                    <a:pt x="4764" y="20740"/>
                    <a:pt x="4823" y="20277"/>
                  </a:cubicBezTo>
                  <a:cubicBezTo>
                    <a:pt x="4912" y="19814"/>
                    <a:pt x="5237" y="19417"/>
                    <a:pt x="5711" y="19218"/>
                  </a:cubicBezTo>
                  <a:cubicBezTo>
                    <a:pt x="5888" y="19152"/>
                    <a:pt x="6125" y="19119"/>
                    <a:pt x="6332" y="19119"/>
                  </a:cubicBezTo>
                  <a:cubicBezTo>
                    <a:pt x="6569" y="19119"/>
                    <a:pt x="6805" y="19152"/>
                    <a:pt x="7013" y="19218"/>
                  </a:cubicBezTo>
                  <a:cubicBezTo>
                    <a:pt x="7486" y="19417"/>
                    <a:pt x="7812" y="19814"/>
                    <a:pt x="7871" y="20277"/>
                  </a:cubicBezTo>
                  <a:cubicBezTo>
                    <a:pt x="7930" y="20740"/>
                    <a:pt x="7723" y="21170"/>
                    <a:pt x="7308" y="21501"/>
                  </a:cubicBezTo>
                  <a:cubicBezTo>
                    <a:pt x="7308" y="21534"/>
                    <a:pt x="7279" y="21534"/>
                    <a:pt x="7308" y="21600"/>
                  </a:cubicBezTo>
                  <a:cubicBezTo>
                    <a:pt x="11984" y="21600"/>
                    <a:pt x="11984" y="21600"/>
                    <a:pt x="11984" y="21600"/>
                  </a:cubicBezTo>
                  <a:cubicBezTo>
                    <a:pt x="12339" y="21600"/>
                    <a:pt x="12635" y="21302"/>
                    <a:pt x="12694" y="20905"/>
                  </a:cubicBezTo>
                  <a:cubicBezTo>
                    <a:pt x="13108" y="17399"/>
                    <a:pt x="15564" y="14654"/>
                    <a:pt x="18700" y="14191"/>
                  </a:cubicBezTo>
                  <a:cubicBezTo>
                    <a:pt x="19055" y="14124"/>
                    <a:pt x="19322" y="13794"/>
                    <a:pt x="19322" y="13397"/>
                  </a:cubicBezTo>
                  <a:cubicBezTo>
                    <a:pt x="19322" y="8236"/>
                    <a:pt x="19322" y="8236"/>
                    <a:pt x="19322" y="8236"/>
                  </a:cubicBezTo>
                  <a:cubicBezTo>
                    <a:pt x="19322" y="7608"/>
                    <a:pt x="20061" y="7310"/>
                    <a:pt x="20416" y="7840"/>
                  </a:cubicBezTo>
                  <a:cubicBezTo>
                    <a:pt x="20535" y="8038"/>
                    <a:pt x="20772" y="8270"/>
                    <a:pt x="21008" y="8203"/>
                  </a:cubicBezTo>
                  <a:cubicBezTo>
                    <a:pt x="21275" y="8170"/>
                    <a:pt x="21452" y="7873"/>
                    <a:pt x="21541" y="7641"/>
                  </a:cubicBezTo>
                  <a:cubicBezTo>
                    <a:pt x="21570" y="7476"/>
                    <a:pt x="21600" y="7277"/>
                    <a:pt x="21600" y="7079"/>
                  </a:cubicBezTo>
                  <a:cubicBezTo>
                    <a:pt x="21600" y="6913"/>
                    <a:pt x="21570" y="6715"/>
                    <a:pt x="21541" y="6549"/>
                  </a:cubicBezTo>
                  <a:close/>
                </a:path>
              </a:pathLst>
            </a:custGeom>
            <a:solidFill>
              <a:srgbClr val="FFD3AE"/>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080" name="Freeform 7"/>
            <p:cNvSpPr/>
            <p:nvPr/>
          </p:nvSpPr>
          <p:spPr>
            <a:xfrm>
              <a:off x="-1" y="4661592"/>
              <a:ext cx="5111541" cy="5724795"/>
            </a:xfrm>
            <a:custGeom>
              <a:avLst/>
              <a:gdLst/>
              <a:ahLst/>
              <a:cxnLst>
                <a:cxn ang="0">
                  <a:pos x="wd2" y="hd2"/>
                </a:cxn>
                <a:cxn ang="5400000">
                  <a:pos x="wd2" y="hd2"/>
                </a:cxn>
                <a:cxn ang="10800000">
                  <a:pos x="wd2" y="hd2"/>
                </a:cxn>
                <a:cxn ang="16200000">
                  <a:pos x="wd2" y="hd2"/>
                </a:cxn>
              </a:cxnLst>
              <a:rect l="0" t="0" r="r" b="b"/>
              <a:pathLst>
                <a:path w="21600" h="21600" extrusionOk="0">
                  <a:moveTo>
                    <a:pt x="6549" y="89"/>
                  </a:moveTo>
                  <a:cubicBezTo>
                    <a:pt x="6318" y="177"/>
                    <a:pt x="6020" y="355"/>
                    <a:pt x="5987" y="621"/>
                  </a:cubicBezTo>
                  <a:cubicBezTo>
                    <a:pt x="5921" y="857"/>
                    <a:pt x="6153" y="1064"/>
                    <a:pt x="6351" y="1211"/>
                  </a:cubicBezTo>
                  <a:cubicBezTo>
                    <a:pt x="6880" y="1537"/>
                    <a:pt x="6616" y="2305"/>
                    <a:pt x="5954" y="2305"/>
                  </a:cubicBezTo>
                  <a:cubicBezTo>
                    <a:pt x="794" y="2305"/>
                    <a:pt x="794" y="2305"/>
                    <a:pt x="794" y="2305"/>
                  </a:cubicBezTo>
                  <a:cubicBezTo>
                    <a:pt x="364" y="2305"/>
                    <a:pt x="0" y="2630"/>
                    <a:pt x="0" y="3014"/>
                  </a:cubicBezTo>
                  <a:cubicBezTo>
                    <a:pt x="0" y="3014"/>
                    <a:pt x="0" y="3044"/>
                    <a:pt x="0" y="3044"/>
                  </a:cubicBezTo>
                  <a:cubicBezTo>
                    <a:pt x="298" y="7889"/>
                    <a:pt x="2547" y="12440"/>
                    <a:pt x="6417" y="15868"/>
                  </a:cubicBezTo>
                  <a:cubicBezTo>
                    <a:pt x="10254" y="19325"/>
                    <a:pt x="15348" y="21334"/>
                    <a:pt x="20773" y="21600"/>
                  </a:cubicBezTo>
                  <a:cubicBezTo>
                    <a:pt x="20972" y="21600"/>
                    <a:pt x="21203" y="21541"/>
                    <a:pt x="21368" y="21393"/>
                  </a:cubicBezTo>
                  <a:cubicBezTo>
                    <a:pt x="21501" y="21275"/>
                    <a:pt x="21600" y="21098"/>
                    <a:pt x="21600" y="20891"/>
                  </a:cubicBezTo>
                  <a:cubicBezTo>
                    <a:pt x="21600" y="16193"/>
                    <a:pt x="21600" y="16193"/>
                    <a:pt x="21600" y="16193"/>
                  </a:cubicBezTo>
                  <a:cubicBezTo>
                    <a:pt x="21534" y="16193"/>
                    <a:pt x="21534" y="16222"/>
                    <a:pt x="21501" y="16222"/>
                  </a:cubicBezTo>
                  <a:cubicBezTo>
                    <a:pt x="21170" y="16636"/>
                    <a:pt x="20740" y="16843"/>
                    <a:pt x="20277" y="16784"/>
                  </a:cubicBezTo>
                  <a:cubicBezTo>
                    <a:pt x="19814" y="16695"/>
                    <a:pt x="19417" y="16370"/>
                    <a:pt x="19251" y="15897"/>
                  </a:cubicBezTo>
                  <a:cubicBezTo>
                    <a:pt x="19152" y="15690"/>
                    <a:pt x="19119" y="15483"/>
                    <a:pt x="19119" y="15247"/>
                  </a:cubicBezTo>
                  <a:cubicBezTo>
                    <a:pt x="19119" y="15011"/>
                    <a:pt x="19152" y="14804"/>
                    <a:pt x="19251" y="14597"/>
                  </a:cubicBezTo>
                  <a:cubicBezTo>
                    <a:pt x="19417" y="14124"/>
                    <a:pt x="19814" y="13799"/>
                    <a:pt x="20277" y="13740"/>
                  </a:cubicBezTo>
                  <a:cubicBezTo>
                    <a:pt x="20740" y="13681"/>
                    <a:pt x="21170" y="13858"/>
                    <a:pt x="21534" y="14302"/>
                  </a:cubicBezTo>
                  <a:cubicBezTo>
                    <a:pt x="21534" y="14302"/>
                    <a:pt x="21534" y="14331"/>
                    <a:pt x="21600" y="14302"/>
                  </a:cubicBezTo>
                  <a:cubicBezTo>
                    <a:pt x="21600" y="9633"/>
                    <a:pt x="21600" y="9633"/>
                    <a:pt x="21600" y="9633"/>
                  </a:cubicBezTo>
                  <a:cubicBezTo>
                    <a:pt x="21600" y="9278"/>
                    <a:pt x="21302" y="8953"/>
                    <a:pt x="20905" y="8924"/>
                  </a:cubicBezTo>
                  <a:cubicBezTo>
                    <a:pt x="17399" y="8510"/>
                    <a:pt x="14654" y="6028"/>
                    <a:pt x="14191" y="2925"/>
                  </a:cubicBezTo>
                  <a:cubicBezTo>
                    <a:pt x="14124" y="2571"/>
                    <a:pt x="13794" y="2305"/>
                    <a:pt x="13397" y="2305"/>
                  </a:cubicBezTo>
                  <a:cubicBezTo>
                    <a:pt x="8236" y="2305"/>
                    <a:pt x="8236" y="2305"/>
                    <a:pt x="8236" y="2305"/>
                  </a:cubicBezTo>
                  <a:cubicBezTo>
                    <a:pt x="7608" y="2305"/>
                    <a:pt x="7310" y="1537"/>
                    <a:pt x="7840" y="1211"/>
                  </a:cubicBezTo>
                  <a:cubicBezTo>
                    <a:pt x="8038" y="1064"/>
                    <a:pt x="8270" y="857"/>
                    <a:pt x="8236" y="621"/>
                  </a:cubicBezTo>
                  <a:cubicBezTo>
                    <a:pt x="8170" y="355"/>
                    <a:pt x="7906" y="177"/>
                    <a:pt x="7641" y="89"/>
                  </a:cubicBezTo>
                  <a:cubicBezTo>
                    <a:pt x="7476" y="30"/>
                    <a:pt x="7277" y="0"/>
                    <a:pt x="7112" y="0"/>
                  </a:cubicBezTo>
                  <a:cubicBezTo>
                    <a:pt x="6913" y="0"/>
                    <a:pt x="6715" y="30"/>
                    <a:pt x="6549" y="89"/>
                  </a:cubicBezTo>
                  <a:close/>
                </a:path>
              </a:pathLst>
            </a:custGeom>
            <a:solidFill>
              <a:srgbClr val="E9E3DB">
                <a:alpha val="85295"/>
              </a:srgbClr>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081" name="Freeform 8"/>
            <p:cNvSpPr/>
            <p:nvPr/>
          </p:nvSpPr>
          <p:spPr>
            <a:xfrm>
              <a:off x="4664644" y="5271585"/>
              <a:ext cx="5711748" cy="5114802"/>
            </a:xfrm>
            <a:custGeom>
              <a:avLst/>
              <a:gdLst/>
              <a:ahLst/>
              <a:cxnLst>
                <a:cxn ang="0">
                  <a:pos x="wd2" y="hd2"/>
                </a:cxn>
                <a:cxn ang="5400000">
                  <a:pos x="wd2" y="hd2"/>
                </a:cxn>
                <a:cxn ang="10800000">
                  <a:pos x="wd2" y="hd2"/>
                </a:cxn>
                <a:cxn ang="16200000">
                  <a:pos x="wd2" y="hd2"/>
                </a:cxn>
              </a:cxnLst>
              <a:rect l="0" t="0" r="r" b="b"/>
              <a:pathLst>
                <a:path w="21600" h="21600" extrusionOk="0">
                  <a:moveTo>
                    <a:pt x="59" y="15017"/>
                  </a:moveTo>
                  <a:cubicBezTo>
                    <a:pt x="148" y="15282"/>
                    <a:pt x="325" y="15580"/>
                    <a:pt x="592" y="15613"/>
                  </a:cubicBezTo>
                  <a:cubicBezTo>
                    <a:pt x="828" y="15679"/>
                    <a:pt x="1065" y="15447"/>
                    <a:pt x="1184" y="15249"/>
                  </a:cubicBezTo>
                  <a:cubicBezTo>
                    <a:pt x="1539" y="14720"/>
                    <a:pt x="2278" y="14984"/>
                    <a:pt x="2278" y="15646"/>
                  </a:cubicBezTo>
                  <a:cubicBezTo>
                    <a:pt x="2278" y="20806"/>
                    <a:pt x="2278" y="20806"/>
                    <a:pt x="2278" y="20806"/>
                  </a:cubicBezTo>
                  <a:cubicBezTo>
                    <a:pt x="2278" y="21236"/>
                    <a:pt x="2604" y="21600"/>
                    <a:pt x="2988" y="21600"/>
                  </a:cubicBezTo>
                  <a:cubicBezTo>
                    <a:pt x="2988" y="21600"/>
                    <a:pt x="3018" y="21600"/>
                    <a:pt x="3018" y="21600"/>
                  </a:cubicBezTo>
                  <a:cubicBezTo>
                    <a:pt x="7871" y="21302"/>
                    <a:pt x="12427" y="19053"/>
                    <a:pt x="15860" y="15183"/>
                  </a:cubicBezTo>
                  <a:cubicBezTo>
                    <a:pt x="19322" y="11346"/>
                    <a:pt x="21334" y="6252"/>
                    <a:pt x="21600" y="827"/>
                  </a:cubicBezTo>
                  <a:cubicBezTo>
                    <a:pt x="21600" y="595"/>
                    <a:pt x="21541" y="397"/>
                    <a:pt x="21393" y="232"/>
                  </a:cubicBezTo>
                  <a:cubicBezTo>
                    <a:pt x="21275" y="66"/>
                    <a:pt x="21097" y="0"/>
                    <a:pt x="20890" y="0"/>
                  </a:cubicBezTo>
                  <a:cubicBezTo>
                    <a:pt x="16185" y="0"/>
                    <a:pt x="16185" y="0"/>
                    <a:pt x="16185" y="0"/>
                  </a:cubicBezTo>
                  <a:cubicBezTo>
                    <a:pt x="16185" y="33"/>
                    <a:pt x="16215" y="66"/>
                    <a:pt x="16215" y="66"/>
                  </a:cubicBezTo>
                  <a:cubicBezTo>
                    <a:pt x="16629" y="397"/>
                    <a:pt x="16836" y="860"/>
                    <a:pt x="16777" y="1323"/>
                  </a:cubicBezTo>
                  <a:cubicBezTo>
                    <a:pt x="16688" y="1786"/>
                    <a:pt x="16363" y="2150"/>
                    <a:pt x="15889" y="2349"/>
                  </a:cubicBezTo>
                  <a:cubicBezTo>
                    <a:pt x="15712" y="2415"/>
                    <a:pt x="15475" y="2481"/>
                    <a:pt x="15268" y="2481"/>
                  </a:cubicBezTo>
                  <a:cubicBezTo>
                    <a:pt x="15031" y="2481"/>
                    <a:pt x="14795" y="2415"/>
                    <a:pt x="14587" y="2349"/>
                  </a:cubicBezTo>
                  <a:cubicBezTo>
                    <a:pt x="14114" y="2150"/>
                    <a:pt x="13788" y="1786"/>
                    <a:pt x="13729" y="1323"/>
                  </a:cubicBezTo>
                  <a:cubicBezTo>
                    <a:pt x="13670" y="860"/>
                    <a:pt x="13877" y="397"/>
                    <a:pt x="14292" y="66"/>
                  </a:cubicBezTo>
                  <a:cubicBezTo>
                    <a:pt x="14292" y="66"/>
                    <a:pt x="14321" y="33"/>
                    <a:pt x="14292" y="0"/>
                  </a:cubicBezTo>
                  <a:cubicBezTo>
                    <a:pt x="9616" y="0"/>
                    <a:pt x="9616" y="0"/>
                    <a:pt x="9616" y="0"/>
                  </a:cubicBezTo>
                  <a:cubicBezTo>
                    <a:pt x="9261" y="0"/>
                    <a:pt x="8965" y="298"/>
                    <a:pt x="8906" y="695"/>
                  </a:cubicBezTo>
                  <a:cubicBezTo>
                    <a:pt x="8492" y="4168"/>
                    <a:pt x="6036" y="6946"/>
                    <a:pt x="2900" y="7409"/>
                  </a:cubicBezTo>
                  <a:cubicBezTo>
                    <a:pt x="2545" y="7443"/>
                    <a:pt x="2278" y="7806"/>
                    <a:pt x="2278" y="8203"/>
                  </a:cubicBezTo>
                  <a:cubicBezTo>
                    <a:pt x="2278" y="13364"/>
                    <a:pt x="2278" y="13364"/>
                    <a:pt x="2278" y="13364"/>
                  </a:cubicBezTo>
                  <a:cubicBezTo>
                    <a:pt x="2278" y="13992"/>
                    <a:pt x="1539" y="14257"/>
                    <a:pt x="1184" y="13760"/>
                  </a:cubicBezTo>
                  <a:cubicBezTo>
                    <a:pt x="1065" y="13529"/>
                    <a:pt x="828" y="13330"/>
                    <a:pt x="592" y="13364"/>
                  </a:cubicBezTo>
                  <a:cubicBezTo>
                    <a:pt x="325" y="13430"/>
                    <a:pt x="148" y="13694"/>
                    <a:pt x="59" y="13959"/>
                  </a:cubicBezTo>
                  <a:cubicBezTo>
                    <a:pt x="30" y="14124"/>
                    <a:pt x="0" y="14290"/>
                    <a:pt x="0" y="14488"/>
                  </a:cubicBezTo>
                  <a:cubicBezTo>
                    <a:pt x="0" y="14687"/>
                    <a:pt x="30" y="14852"/>
                    <a:pt x="59" y="15017"/>
                  </a:cubicBezTo>
                  <a:close/>
                </a:path>
              </a:pathLst>
            </a:custGeom>
            <a:solidFill>
              <a:srgbClr val="E29C6F"/>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082" name="Freeform 9"/>
            <p:cNvSpPr/>
            <p:nvPr/>
          </p:nvSpPr>
          <p:spPr>
            <a:xfrm>
              <a:off x="5268111" y="35"/>
              <a:ext cx="5108279" cy="5718447"/>
            </a:xfrm>
            <a:custGeom>
              <a:avLst/>
              <a:gdLst/>
              <a:ahLst/>
              <a:cxnLst>
                <a:cxn ang="0">
                  <a:pos x="wd2" y="hd2"/>
                </a:cxn>
                <a:cxn ang="5400000">
                  <a:pos x="wd2" y="hd2"/>
                </a:cxn>
                <a:cxn ang="10800000">
                  <a:pos x="wd2" y="hd2"/>
                </a:cxn>
                <a:cxn ang="16200000">
                  <a:pos x="wd2" y="hd2"/>
                </a:cxn>
              </a:cxnLst>
              <a:rect l="0" t="0" r="r" b="b"/>
              <a:pathLst>
                <a:path w="21600" h="21576" extrusionOk="0">
                  <a:moveTo>
                    <a:pt x="15051" y="21487"/>
                  </a:moveTo>
                  <a:cubicBezTo>
                    <a:pt x="15282" y="21428"/>
                    <a:pt x="15580" y="21251"/>
                    <a:pt x="15613" y="20985"/>
                  </a:cubicBezTo>
                  <a:cubicBezTo>
                    <a:pt x="15679" y="20749"/>
                    <a:pt x="15447" y="20512"/>
                    <a:pt x="15249" y="20394"/>
                  </a:cubicBezTo>
                  <a:cubicBezTo>
                    <a:pt x="14720" y="20039"/>
                    <a:pt x="14984" y="19301"/>
                    <a:pt x="15646" y="19301"/>
                  </a:cubicBezTo>
                  <a:cubicBezTo>
                    <a:pt x="20806" y="19301"/>
                    <a:pt x="20806" y="19301"/>
                    <a:pt x="20806" y="19301"/>
                  </a:cubicBezTo>
                  <a:cubicBezTo>
                    <a:pt x="21236" y="19301"/>
                    <a:pt x="21600" y="18976"/>
                    <a:pt x="21600" y="18592"/>
                  </a:cubicBezTo>
                  <a:cubicBezTo>
                    <a:pt x="21600" y="18562"/>
                    <a:pt x="21600" y="18562"/>
                    <a:pt x="21600" y="18562"/>
                  </a:cubicBezTo>
                  <a:cubicBezTo>
                    <a:pt x="21302" y="13716"/>
                    <a:pt x="19053" y="9166"/>
                    <a:pt x="15183" y="5708"/>
                  </a:cubicBezTo>
                  <a:cubicBezTo>
                    <a:pt x="11346" y="2281"/>
                    <a:pt x="6252" y="242"/>
                    <a:pt x="827" y="6"/>
                  </a:cubicBezTo>
                  <a:cubicBezTo>
                    <a:pt x="628" y="-24"/>
                    <a:pt x="397" y="65"/>
                    <a:pt x="232" y="183"/>
                  </a:cubicBezTo>
                  <a:cubicBezTo>
                    <a:pt x="99" y="331"/>
                    <a:pt x="0" y="508"/>
                    <a:pt x="0" y="715"/>
                  </a:cubicBezTo>
                  <a:cubicBezTo>
                    <a:pt x="0" y="5383"/>
                    <a:pt x="0" y="5383"/>
                    <a:pt x="0" y="5383"/>
                  </a:cubicBezTo>
                  <a:cubicBezTo>
                    <a:pt x="66" y="5413"/>
                    <a:pt x="66" y="5383"/>
                    <a:pt x="99" y="5383"/>
                  </a:cubicBezTo>
                  <a:cubicBezTo>
                    <a:pt x="430" y="4970"/>
                    <a:pt x="860" y="4763"/>
                    <a:pt x="1323" y="4822"/>
                  </a:cubicBezTo>
                  <a:cubicBezTo>
                    <a:pt x="1786" y="4881"/>
                    <a:pt x="2183" y="5206"/>
                    <a:pt x="2349" y="5679"/>
                  </a:cubicBezTo>
                  <a:cubicBezTo>
                    <a:pt x="2448" y="5886"/>
                    <a:pt x="2481" y="6122"/>
                    <a:pt x="2481" y="6329"/>
                  </a:cubicBezTo>
                  <a:cubicBezTo>
                    <a:pt x="2481" y="6565"/>
                    <a:pt x="2448" y="6802"/>
                    <a:pt x="2349" y="6979"/>
                  </a:cubicBezTo>
                  <a:cubicBezTo>
                    <a:pt x="2183" y="7452"/>
                    <a:pt x="1786" y="7777"/>
                    <a:pt x="1323" y="7865"/>
                  </a:cubicBezTo>
                  <a:cubicBezTo>
                    <a:pt x="860" y="7925"/>
                    <a:pt x="430" y="7718"/>
                    <a:pt x="66" y="7304"/>
                  </a:cubicBezTo>
                  <a:cubicBezTo>
                    <a:pt x="66" y="7304"/>
                    <a:pt x="66" y="7274"/>
                    <a:pt x="0" y="7274"/>
                  </a:cubicBezTo>
                  <a:cubicBezTo>
                    <a:pt x="0" y="11973"/>
                    <a:pt x="0" y="11973"/>
                    <a:pt x="0" y="11973"/>
                  </a:cubicBezTo>
                  <a:cubicBezTo>
                    <a:pt x="0" y="12327"/>
                    <a:pt x="298" y="12623"/>
                    <a:pt x="695" y="12682"/>
                  </a:cubicBezTo>
                  <a:cubicBezTo>
                    <a:pt x="4201" y="13096"/>
                    <a:pt x="6946" y="15548"/>
                    <a:pt x="7409" y="18680"/>
                  </a:cubicBezTo>
                  <a:cubicBezTo>
                    <a:pt x="7476" y="19035"/>
                    <a:pt x="7806" y="19301"/>
                    <a:pt x="8203" y="19301"/>
                  </a:cubicBezTo>
                  <a:cubicBezTo>
                    <a:pt x="13364" y="19301"/>
                    <a:pt x="13364" y="19301"/>
                    <a:pt x="13364" y="19301"/>
                  </a:cubicBezTo>
                  <a:cubicBezTo>
                    <a:pt x="13992" y="19301"/>
                    <a:pt x="14290" y="20039"/>
                    <a:pt x="13760" y="20394"/>
                  </a:cubicBezTo>
                  <a:cubicBezTo>
                    <a:pt x="13562" y="20512"/>
                    <a:pt x="13330" y="20749"/>
                    <a:pt x="13364" y="20985"/>
                  </a:cubicBezTo>
                  <a:cubicBezTo>
                    <a:pt x="13430" y="21251"/>
                    <a:pt x="13694" y="21428"/>
                    <a:pt x="13959" y="21487"/>
                  </a:cubicBezTo>
                  <a:cubicBezTo>
                    <a:pt x="14124" y="21546"/>
                    <a:pt x="14323" y="21576"/>
                    <a:pt x="14488" y="21576"/>
                  </a:cubicBezTo>
                  <a:cubicBezTo>
                    <a:pt x="14687" y="21576"/>
                    <a:pt x="14885" y="21546"/>
                    <a:pt x="15051" y="21487"/>
                  </a:cubicBezTo>
                  <a:close/>
                </a:path>
              </a:pathLst>
            </a:custGeom>
            <a:solidFill>
              <a:srgbClr val="B8A9D2"/>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sp>
        <p:nvSpPr>
          <p:cNvPr id="1084" name="Line"/>
          <p:cNvSpPr/>
          <p:nvPr/>
        </p:nvSpPr>
        <p:spPr>
          <a:xfrm flipV="1">
            <a:off x="12161222" y="279634"/>
            <a:ext cx="3" cy="13156732"/>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085" name="Line"/>
          <p:cNvSpPr/>
          <p:nvPr/>
        </p:nvSpPr>
        <p:spPr>
          <a:xfrm flipH="1" flipV="1">
            <a:off x="13017368" y="3177715"/>
            <a:ext cx="1055701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086" name="Shape"/>
          <p:cNvSpPr/>
          <p:nvPr/>
        </p:nvSpPr>
        <p:spPr>
          <a:xfrm>
            <a:off x="7450842" y="3118554"/>
            <a:ext cx="1625683" cy="1349429"/>
          </a:xfrm>
          <a:custGeom>
            <a:avLst/>
            <a:gdLst/>
            <a:ahLst/>
            <a:cxnLst>
              <a:cxn ang="0">
                <a:pos x="wd2" y="hd2"/>
              </a:cxn>
              <a:cxn ang="5400000">
                <a:pos x="wd2" y="hd2"/>
              </a:cxn>
              <a:cxn ang="10800000">
                <a:pos x="wd2" y="hd2"/>
              </a:cxn>
              <a:cxn ang="16200000">
                <a:pos x="wd2" y="hd2"/>
              </a:cxn>
            </a:cxnLst>
            <a:rect l="0" t="0" r="r" b="b"/>
            <a:pathLst>
              <a:path w="21474" h="21600" extrusionOk="0">
                <a:moveTo>
                  <a:pt x="21361" y="18262"/>
                </a:moveTo>
                <a:cubicBezTo>
                  <a:pt x="19699" y="13156"/>
                  <a:pt x="19699" y="13156"/>
                  <a:pt x="19699" y="13156"/>
                </a:cubicBezTo>
                <a:cubicBezTo>
                  <a:pt x="19548" y="12960"/>
                  <a:pt x="19397" y="12764"/>
                  <a:pt x="19246" y="12764"/>
                </a:cubicBezTo>
                <a:cubicBezTo>
                  <a:pt x="16678" y="10800"/>
                  <a:pt x="16678" y="10800"/>
                  <a:pt x="16678" y="10800"/>
                </a:cubicBezTo>
                <a:cubicBezTo>
                  <a:pt x="16527" y="10800"/>
                  <a:pt x="16527" y="10800"/>
                  <a:pt x="16527" y="10996"/>
                </a:cubicBezTo>
                <a:cubicBezTo>
                  <a:pt x="16225" y="11193"/>
                  <a:pt x="15923" y="11389"/>
                  <a:pt x="15470" y="11585"/>
                </a:cubicBezTo>
                <a:cubicBezTo>
                  <a:pt x="17132" y="12764"/>
                  <a:pt x="17132" y="12764"/>
                  <a:pt x="17132" y="12764"/>
                </a:cubicBezTo>
                <a:cubicBezTo>
                  <a:pt x="17434" y="12960"/>
                  <a:pt x="17736" y="13353"/>
                  <a:pt x="17887" y="13745"/>
                </a:cubicBezTo>
                <a:cubicBezTo>
                  <a:pt x="19850" y="19440"/>
                  <a:pt x="19850" y="19440"/>
                  <a:pt x="19850" y="19440"/>
                </a:cubicBezTo>
                <a:cubicBezTo>
                  <a:pt x="19850" y="19440"/>
                  <a:pt x="19850" y="19636"/>
                  <a:pt x="19850" y="19833"/>
                </a:cubicBezTo>
                <a:cubicBezTo>
                  <a:pt x="20606" y="19833"/>
                  <a:pt x="20606" y="19833"/>
                  <a:pt x="20606" y="19833"/>
                </a:cubicBezTo>
                <a:cubicBezTo>
                  <a:pt x="20908" y="19833"/>
                  <a:pt x="21210" y="19636"/>
                  <a:pt x="21361" y="19244"/>
                </a:cubicBezTo>
                <a:cubicBezTo>
                  <a:pt x="21512" y="19047"/>
                  <a:pt x="21512" y="18655"/>
                  <a:pt x="21361" y="18262"/>
                </a:cubicBezTo>
                <a:close/>
                <a:moveTo>
                  <a:pt x="4443" y="12764"/>
                </a:moveTo>
                <a:cubicBezTo>
                  <a:pt x="5954" y="11585"/>
                  <a:pt x="5954" y="11585"/>
                  <a:pt x="5954" y="11585"/>
                </a:cubicBezTo>
                <a:cubicBezTo>
                  <a:pt x="5652" y="11389"/>
                  <a:pt x="5350" y="11193"/>
                  <a:pt x="5048" y="10996"/>
                </a:cubicBezTo>
                <a:cubicBezTo>
                  <a:pt x="4897" y="10800"/>
                  <a:pt x="4897" y="10800"/>
                  <a:pt x="4897" y="10800"/>
                </a:cubicBezTo>
                <a:cubicBezTo>
                  <a:pt x="2178" y="12764"/>
                  <a:pt x="2178" y="12764"/>
                  <a:pt x="2178" y="12764"/>
                </a:cubicBezTo>
                <a:cubicBezTo>
                  <a:pt x="2027" y="12764"/>
                  <a:pt x="1876" y="12960"/>
                  <a:pt x="1725" y="13156"/>
                </a:cubicBezTo>
                <a:cubicBezTo>
                  <a:pt x="63" y="18262"/>
                  <a:pt x="63" y="18262"/>
                  <a:pt x="63" y="18262"/>
                </a:cubicBezTo>
                <a:cubicBezTo>
                  <a:pt x="-88" y="18655"/>
                  <a:pt x="63" y="19047"/>
                  <a:pt x="214" y="19244"/>
                </a:cubicBezTo>
                <a:cubicBezTo>
                  <a:pt x="365" y="19636"/>
                  <a:pt x="516" y="19833"/>
                  <a:pt x="818" y="19833"/>
                </a:cubicBezTo>
                <a:cubicBezTo>
                  <a:pt x="1574" y="19833"/>
                  <a:pt x="1574" y="19833"/>
                  <a:pt x="1574" y="19833"/>
                </a:cubicBezTo>
                <a:cubicBezTo>
                  <a:pt x="1574" y="19636"/>
                  <a:pt x="1574" y="19440"/>
                  <a:pt x="1725" y="19440"/>
                </a:cubicBezTo>
                <a:cubicBezTo>
                  <a:pt x="3537" y="13745"/>
                  <a:pt x="3537" y="13745"/>
                  <a:pt x="3537" y="13745"/>
                </a:cubicBezTo>
                <a:cubicBezTo>
                  <a:pt x="3688" y="13353"/>
                  <a:pt x="3990" y="12960"/>
                  <a:pt x="4443" y="12764"/>
                </a:cubicBezTo>
                <a:close/>
                <a:moveTo>
                  <a:pt x="7464" y="10604"/>
                </a:moveTo>
                <a:cubicBezTo>
                  <a:pt x="7464" y="10604"/>
                  <a:pt x="7464" y="10604"/>
                  <a:pt x="7464" y="10604"/>
                </a:cubicBezTo>
                <a:cubicBezTo>
                  <a:pt x="7464" y="10604"/>
                  <a:pt x="7464" y="10407"/>
                  <a:pt x="7464" y="10407"/>
                </a:cubicBezTo>
                <a:cubicBezTo>
                  <a:pt x="6558" y="9229"/>
                  <a:pt x="6105" y="7462"/>
                  <a:pt x="6105" y="5695"/>
                </a:cubicBezTo>
                <a:cubicBezTo>
                  <a:pt x="6105" y="3338"/>
                  <a:pt x="6558" y="1571"/>
                  <a:pt x="7464" y="393"/>
                </a:cubicBezTo>
                <a:cubicBezTo>
                  <a:pt x="7464" y="393"/>
                  <a:pt x="7464" y="393"/>
                  <a:pt x="7464" y="393"/>
                </a:cubicBezTo>
                <a:cubicBezTo>
                  <a:pt x="5652" y="393"/>
                  <a:pt x="4141" y="1571"/>
                  <a:pt x="4141" y="5498"/>
                </a:cubicBezTo>
                <a:cubicBezTo>
                  <a:pt x="4141" y="8247"/>
                  <a:pt x="5652" y="10604"/>
                  <a:pt x="7464" y="10604"/>
                </a:cubicBezTo>
                <a:close/>
                <a:moveTo>
                  <a:pt x="15319" y="5695"/>
                </a:moveTo>
                <a:cubicBezTo>
                  <a:pt x="15319" y="7462"/>
                  <a:pt x="14866" y="9229"/>
                  <a:pt x="14111" y="10407"/>
                </a:cubicBezTo>
                <a:cubicBezTo>
                  <a:pt x="13960" y="10407"/>
                  <a:pt x="13960" y="10604"/>
                  <a:pt x="13960" y="10604"/>
                </a:cubicBezTo>
                <a:cubicBezTo>
                  <a:pt x="13960" y="10604"/>
                  <a:pt x="13960" y="10604"/>
                  <a:pt x="14111" y="10604"/>
                </a:cubicBezTo>
                <a:cubicBezTo>
                  <a:pt x="15923" y="10604"/>
                  <a:pt x="17283" y="8247"/>
                  <a:pt x="17283" y="5498"/>
                </a:cubicBezTo>
                <a:cubicBezTo>
                  <a:pt x="17283" y="1571"/>
                  <a:pt x="15772" y="393"/>
                  <a:pt x="13960" y="393"/>
                </a:cubicBezTo>
                <a:cubicBezTo>
                  <a:pt x="13960" y="393"/>
                  <a:pt x="13960" y="393"/>
                  <a:pt x="13960" y="393"/>
                </a:cubicBezTo>
                <a:cubicBezTo>
                  <a:pt x="14866" y="1571"/>
                  <a:pt x="15319" y="3338"/>
                  <a:pt x="15319" y="5695"/>
                </a:cubicBezTo>
                <a:close/>
                <a:moveTo>
                  <a:pt x="10788" y="11389"/>
                </a:moveTo>
                <a:cubicBezTo>
                  <a:pt x="12751" y="11389"/>
                  <a:pt x="14564" y="8836"/>
                  <a:pt x="14564" y="5695"/>
                </a:cubicBezTo>
                <a:cubicBezTo>
                  <a:pt x="14564" y="1375"/>
                  <a:pt x="12751" y="0"/>
                  <a:pt x="10788" y="0"/>
                </a:cubicBezTo>
                <a:cubicBezTo>
                  <a:pt x="8673" y="0"/>
                  <a:pt x="7011" y="1375"/>
                  <a:pt x="7011" y="5695"/>
                </a:cubicBezTo>
                <a:cubicBezTo>
                  <a:pt x="7011" y="8836"/>
                  <a:pt x="8673" y="11389"/>
                  <a:pt x="10788" y="11389"/>
                </a:cubicBezTo>
                <a:close/>
                <a:moveTo>
                  <a:pt x="17132" y="14335"/>
                </a:moveTo>
                <a:cubicBezTo>
                  <a:pt x="16981" y="13942"/>
                  <a:pt x="16829" y="13745"/>
                  <a:pt x="16678" y="13745"/>
                </a:cubicBezTo>
                <a:cubicBezTo>
                  <a:pt x="13809" y="11585"/>
                  <a:pt x="13809" y="11585"/>
                  <a:pt x="13809" y="11585"/>
                </a:cubicBezTo>
                <a:cubicBezTo>
                  <a:pt x="13657" y="11585"/>
                  <a:pt x="13657" y="11585"/>
                  <a:pt x="13506" y="11782"/>
                </a:cubicBezTo>
                <a:cubicBezTo>
                  <a:pt x="12751" y="12567"/>
                  <a:pt x="11694" y="12960"/>
                  <a:pt x="10788" y="12960"/>
                </a:cubicBezTo>
                <a:cubicBezTo>
                  <a:pt x="9730" y="12960"/>
                  <a:pt x="8673" y="12567"/>
                  <a:pt x="7918" y="11782"/>
                </a:cubicBezTo>
                <a:cubicBezTo>
                  <a:pt x="7918" y="11585"/>
                  <a:pt x="7767" y="11585"/>
                  <a:pt x="7767" y="11585"/>
                </a:cubicBezTo>
                <a:cubicBezTo>
                  <a:pt x="4746" y="13745"/>
                  <a:pt x="4746" y="13745"/>
                  <a:pt x="4746" y="13745"/>
                </a:cubicBezTo>
                <a:cubicBezTo>
                  <a:pt x="4595" y="13745"/>
                  <a:pt x="4443" y="13942"/>
                  <a:pt x="4292" y="14335"/>
                </a:cubicBezTo>
                <a:cubicBezTo>
                  <a:pt x="2480" y="19833"/>
                  <a:pt x="2480" y="19833"/>
                  <a:pt x="2480" y="19833"/>
                </a:cubicBezTo>
                <a:cubicBezTo>
                  <a:pt x="2329" y="20225"/>
                  <a:pt x="2329" y="20618"/>
                  <a:pt x="2480" y="21011"/>
                </a:cubicBezTo>
                <a:cubicBezTo>
                  <a:pt x="2631" y="21404"/>
                  <a:pt x="2933" y="21600"/>
                  <a:pt x="3235" y="21600"/>
                </a:cubicBezTo>
                <a:cubicBezTo>
                  <a:pt x="18189" y="21600"/>
                  <a:pt x="18189" y="21600"/>
                  <a:pt x="18189" y="21600"/>
                </a:cubicBezTo>
                <a:cubicBezTo>
                  <a:pt x="18491" y="21600"/>
                  <a:pt x="18793" y="21404"/>
                  <a:pt x="18944" y="21011"/>
                </a:cubicBezTo>
                <a:cubicBezTo>
                  <a:pt x="19095" y="20618"/>
                  <a:pt x="19095" y="20225"/>
                  <a:pt x="19095" y="19833"/>
                </a:cubicBezTo>
                <a:lnTo>
                  <a:pt x="17132" y="14335"/>
                </a:lnTo>
                <a:close/>
              </a:path>
            </a:pathLst>
          </a:custGeom>
          <a:solidFill>
            <a:srgbClr val="374556"/>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1087" name="Shape"/>
          <p:cNvSpPr/>
          <p:nvPr/>
        </p:nvSpPr>
        <p:spPr>
          <a:xfrm>
            <a:off x="8428162" y="3761301"/>
            <a:ext cx="933122" cy="1168190"/>
          </a:xfrm>
          <a:custGeom>
            <a:avLst/>
            <a:gdLst/>
            <a:ahLst/>
            <a:cxnLst>
              <a:cxn ang="0">
                <a:pos x="wd2" y="hd2"/>
              </a:cxn>
              <a:cxn ang="5400000">
                <a:pos x="wd2" y="hd2"/>
              </a:cxn>
              <a:cxn ang="10800000">
                <a:pos x="wd2" y="hd2"/>
              </a:cxn>
              <a:cxn ang="16200000">
                <a:pos x="wd2" y="hd2"/>
              </a:cxn>
            </a:cxnLst>
            <a:rect l="0" t="0" r="r" b="b"/>
            <a:pathLst>
              <a:path w="21600" h="21600" extrusionOk="0">
                <a:moveTo>
                  <a:pt x="19710" y="8600"/>
                </a:moveTo>
                <a:cubicBezTo>
                  <a:pt x="19710" y="6600"/>
                  <a:pt x="19710" y="6600"/>
                  <a:pt x="19710" y="6600"/>
                </a:cubicBezTo>
                <a:cubicBezTo>
                  <a:pt x="19710" y="3000"/>
                  <a:pt x="15660" y="0"/>
                  <a:pt x="10800" y="0"/>
                </a:cubicBezTo>
                <a:cubicBezTo>
                  <a:pt x="5940" y="0"/>
                  <a:pt x="1890" y="3000"/>
                  <a:pt x="1890" y="6600"/>
                </a:cubicBezTo>
                <a:cubicBezTo>
                  <a:pt x="1890" y="8600"/>
                  <a:pt x="1890" y="8600"/>
                  <a:pt x="1890" y="8600"/>
                </a:cubicBezTo>
                <a:cubicBezTo>
                  <a:pt x="0" y="8600"/>
                  <a:pt x="0" y="8600"/>
                  <a:pt x="0" y="8600"/>
                </a:cubicBezTo>
                <a:cubicBezTo>
                  <a:pt x="0" y="21600"/>
                  <a:pt x="0" y="21600"/>
                  <a:pt x="0" y="21600"/>
                </a:cubicBezTo>
                <a:cubicBezTo>
                  <a:pt x="21600" y="21600"/>
                  <a:pt x="21600" y="21600"/>
                  <a:pt x="21600" y="21600"/>
                </a:cubicBezTo>
                <a:cubicBezTo>
                  <a:pt x="21600" y="8600"/>
                  <a:pt x="21600" y="8600"/>
                  <a:pt x="21600" y="8600"/>
                </a:cubicBezTo>
                <a:lnTo>
                  <a:pt x="19710" y="8600"/>
                </a:lnTo>
                <a:close/>
                <a:moveTo>
                  <a:pt x="12150" y="18800"/>
                </a:moveTo>
                <a:cubicBezTo>
                  <a:pt x="8910" y="18800"/>
                  <a:pt x="8910" y="18800"/>
                  <a:pt x="8910" y="18800"/>
                </a:cubicBezTo>
                <a:cubicBezTo>
                  <a:pt x="9720" y="15400"/>
                  <a:pt x="9720" y="15400"/>
                  <a:pt x="9720" y="15400"/>
                </a:cubicBezTo>
                <a:cubicBezTo>
                  <a:pt x="9180" y="15200"/>
                  <a:pt x="8910" y="14800"/>
                  <a:pt x="8910" y="14400"/>
                </a:cubicBezTo>
                <a:cubicBezTo>
                  <a:pt x="8910" y="13800"/>
                  <a:pt x="9720" y="13200"/>
                  <a:pt x="10530" y="13200"/>
                </a:cubicBezTo>
                <a:cubicBezTo>
                  <a:pt x="11340" y="13200"/>
                  <a:pt x="12150" y="13800"/>
                  <a:pt x="12150" y="14400"/>
                </a:cubicBezTo>
                <a:cubicBezTo>
                  <a:pt x="12150" y="14800"/>
                  <a:pt x="11880" y="15200"/>
                  <a:pt x="11340" y="15400"/>
                </a:cubicBezTo>
                <a:lnTo>
                  <a:pt x="12150" y="18800"/>
                </a:lnTo>
                <a:close/>
                <a:moveTo>
                  <a:pt x="15660" y="8600"/>
                </a:moveTo>
                <a:cubicBezTo>
                  <a:pt x="5940" y="8600"/>
                  <a:pt x="5940" y="8600"/>
                  <a:pt x="5940" y="8600"/>
                </a:cubicBezTo>
                <a:cubicBezTo>
                  <a:pt x="5940" y="6600"/>
                  <a:pt x="5940" y="6600"/>
                  <a:pt x="5940" y="6600"/>
                </a:cubicBezTo>
                <a:cubicBezTo>
                  <a:pt x="5940" y="4600"/>
                  <a:pt x="8100" y="3000"/>
                  <a:pt x="10800" y="3000"/>
                </a:cubicBezTo>
                <a:cubicBezTo>
                  <a:pt x="13500" y="3000"/>
                  <a:pt x="15660" y="4600"/>
                  <a:pt x="15660" y="6600"/>
                </a:cubicBezTo>
                <a:lnTo>
                  <a:pt x="15660" y="8600"/>
                </a:lnTo>
                <a:close/>
              </a:path>
            </a:pathLst>
          </a:custGeom>
          <a:solidFill>
            <a:srgbClr val="374556"/>
          </a:solidFill>
          <a:ln w="25400">
            <a:solidFill>
              <a:srgbClr val="B8A9D2"/>
            </a:solidFill>
            <a:miter/>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1088" name="Shape"/>
          <p:cNvSpPr/>
          <p:nvPr/>
        </p:nvSpPr>
        <p:spPr>
          <a:xfrm>
            <a:off x="3722265" y="3039827"/>
            <a:ext cx="1566267" cy="1682946"/>
          </a:xfrm>
          <a:custGeom>
            <a:avLst/>
            <a:gdLst/>
            <a:ahLst/>
            <a:cxnLst>
              <a:cxn ang="0">
                <a:pos x="wd2" y="hd2"/>
              </a:cxn>
              <a:cxn ang="5400000">
                <a:pos x="wd2" y="hd2"/>
              </a:cxn>
              <a:cxn ang="10800000">
                <a:pos x="wd2" y="hd2"/>
              </a:cxn>
              <a:cxn ang="16200000">
                <a:pos x="wd2" y="hd2"/>
              </a:cxn>
            </a:cxnLst>
            <a:rect l="0" t="0" r="r" b="b"/>
            <a:pathLst>
              <a:path w="21600" h="21600" extrusionOk="0">
                <a:moveTo>
                  <a:pt x="19769" y="0"/>
                </a:moveTo>
                <a:cubicBezTo>
                  <a:pt x="1647" y="0"/>
                  <a:pt x="1647" y="0"/>
                  <a:pt x="1647" y="0"/>
                </a:cubicBezTo>
                <a:cubicBezTo>
                  <a:pt x="732" y="0"/>
                  <a:pt x="0" y="732"/>
                  <a:pt x="0" y="1831"/>
                </a:cubicBezTo>
                <a:cubicBezTo>
                  <a:pt x="0" y="3844"/>
                  <a:pt x="0" y="3844"/>
                  <a:pt x="0" y="3844"/>
                </a:cubicBezTo>
                <a:cubicBezTo>
                  <a:pt x="0" y="4759"/>
                  <a:pt x="732" y="5675"/>
                  <a:pt x="1647" y="5675"/>
                </a:cubicBezTo>
                <a:cubicBezTo>
                  <a:pt x="19769" y="5675"/>
                  <a:pt x="19769" y="5675"/>
                  <a:pt x="19769" y="5675"/>
                </a:cubicBezTo>
                <a:cubicBezTo>
                  <a:pt x="20868" y="5675"/>
                  <a:pt x="21600" y="4759"/>
                  <a:pt x="21600" y="3844"/>
                </a:cubicBezTo>
                <a:cubicBezTo>
                  <a:pt x="21600" y="1831"/>
                  <a:pt x="21600" y="1831"/>
                  <a:pt x="21600" y="1831"/>
                </a:cubicBezTo>
                <a:cubicBezTo>
                  <a:pt x="21600" y="732"/>
                  <a:pt x="20868" y="0"/>
                  <a:pt x="19769" y="0"/>
                </a:cubicBezTo>
                <a:close/>
                <a:moveTo>
                  <a:pt x="14827" y="3478"/>
                </a:moveTo>
                <a:cubicBezTo>
                  <a:pt x="14461" y="3478"/>
                  <a:pt x="14278" y="3295"/>
                  <a:pt x="14278" y="2929"/>
                </a:cubicBezTo>
                <a:cubicBezTo>
                  <a:pt x="14278" y="2563"/>
                  <a:pt x="14461" y="2380"/>
                  <a:pt x="14827" y="2380"/>
                </a:cubicBezTo>
                <a:cubicBezTo>
                  <a:pt x="15010" y="2380"/>
                  <a:pt x="15376" y="2563"/>
                  <a:pt x="15376" y="2929"/>
                </a:cubicBezTo>
                <a:cubicBezTo>
                  <a:pt x="15376" y="3295"/>
                  <a:pt x="15010" y="3478"/>
                  <a:pt x="14827" y="3478"/>
                </a:cubicBezTo>
                <a:close/>
                <a:moveTo>
                  <a:pt x="16658" y="3478"/>
                </a:moveTo>
                <a:cubicBezTo>
                  <a:pt x="16475" y="3478"/>
                  <a:pt x="16108" y="3295"/>
                  <a:pt x="16108" y="2929"/>
                </a:cubicBezTo>
                <a:cubicBezTo>
                  <a:pt x="16108" y="2563"/>
                  <a:pt x="16475" y="2380"/>
                  <a:pt x="16658" y="2380"/>
                </a:cubicBezTo>
                <a:cubicBezTo>
                  <a:pt x="17024" y="2380"/>
                  <a:pt x="17207" y="2563"/>
                  <a:pt x="17207" y="2929"/>
                </a:cubicBezTo>
                <a:cubicBezTo>
                  <a:pt x="17207" y="3295"/>
                  <a:pt x="17024" y="3478"/>
                  <a:pt x="16658" y="3478"/>
                </a:cubicBezTo>
                <a:close/>
                <a:moveTo>
                  <a:pt x="19220" y="4027"/>
                </a:moveTo>
                <a:cubicBezTo>
                  <a:pt x="18671" y="4027"/>
                  <a:pt x="18122" y="3478"/>
                  <a:pt x="18122" y="2929"/>
                </a:cubicBezTo>
                <a:cubicBezTo>
                  <a:pt x="18122" y="2380"/>
                  <a:pt x="18671" y="1831"/>
                  <a:pt x="19220" y="1831"/>
                </a:cubicBezTo>
                <a:cubicBezTo>
                  <a:pt x="19769" y="1831"/>
                  <a:pt x="20319" y="2380"/>
                  <a:pt x="20319" y="2929"/>
                </a:cubicBezTo>
                <a:cubicBezTo>
                  <a:pt x="20319" y="3478"/>
                  <a:pt x="19769" y="4027"/>
                  <a:pt x="19220" y="4027"/>
                </a:cubicBezTo>
                <a:close/>
                <a:moveTo>
                  <a:pt x="19769" y="13363"/>
                </a:moveTo>
                <a:cubicBezTo>
                  <a:pt x="1647" y="13363"/>
                  <a:pt x="1647" y="13363"/>
                  <a:pt x="1647" y="13363"/>
                </a:cubicBezTo>
                <a:cubicBezTo>
                  <a:pt x="732" y="13363"/>
                  <a:pt x="0" y="14095"/>
                  <a:pt x="0" y="15010"/>
                </a:cubicBezTo>
                <a:cubicBezTo>
                  <a:pt x="0" y="17207"/>
                  <a:pt x="0" y="17207"/>
                  <a:pt x="0" y="17207"/>
                </a:cubicBezTo>
                <a:cubicBezTo>
                  <a:pt x="0" y="18122"/>
                  <a:pt x="732" y="18854"/>
                  <a:pt x="1647" y="18854"/>
                </a:cubicBezTo>
                <a:cubicBezTo>
                  <a:pt x="10434" y="18854"/>
                  <a:pt x="10434" y="18854"/>
                  <a:pt x="10434" y="18854"/>
                </a:cubicBezTo>
                <a:cubicBezTo>
                  <a:pt x="10434" y="19953"/>
                  <a:pt x="10434" y="19953"/>
                  <a:pt x="10434" y="19953"/>
                </a:cubicBezTo>
                <a:cubicBezTo>
                  <a:pt x="10434" y="19953"/>
                  <a:pt x="10617" y="19953"/>
                  <a:pt x="10617" y="19953"/>
                </a:cubicBezTo>
                <a:cubicBezTo>
                  <a:pt x="10251" y="19953"/>
                  <a:pt x="9885" y="20319"/>
                  <a:pt x="9885" y="20502"/>
                </a:cubicBezTo>
                <a:cubicBezTo>
                  <a:pt x="9885" y="20502"/>
                  <a:pt x="9885" y="20502"/>
                  <a:pt x="9885" y="20502"/>
                </a:cubicBezTo>
                <a:cubicBezTo>
                  <a:pt x="3478" y="20502"/>
                  <a:pt x="3478" y="20502"/>
                  <a:pt x="3478" y="20502"/>
                </a:cubicBezTo>
                <a:cubicBezTo>
                  <a:pt x="3295" y="20502"/>
                  <a:pt x="3112" y="20685"/>
                  <a:pt x="3112" y="20868"/>
                </a:cubicBezTo>
                <a:cubicBezTo>
                  <a:pt x="3112" y="20868"/>
                  <a:pt x="3295" y="21051"/>
                  <a:pt x="3478" y="21051"/>
                </a:cubicBezTo>
                <a:cubicBezTo>
                  <a:pt x="9885" y="21051"/>
                  <a:pt x="9885" y="21051"/>
                  <a:pt x="9885" y="21051"/>
                </a:cubicBezTo>
                <a:cubicBezTo>
                  <a:pt x="9885" y="21051"/>
                  <a:pt x="9885" y="21051"/>
                  <a:pt x="9885" y="21051"/>
                </a:cubicBezTo>
                <a:cubicBezTo>
                  <a:pt x="10068" y="21417"/>
                  <a:pt x="10251" y="21600"/>
                  <a:pt x="10800" y="21600"/>
                </a:cubicBezTo>
                <a:cubicBezTo>
                  <a:pt x="11166" y="21600"/>
                  <a:pt x="11532" y="21417"/>
                  <a:pt x="11532" y="21051"/>
                </a:cubicBezTo>
                <a:cubicBezTo>
                  <a:pt x="11532" y="21051"/>
                  <a:pt x="11532" y="21051"/>
                  <a:pt x="11715" y="21051"/>
                </a:cubicBezTo>
                <a:cubicBezTo>
                  <a:pt x="18122" y="21051"/>
                  <a:pt x="18122" y="21051"/>
                  <a:pt x="18122" y="21051"/>
                </a:cubicBezTo>
                <a:cubicBezTo>
                  <a:pt x="18122" y="21051"/>
                  <a:pt x="18305" y="20868"/>
                  <a:pt x="18305" y="20868"/>
                </a:cubicBezTo>
                <a:cubicBezTo>
                  <a:pt x="18305" y="20685"/>
                  <a:pt x="18122" y="20502"/>
                  <a:pt x="18122" y="20502"/>
                </a:cubicBezTo>
                <a:cubicBezTo>
                  <a:pt x="11715" y="20502"/>
                  <a:pt x="11715" y="20502"/>
                  <a:pt x="11715" y="20502"/>
                </a:cubicBezTo>
                <a:cubicBezTo>
                  <a:pt x="11532" y="20502"/>
                  <a:pt x="11532" y="20502"/>
                  <a:pt x="11532" y="20502"/>
                </a:cubicBezTo>
                <a:cubicBezTo>
                  <a:pt x="11532" y="20319"/>
                  <a:pt x="11349" y="19953"/>
                  <a:pt x="10983" y="19953"/>
                </a:cubicBezTo>
                <a:cubicBezTo>
                  <a:pt x="10983" y="19953"/>
                  <a:pt x="10983" y="19953"/>
                  <a:pt x="10983" y="19953"/>
                </a:cubicBezTo>
                <a:cubicBezTo>
                  <a:pt x="10983" y="18854"/>
                  <a:pt x="10983" y="18854"/>
                  <a:pt x="10983" y="18854"/>
                </a:cubicBezTo>
                <a:cubicBezTo>
                  <a:pt x="19769" y="18854"/>
                  <a:pt x="19769" y="18854"/>
                  <a:pt x="19769" y="18854"/>
                </a:cubicBezTo>
                <a:cubicBezTo>
                  <a:pt x="20868" y="18854"/>
                  <a:pt x="21600" y="18122"/>
                  <a:pt x="21600" y="17207"/>
                </a:cubicBezTo>
                <a:cubicBezTo>
                  <a:pt x="21600" y="15010"/>
                  <a:pt x="21600" y="15010"/>
                  <a:pt x="21600" y="15010"/>
                </a:cubicBezTo>
                <a:cubicBezTo>
                  <a:pt x="21600" y="14095"/>
                  <a:pt x="20868" y="13363"/>
                  <a:pt x="19769" y="13363"/>
                </a:cubicBezTo>
                <a:close/>
                <a:moveTo>
                  <a:pt x="14827" y="16658"/>
                </a:moveTo>
                <a:cubicBezTo>
                  <a:pt x="14461" y="16658"/>
                  <a:pt x="14278" y="16475"/>
                  <a:pt x="14278" y="16108"/>
                </a:cubicBezTo>
                <a:cubicBezTo>
                  <a:pt x="14278" y="15925"/>
                  <a:pt x="14461" y="15559"/>
                  <a:pt x="14827" y="15559"/>
                </a:cubicBezTo>
                <a:cubicBezTo>
                  <a:pt x="15010" y="15559"/>
                  <a:pt x="15376" y="15925"/>
                  <a:pt x="15376" y="16108"/>
                </a:cubicBezTo>
                <a:cubicBezTo>
                  <a:pt x="15376" y="16475"/>
                  <a:pt x="15010" y="16658"/>
                  <a:pt x="14827" y="16658"/>
                </a:cubicBezTo>
                <a:close/>
                <a:moveTo>
                  <a:pt x="16658" y="16658"/>
                </a:moveTo>
                <a:cubicBezTo>
                  <a:pt x="16475" y="16658"/>
                  <a:pt x="16108" y="16475"/>
                  <a:pt x="16108" y="16108"/>
                </a:cubicBezTo>
                <a:cubicBezTo>
                  <a:pt x="16108" y="15925"/>
                  <a:pt x="16475" y="15559"/>
                  <a:pt x="16658" y="15559"/>
                </a:cubicBezTo>
                <a:cubicBezTo>
                  <a:pt x="17024" y="15559"/>
                  <a:pt x="17207" y="15925"/>
                  <a:pt x="17207" y="16108"/>
                </a:cubicBezTo>
                <a:cubicBezTo>
                  <a:pt x="17207" y="16475"/>
                  <a:pt x="17024" y="16658"/>
                  <a:pt x="16658" y="16658"/>
                </a:cubicBezTo>
                <a:close/>
                <a:moveTo>
                  <a:pt x="19220" y="17207"/>
                </a:moveTo>
                <a:cubicBezTo>
                  <a:pt x="18671" y="17207"/>
                  <a:pt x="18122" y="16841"/>
                  <a:pt x="18122" y="16108"/>
                </a:cubicBezTo>
                <a:cubicBezTo>
                  <a:pt x="18122" y="15559"/>
                  <a:pt x="18671" y="15010"/>
                  <a:pt x="19220" y="15010"/>
                </a:cubicBezTo>
                <a:cubicBezTo>
                  <a:pt x="19769" y="15010"/>
                  <a:pt x="20319" y="15559"/>
                  <a:pt x="20319" y="16108"/>
                </a:cubicBezTo>
                <a:cubicBezTo>
                  <a:pt x="20319" y="16841"/>
                  <a:pt x="19769" y="17207"/>
                  <a:pt x="19220" y="17207"/>
                </a:cubicBezTo>
                <a:close/>
                <a:moveTo>
                  <a:pt x="19769" y="6590"/>
                </a:moveTo>
                <a:cubicBezTo>
                  <a:pt x="1647" y="6590"/>
                  <a:pt x="1647" y="6590"/>
                  <a:pt x="1647" y="6590"/>
                </a:cubicBezTo>
                <a:cubicBezTo>
                  <a:pt x="732" y="6590"/>
                  <a:pt x="0" y="7505"/>
                  <a:pt x="0" y="8420"/>
                </a:cubicBezTo>
                <a:cubicBezTo>
                  <a:pt x="0" y="10434"/>
                  <a:pt x="0" y="10434"/>
                  <a:pt x="0" y="10434"/>
                </a:cubicBezTo>
                <a:cubicBezTo>
                  <a:pt x="0" y="11532"/>
                  <a:pt x="732" y="12264"/>
                  <a:pt x="1647" y="12264"/>
                </a:cubicBezTo>
                <a:cubicBezTo>
                  <a:pt x="19769" y="12264"/>
                  <a:pt x="19769" y="12264"/>
                  <a:pt x="19769" y="12264"/>
                </a:cubicBezTo>
                <a:cubicBezTo>
                  <a:pt x="20868" y="12264"/>
                  <a:pt x="21600" y="11532"/>
                  <a:pt x="21600" y="10434"/>
                </a:cubicBezTo>
                <a:cubicBezTo>
                  <a:pt x="21600" y="8420"/>
                  <a:pt x="21600" y="8420"/>
                  <a:pt x="21600" y="8420"/>
                </a:cubicBezTo>
                <a:cubicBezTo>
                  <a:pt x="21600" y="7505"/>
                  <a:pt x="20868" y="6590"/>
                  <a:pt x="19769" y="6590"/>
                </a:cubicBezTo>
                <a:close/>
                <a:moveTo>
                  <a:pt x="14827" y="10068"/>
                </a:moveTo>
                <a:cubicBezTo>
                  <a:pt x="14461" y="10068"/>
                  <a:pt x="14278" y="9885"/>
                  <a:pt x="14278" y="9519"/>
                </a:cubicBezTo>
                <a:cubicBezTo>
                  <a:pt x="14278" y="9336"/>
                  <a:pt x="14461" y="8969"/>
                  <a:pt x="14827" y="8969"/>
                </a:cubicBezTo>
                <a:cubicBezTo>
                  <a:pt x="15010" y="8969"/>
                  <a:pt x="15376" y="9336"/>
                  <a:pt x="15376" y="9519"/>
                </a:cubicBezTo>
                <a:cubicBezTo>
                  <a:pt x="15376" y="9885"/>
                  <a:pt x="15010" y="10068"/>
                  <a:pt x="14827" y="10068"/>
                </a:cubicBezTo>
                <a:close/>
                <a:moveTo>
                  <a:pt x="16658" y="10068"/>
                </a:moveTo>
                <a:cubicBezTo>
                  <a:pt x="16475" y="10068"/>
                  <a:pt x="16108" y="9885"/>
                  <a:pt x="16108" y="9519"/>
                </a:cubicBezTo>
                <a:cubicBezTo>
                  <a:pt x="16108" y="9336"/>
                  <a:pt x="16475" y="8969"/>
                  <a:pt x="16658" y="8969"/>
                </a:cubicBezTo>
                <a:cubicBezTo>
                  <a:pt x="17024" y="8969"/>
                  <a:pt x="17207" y="9336"/>
                  <a:pt x="17207" y="9519"/>
                </a:cubicBezTo>
                <a:cubicBezTo>
                  <a:pt x="17207" y="9885"/>
                  <a:pt x="17024" y="10068"/>
                  <a:pt x="16658" y="10068"/>
                </a:cubicBezTo>
                <a:close/>
                <a:moveTo>
                  <a:pt x="19220" y="10617"/>
                </a:moveTo>
                <a:cubicBezTo>
                  <a:pt x="18671" y="10617"/>
                  <a:pt x="18122" y="10068"/>
                  <a:pt x="18122" y="9519"/>
                </a:cubicBezTo>
                <a:cubicBezTo>
                  <a:pt x="18122" y="8969"/>
                  <a:pt x="18671" y="8420"/>
                  <a:pt x="19220" y="8420"/>
                </a:cubicBezTo>
                <a:cubicBezTo>
                  <a:pt x="19769" y="8420"/>
                  <a:pt x="20319" y="8969"/>
                  <a:pt x="20319" y="9519"/>
                </a:cubicBezTo>
                <a:cubicBezTo>
                  <a:pt x="20319" y="10068"/>
                  <a:pt x="19769" y="10617"/>
                  <a:pt x="19220" y="10617"/>
                </a:cubicBezTo>
                <a:close/>
              </a:path>
            </a:pathLst>
          </a:custGeom>
          <a:solidFill>
            <a:srgbClr val="374556"/>
          </a:solidFill>
          <a:ln w="25400">
            <a:solidFill>
              <a:srgbClr val="E2B383"/>
            </a:solidFill>
            <a:miter/>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1089" name="Shape"/>
          <p:cNvSpPr/>
          <p:nvPr/>
        </p:nvSpPr>
        <p:spPr>
          <a:xfrm rot="2700000" flipH="1">
            <a:off x="7757910" y="4368684"/>
            <a:ext cx="1002816" cy="453568"/>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374556"/>
          </a:solidFill>
          <a:ln w="25400">
            <a:solidFill>
              <a:srgbClr val="B8A9D2"/>
            </a:solidFill>
            <a:miter/>
          </a:ln>
        </p:spPr>
        <p:txBody>
          <a:bodyPr lIns="45718" tIns="45718" rIns="45718" bIns="45718" anchor="ctr"/>
          <a:lstStyle/>
          <a:p>
            <a:pPr>
              <a:defRPr>
                <a:solidFill>
                  <a:srgbClr val="FFFFFF"/>
                </a:solidFill>
              </a:defRPr>
            </a:pPr>
            <a:endParaRPr/>
          </a:p>
        </p:txBody>
      </p:sp>
      <p:sp>
        <p:nvSpPr>
          <p:cNvPr id="1090" name="Text Document"/>
          <p:cNvSpPr/>
          <p:nvPr/>
        </p:nvSpPr>
        <p:spPr>
          <a:xfrm>
            <a:off x="3913359" y="9575637"/>
            <a:ext cx="920423" cy="1191934"/>
          </a:xfrm>
          <a:custGeom>
            <a:avLst/>
            <a:gdLst/>
            <a:ahLst/>
            <a:cxnLst>
              <a:cxn ang="0">
                <a:pos x="wd2" y="hd2"/>
              </a:cxn>
              <a:cxn ang="5400000">
                <a:pos x="wd2" y="hd2"/>
              </a:cxn>
              <a:cxn ang="10800000">
                <a:pos x="wd2" y="hd2"/>
              </a:cxn>
              <a:cxn ang="16200000">
                <a:pos x="wd2" y="hd2"/>
              </a:cxn>
            </a:cxnLst>
            <a:rect l="0" t="0" r="r" b="b"/>
            <a:pathLst>
              <a:path w="21600" h="21600"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1"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8"/>
                  <a:pt x="15018" y="86"/>
                </a:cubicBezTo>
                <a:close/>
                <a:moveTo>
                  <a:pt x="3916" y="7813"/>
                </a:moveTo>
                <a:lnTo>
                  <a:pt x="17684" y="7813"/>
                </a:lnTo>
                <a:cubicBezTo>
                  <a:pt x="17718" y="7813"/>
                  <a:pt x="17747" y="7836"/>
                  <a:pt x="17747" y="7862"/>
                </a:cubicBezTo>
                <a:lnTo>
                  <a:pt x="17747" y="8842"/>
                </a:lnTo>
                <a:cubicBezTo>
                  <a:pt x="17747" y="8868"/>
                  <a:pt x="17718" y="8890"/>
                  <a:pt x="17684" y="8890"/>
                </a:cubicBezTo>
                <a:lnTo>
                  <a:pt x="3916" y="8890"/>
                </a:lnTo>
                <a:cubicBezTo>
                  <a:pt x="3882" y="8890"/>
                  <a:pt x="3853" y="8868"/>
                  <a:pt x="3853" y="8842"/>
                </a:cubicBezTo>
                <a:lnTo>
                  <a:pt x="3853" y="7862"/>
                </a:lnTo>
                <a:cubicBezTo>
                  <a:pt x="3853" y="7836"/>
                  <a:pt x="3882" y="7813"/>
                  <a:pt x="3916" y="7813"/>
                </a:cubicBezTo>
                <a:close/>
                <a:moveTo>
                  <a:pt x="3916" y="10498"/>
                </a:moveTo>
                <a:lnTo>
                  <a:pt x="17684" y="10498"/>
                </a:lnTo>
                <a:cubicBezTo>
                  <a:pt x="17718" y="10498"/>
                  <a:pt x="17747" y="10520"/>
                  <a:pt x="17747" y="10546"/>
                </a:cubicBezTo>
                <a:lnTo>
                  <a:pt x="17747" y="11526"/>
                </a:lnTo>
                <a:cubicBezTo>
                  <a:pt x="17747" y="11552"/>
                  <a:pt x="17718" y="11573"/>
                  <a:pt x="17684" y="11573"/>
                </a:cubicBezTo>
                <a:lnTo>
                  <a:pt x="3916" y="11573"/>
                </a:lnTo>
                <a:cubicBezTo>
                  <a:pt x="3882" y="11573"/>
                  <a:pt x="3853" y="11552"/>
                  <a:pt x="3853" y="11526"/>
                </a:cubicBezTo>
                <a:lnTo>
                  <a:pt x="3853" y="10546"/>
                </a:lnTo>
                <a:cubicBezTo>
                  <a:pt x="3853" y="10520"/>
                  <a:pt x="3882" y="10498"/>
                  <a:pt x="3916" y="10498"/>
                </a:cubicBezTo>
                <a:close/>
                <a:moveTo>
                  <a:pt x="3916" y="13182"/>
                </a:moveTo>
                <a:lnTo>
                  <a:pt x="17684" y="13182"/>
                </a:lnTo>
                <a:cubicBezTo>
                  <a:pt x="17718" y="13182"/>
                  <a:pt x="17747" y="13204"/>
                  <a:pt x="17747" y="13230"/>
                </a:cubicBezTo>
                <a:lnTo>
                  <a:pt x="17747" y="14210"/>
                </a:lnTo>
                <a:cubicBezTo>
                  <a:pt x="17747" y="14237"/>
                  <a:pt x="17718" y="14257"/>
                  <a:pt x="17684" y="14257"/>
                </a:cubicBezTo>
                <a:lnTo>
                  <a:pt x="3916" y="14257"/>
                </a:lnTo>
                <a:cubicBezTo>
                  <a:pt x="3882" y="14257"/>
                  <a:pt x="3853" y="14237"/>
                  <a:pt x="3853" y="14210"/>
                </a:cubicBezTo>
                <a:lnTo>
                  <a:pt x="3853" y="13230"/>
                </a:lnTo>
                <a:cubicBezTo>
                  <a:pt x="3853" y="13204"/>
                  <a:pt x="3882" y="13182"/>
                  <a:pt x="3916" y="13182"/>
                </a:cubicBezTo>
                <a:close/>
                <a:moveTo>
                  <a:pt x="3916" y="15866"/>
                </a:moveTo>
                <a:lnTo>
                  <a:pt x="17684" y="15866"/>
                </a:lnTo>
                <a:cubicBezTo>
                  <a:pt x="17718" y="15866"/>
                  <a:pt x="17747" y="15888"/>
                  <a:pt x="17747" y="15914"/>
                </a:cubicBezTo>
                <a:lnTo>
                  <a:pt x="17747" y="16894"/>
                </a:lnTo>
                <a:cubicBezTo>
                  <a:pt x="17747" y="16921"/>
                  <a:pt x="17718" y="16941"/>
                  <a:pt x="17684" y="16941"/>
                </a:cubicBezTo>
                <a:lnTo>
                  <a:pt x="3916" y="16941"/>
                </a:lnTo>
                <a:cubicBezTo>
                  <a:pt x="3882" y="16941"/>
                  <a:pt x="3853" y="16921"/>
                  <a:pt x="3853" y="16894"/>
                </a:cubicBezTo>
                <a:lnTo>
                  <a:pt x="3853" y="15914"/>
                </a:lnTo>
                <a:cubicBezTo>
                  <a:pt x="3853" y="15888"/>
                  <a:pt x="3882" y="15866"/>
                  <a:pt x="3916" y="15866"/>
                </a:cubicBezTo>
                <a:close/>
              </a:path>
            </a:pathLst>
          </a:custGeom>
          <a:solidFill>
            <a:srgbClr val="374556"/>
          </a:solidFill>
          <a:ln w="38100">
            <a:solidFill>
              <a:srgbClr val="E9E3DB">
                <a:alpha val="85295"/>
              </a:srgbClr>
            </a:solidFill>
            <a:miter/>
          </a:ln>
        </p:spPr>
        <p:txBody>
          <a:bodyPr lIns="45718" tIns="45718" rIns="45718" bIns="45718" anchor="ctr"/>
          <a:lstStyle/>
          <a:p>
            <a:pPr>
              <a:defRPr>
                <a:solidFill>
                  <a:srgbClr val="FFFFFF"/>
                </a:solidFill>
              </a:defRPr>
            </a:pPr>
            <a:endParaRPr/>
          </a:p>
        </p:txBody>
      </p:sp>
      <p:sp>
        <p:nvSpPr>
          <p:cNvPr id="1091" name="Update Document"/>
          <p:cNvSpPr/>
          <p:nvPr/>
        </p:nvSpPr>
        <p:spPr>
          <a:xfrm>
            <a:off x="8269599" y="9463602"/>
            <a:ext cx="1022428" cy="1324030"/>
          </a:xfrm>
          <a:custGeom>
            <a:avLst/>
            <a:gdLst/>
            <a:ahLst/>
            <a:cxnLst>
              <a:cxn ang="0">
                <a:pos x="wd2" y="hd2"/>
              </a:cxn>
              <a:cxn ang="5400000">
                <a:pos x="wd2" y="hd2"/>
              </a:cxn>
              <a:cxn ang="10800000">
                <a:pos x="wd2" y="hd2"/>
              </a:cxn>
              <a:cxn ang="16200000">
                <a:pos x="wd2" y="hd2"/>
              </a:cxn>
            </a:cxnLst>
            <a:rect l="0" t="0" r="r" b="b"/>
            <a:pathLst>
              <a:path w="21600" h="21600"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0"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8"/>
                  <a:pt x="15018" y="86"/>
                </a:cubicBezTo>
                <a:close/>
                <a:moveTo>
                  <a:pt x="9205" y="5958"/>
                </a:moveTo>
                <a:cubicBezTo>
                  <a:pt x="9221" y="5953"/>
                  <a:pt x="9240" y="5954"/>
                  <a:pt x="9255" y="5966"/>
                </a:cubicBezTo>
                <a:lnTo>
                  <a:pt x="12361" y="8233"/>
                </a:lnTo>
                <a:cubicBezTo>
                  <a:pt x="12396" y="8259"/>
                  <a:pt x="12396" y="8301"/>
                  <a:pt x="12361" y="8327"/>
                </a:cubicBezTo>
                <a:lnTo>
                  <a:pt x="9258" y="10593"/>
                </a:lnTo>
                <a:cubicBezTo>
                  <a:pt x="9227" y="10616"/>
                  <a:pt x="9176" y="10600"/>
                  <a:pt x="9176" y="10567"/>
                </a:cubicBezTo>
                <a:lnTo>
                  <a:pt x="9176" y="9154"/>
                </a:lnTo>
                <a:cubicBezTo>
                  <a:pt x="7670" y="9644"/>
                  <a:pt x="6611" y="10796"/>
                  <a:pt x="6611" y="12136"/>
                </a:cubicBezTo>
                <a:cubicBezTo>
                  <a:pt x="6611" y="13938"/>
                  <a:pt x="8520" y="15394"/>
                  <a:pt x="10860" y="15369"/>
                </a:cubicBezTo>
                <a:cubicBezTo>
                  <a:pt x="13121" y="15345"/>
                  <a:pt x="14963" y="13918"/>
                  <a:pt x="14987" y="12172"/>
                </a:cubicBezTo>
                <a:cubicBezTo>
                  <a:pt x="15000" y="11173"/>
                  <a:pt x="14427" y="10275"/>
                  <a:pt x="13517" y="9674"/>
                </a:cubicBezTo>
                <a:cubicBezTo>
                  <a:pt x="13479" y="9649"/>
                  <a:pt x="13479" y="9606"/>
                  <a:pt x="13514" y="9579"/>
                </a:cubicBezTo>
                <a:lnTo>
                  <a:pt x="14909" y="8562"/>
                </a:lnTo>
                <a:cubicBezTo>
                  <a:pt x="14941" y="8539"/>
                  <a:pt x="14991" y="8540"/>
                  <a:pt x="15023" y="8562"/>
                </a:cubicBezTo>
                <a:cubicBezTo>
                  <a:pt x="16278" y="9447"/>
                  <a:pt x="17065" y="10720"/>
                  <a:pt x="17065" y="12136"/>
                </a:cubicBezTo>
                <a:cubicBezTo>
                  <a:pt x="17066" y="14821"/>
                  <a:pt x="14236" y="16994"/>
                  <a:pt x="10754" y="16975"/>
                </a:cubicBezTo>
                <a:cubicBezTo>
                  <a:pt x="7341" y="16956"/>
                  <a:pt x="4555" y="14801"/>
                  <a:pt x="4535" y="12164"/>
                </a:cubicBezTo>
                <a:cubicBezTo>
                  <a:pt x="4518" y="9914"/>
                  <a:pt x="6492" y="8018"/>
                  <a:pt x="9176" y="7463"/>
                </a:cubicBezTo>
                <a:lnTo>
                  <a:pt x="9176" y="5994"/>
                </a:lnTo>
                <a:cubicBezTo>
                  <a:pt x="9176" y="5977"/>
                  <a:pt x="9188" y="5964"/>
                  <a:pt x="9205" y="5958"/>
                </a:cubicBezTo>
                <a:close/>
              </a:path>
            </a:pathLst>
          </a:custGeom>
          <a:solidFill>
            <a:srgbClr val="374556"/>
          </a:solidFill>
          <a:ln w="25400">
            <a:solidFill>
              <a:srgbClr val="E2B383"/>
            </a:solidFill>
            <a:miter/>
          </a:ln>
        </p:spPr>
        <p:txBody>
          <a:bodyPr lIns="45718" tIns="45718" rIns="45718" bIns="45718" anchor="ctr"/>
          <a:lstStyle/>
          <a:p>
            <a:pPr>
              <a:defRPr>
                <a:solidFill>
                  <a:srgbClr val="FFFFFF"/>
                </a:solidFill>
              </a:defRPr>
            </a:pPr>
            <a:endParaRPr/>
          </a:p>
        </p:txBody>
      </p:sp>
      <p:sp>
        <p:nvSpPr>
          <p:cNvPr id="1092" name="Shape"/>
          <p:cNvSpPr/>
          <p:nvPr/>
        </p:nvSpPr>
        <p:spPr>
          <a:xfrm>
            <a:off x="7023517" y="10024784"/>
            <a:ext cx="1445694" cy="1318108"/>
          </a:xfrm>
          <a:custGeom>
            <a:avLst/>
            <a:gdLst/>
            <a:ahLst/>
            <a:cxnLst>
              <a:cxn ang="0">
                <a:pos x="wd2" y="hd2"/>
              </a:cxn>
              <a:cxn ang="5400000">
                <a:pos x="wd2" y="hd2"/>
              </a:cxn>
              <a:cxn ang="10800000">
                <a:pos x="wd2" y="hd2"/>
              </a:cxn>
              <a:cxn ang="16200000">
                <a:pos x="wd2" y="hd2"/>
              </a:cxn>
            </a:cxnLst>
            <a:rect l="0" t="0" r="r" b="b"/>
            <a:pathLst>
              <a:path w="21507" h="21600" extrusionOk="0">
                <a:moveTo>
                  <a:pt x="14567" y="18696"/>
                </a:moveTo>
                <a:cubicBezTo>
                  <a:pt x="14400" y="18696"/>
                  <a:pt x="14233" y="18514"/>
                  <a:pt x="14233" y="18333"/>
                </a:cubicBezTo>
                <a:cubicBezTo>
                  <a:pt x="14233" y="18333"/>
                  <a:pt x="14233" y="18333"/>
                  <a:pt x="14065" y="18151"/>
                </a:cubicBezTo>
                <a:cubicBezTo>
                  <a:pt x="1507" y="18151"/>
                  <a:pt x="1507" y="18151"/>
                  <a:pt x="1507" y="18151"/>
                </a:cubicBezTo>
                <a:cubicBezTo>
                  <a:pt x="1507" y="4719"/>
                  <a:pt x="1507" y="4719"/>
                  <a:pt x="1507" y="4719"/>
                </a:cubicBezTo>
                <a:cubicBezTo>
                  <a:pt x="18586" y="4719"/>
                  <a:pt x="18586" y="4719"/>
                  <a:pt x="18586" y="4719"/>
                </a:cubicBezTo>
                <a:cubicBezTo>
                  <a:pt x="18586" y="13613"/>
                  <a:pt x="18586" y="13613"/>
                  <a:pt x="18586" y="13613"/>
                </a:cubicBezTo>
                <a:cubicBezTo>
                  <a:pt x="19088" y="13613"/>
                  <a:pt x="19256" y="13795"/>
                  <a:pt x="19423" y="14158"/>
                </a:cubicBezTo>
                <a:cubicBezTo>
                  <a:pt x="19591" y="14158"/>
                  <a:pt x="19758" y="14158"/>
                  <a:pt x="19758" y="13976"/>
                </a:cubicBezTo>
                <a:cubicBezTo>
                  <a:pt x="19926" y="13976"/>
                  <a:pt x="19926" y="13976"/>
                  <a:pt x="20093" y="14158"/>
                </a:cubicBezTo>
                <a:cubicBezTo>
                  <a:pt x="20093" y="1271"/>
                  <a:pt x="20093" y="1271"/>
                  <a:pt x="20093" y="1271"/>
                </a:cubicBezTo>
                <a:cubicBezTo>
                  <a:pt x="20093" y="545"/>
                  <a:pt x="19591" y="0"/>
                  <a:pt x="18921" y="0"/>
                </a:cubicBezTo>
                <a:cubicBezTo>
                  <a:pt x="1172" y="0"/>
                  <a:pt x="1172" y="0"/>
                  <a:pt x="1172" y="0"/>
                </a:cubicBezTo>
                <a:cubicBezTo>
                  <a:pt x="502" y="0"/>
                  <a:pt x="0" y="545"/>
                  <a:pt x="0" y="1271"/>
                </a:cubicBezTo>
                <a:cubicBezTo>
                  <a:pt x="0" y="18514"/>
                  <a:pt x="0" y="18514"/>
                  <a:pt x="0" y="18514"/>
                </a:cubicBezTo>
                <a:cubicBezTo>
                  <a:pt x="0" y="19240"/>
                  <a:pt x="502" y="19785"/>
                  <a:pt x="1172" y="19785"/>
                </a:cubicBezTo>
                <a:cubicBezTo>
                  <a:pt x="14400" y="19785"/>
                  <a:pt x="14400" y="19785"/>
                  <a:pt x="14400" y="19785"/>
                </a:cubicBezTo>
                <a:cubicBezTo>
                  <a:pt x="14233" y="19603"/>
                  <a:pt x="14233" y="19240"/>
                  <a:pt x="14400" y="19059"/>
                </a:cubicBezTo>
                <a:cubicBezTo>
                  <a:pt x="14400" y="18877"/>
                  <a:pt x="14400" y="18877"/>
                  <a:pt x="14567" y="18696"/>
                </a:cubicBezTo>
                <a:close/>
                <a:moveTo>
                  <a:pt x="17247" y="2178"/>
                </a:moveTo>
                <a:cubicBezTo>
                  <a:pt x="17247" y="1997"/>
                  <a:pt x="17581" y="1815"/>
                  <a:pt x="17749" y="1815"/>
                </a:cubicBezTo>
                <a:cubicBezTo>
                  <a:pt x="18251" y="1815"/>
                  <a:pt x="18251" y="1815"/>
                  <a:pt x="18251" y="1815"/>
                </a:cubicBezTo>
                <a:cubicBezTo>
                  <a:pt x="18419" y="1815"/>
                  <a:pt x="18586" y="1997"/>
                  <a:pt x="18586" y="2178"/>
                </a:cubicBezTo>
                <a:cubicBezTo>
                  <a:pt x="18586" y="2723"/>
                  <a:pt x="18586" y="2723"/>
                  <a:pt x="18586" y="2723"/>
                </a:cubicBezTo>
                <a:cubicBezTo>
                  <a:pt x="18586" y="3086"/>
                  <a:pt x="18419" y="3267"/>
                  <a:pt x="18251" y="3267"/>
                </a:cubicBezTo>
                <a:cubicBezTo>
                  <a:pt x="17749" y="3267"/>
                  <a:pt x="17749" y="3267"/>
                  <a:pt x="17749" y="3267"/>
                </a:cubicBezTo>
                <a:cubicBezTo>
                  <a:pt x="17581" y="3267"/>
                  <a:pt x="17247" y="3086"/>
                  <a:pt x="17247" y="2723"/>
                </a:cubicBezTo>
                <a:lnTo>
                  <a:pt x="17247" y="2178"/>
                </a:lnTo>
                <a:close/>
                <a:moveTo>
                  <a:pt x="15237" y="2178"/>
                </a:moveTo>
                <a:cubicBezTo>
                  <a:pt x="15237" y="1997"/>
                  <a:pt x="15405" y="1815"/>
                  <a:pt x="15740" y="1815"/>
                </a:cubicBezTo>
                <a:cubicBezTo>
                  <a:pt x="16074" y="1815"/>
                  <a:pt x="16074" y="1815"/>
                  <a:pt x="16074" y="1815"/>
                </a:cubicBezTo>
                <a:cubicBezTo>
                  <a:pt x="16409" y="1815"/>
                  <a:pt x="16577" y="1997"/>
                  <a:pt x="16577" y="2178"/>
                </a:cubicBezTo>
                <a:cubicBezTo>
                  <a:pt x="16577" y="2723"/>
                  <a:pt x="16577" y="2723"/>
                  <a:pt x="16577" y="2723"/>
                </a:cubicBezTo>
                <a:cubicBezTo>
                  <a:pt x="16577" y="3086"/>
                  <a:pt x="16409" y="3267"/>
                  <a:pt x="16074" y="3267"/>
                </a:cubicBezTo>
                <a:cubicBezTo>
                  <a:pt x="15740" y="3267"/>
                  <a:pt x="15740" y="3267"/>
                  <a:pt x="15740" y="3267"/>
                </a:cubicBezTo>
                <a:cubicBezTo>
                  <a:pt x="15405" y="3267"/>
                  <a:pt x="15237" y="3086"/>
                  <a:pt x="15237" y="2723"/>
                </a:cubicBezTo>
                <a:lnTo>
                  <a:pt x="15237" y="2178"/>
                </a:lnTo>
                <a:close/>
                <a:moveTo>
                  <a:pt x="13228" y="2178"/>
                </a:moveTo>
                <a:cubicBezTo>
                  <a:pt x="13228" y="1997"/>
                  <a:pt x="13395" y="1815"/>
                  <a:pt x="13563" y="1815"/>
                </a:cubicBezTo>
                <a:cubicBezTo>
                  <a:pt x="14065" y="1815"/>
                  <a:pt x="14065" y="1815"/>
                  <a:pt x="14065" y="1815"/>
                </a:cubicBezTo>
                <a:cubicBezTo>
                  <a:pt x="14400" y="1815"/>
                  <a:pt x="14567" y="1997"/>
                  <a:pt x="14567" y="2178"/>
                </a:cubicBezTo>
                <a:cubicBezTo>
                  <a:pt x="14567" y="2723"/>
                  <a:pt x="14567" y="2723"/>
                  <a:pt x="14567" y="2723"/>
                </a:cubicBezTo>
                <a:cubicBezTo>
                  <a:pt x="14567" y="3086"/>
                  <a:pt x="14400" y="3267"/>
                  <a:pt x="14065" y="3267"/>
                </a:cubicBezTo>
                <a:cubicBezTo>
                  <a:pt x="13563" y="3267"/>
                  <a:pt x="13563" y="3267"/>
                  <a:pt x="13563" y="3267"/>
                </a:cubicBezTo>
                <a:cubicBezTo>
                  <a:pt x="13395" y="3267"/>
                  <a:pt x="13228" y="3086"/>
                  <a:pt x="13228" y="2723"/>
                </a:cubicBezTo>
                <a:lnTo>
                  <a:pt x="13228" y="2178"/>
                </a:lnTo>
                <a:close/>
                <a:moveTo>
                  <a:pt x="21433" y="17788"/>
                </a:moveTo>
                <a:cubicBezTo>
                  <a:pt x="21433" y="16881"/>
                  <a:pt x="21433" y="16881"/>
                  <a:pt x="21433" y="16881"/>
                </a:cubicBezTo>
                <a:cubicBezTo>
                  <a:pt x="21433" y="16881"/>
                  <a:pt x="21265" y="16699"/>
                  <a:pt x="21098" y="16699"/>
                </a:cubicBezTo>
                <a:cubicBezTo>
                  <a:pt x="20428" y="16881"/>
                  <a:pt x="20428" y="16881"/>
                  <a:pt x="20428" y="16881"/>
                </a:cubicBezTo>
                <a:cubicBezTo>
                  <a:pt x="20428" y="16699"/>
                  <a:pt x="20260" y="16518"/>
                  <a:pt x="20260" y="16336"/>
                </a:cubicBezTo>
                <a:cubicBezTo>
                  <a:pt x="20595" y="15792"/>
                  <a:pt x="20595" y="15792"/>
                  <a:pt x="20595" y="15792"/>
                </a:cubicBezTo>
                <a:cubicBezTo>
                  <a:pt x="20595" y="15792"/>
                  <a:pt x="20595" y="15610"/>
                  <a:pt x="20595" y="15610"/>
                </a:cubicBezTo>
                <a:cubicBezTo>
                  <a:pt x="20595" y="15610"/>
                  <a:pt x="20595" y="15429"/>
                  <a:pt x="20595" y="15429"/>
                </a:cubicBezTo>
                <a:cubicBezTo>
                  <a:pt x="19926" y="14884"/>
                  <a:pt x="19926" y="14884"/>
                  <a:pt x="19926" y="14884"/>
                </a:cubicBezTo>
                <a:cubicBezTo>
                  <a:pt x="19926" y="14884"/>
                  <a:pt x="19926" y="14884"/>
                  <a:pt x="19926" y="14884"/>
                </a:cubicBezTo>
                <a:cubicBezTo>
                  <a:pt x="19758" y="14884"/>
                  <a:pt x="19758" y="14884"/>
                  <a:pt x="19758" y="14884"/>
                </a:cubicBezTo>
                <a:cubicBezTo>
                  <a:pt x="19256" y="15610"/>
                  <a:pt x="19256" y="15610"/>
                  <a:pt x="19256" y="15610"/>
                </a:cubicBezTo>
                <a:cubicBezTo>
                  <a:pt x="19088" y="15429"/>
                  <a:pt x="18921" y="15429"/>
                  <a:pt x="18753" y="15247"/>
                </a:cubicBezTo>
                <a:cubicBezTo>
                  <a:pt x="18753" y="14521"/>
                  <a:pt x="18753" y="14521"/>
                  <a:pt x="18753" y="14521"/>
                </a:cubicBezTo>
                <a:cubicBezTo>
                  <a:pt x="18753" y="14521"/>
                  <a:pt x="18586" y="14339"/>
                  <a:pt x="18586" y="14339"/>
                </a:cubicBezTo>
                <a:cubicBezTo>
                  <a:pt x="17749" y="14339"/>
                  <a:pt x="17749" y="14339"/>
                  <a:pt x="17749" y="14339"/>
                </a:cubicBezTo>
                <a:cubicBezTo>
                  <a:pt x="17581" y="14339"/>
                  <a:pt x="17581" y="14521"/>
                  <a:pt x="17581" y="14521"/>
                </a:cubicBezTo>
                <a:cubicBezTo>
                  <a:pt x="17581" y="15247"/>
                  <a:pt x="17581" y="15247"/>
                  <a:pt x="17581" y="15247"/>
                </a:cubicBezTo>
                <a:cubicBezTo>
                  <a:pt x="17414" y="15429"/>
                  <a:pt x="17247" y="15429"/>
                  <a:pt x="17079" y="15610"/>
                </a:cubicBezTo>
                <a:cubicBezTo>
                  <a:pt x="16577" y="14884"/>
                  <a:pt x="16577" y="14884"/>
                  <a:pt x="16577" y="14884"/>
                </a:cubicBezTo>
                <a:cubicBezTo>
                  <a:pt x="16409" y="14884"/>
                  <a:pt x="16409" y="14884"/>
                  <a:pt x="16242" y="14884"/>
                </a:cubicBezTo>
                <a:cubicBezTo>
                  <a:pt x="15740" y="15429"/>
                  <a:pt x="15740" y="15429"/>
                  <a:pt x="15740" y="15429"/>
                </a:cubicBezTo>
                <a:cubicBezTo>
                  <a:pt x="15740" y="15429"/>
                  <a:pt x="15572" y="15610"/>
                  <a:pt x="15572" y="15610"/>
                </a:cubicBezTo>
                <a:cubicBezTo>
                  <a:pt x="15572" y="15610"/>
                  <a:pt x="15572" y="15792"/>
                  <a:pt x="15740" y="15792"/>
                </a:cubicBezTo>
                <a:cubicBezTo>
                  <a:pt x="16074" y="16336"/>
                  <a:pt x="16074" y="16336"/>
                  <a:pt x="16074" y="16336"/>
                </a:cubicBezTo>
                <a:cubicBezTo>
                  <a:pt x="16074" y="16518"/>
                  <a:pt x="15907" y="16699"/>
                  <a:pt x="15740" y="16881"/>
                </a:cubicBezTo>
                <a:cubicBezTo>
                  <a:pt x="15070" y="16699"/>
                  <a:pt x="15070" y="16699"/>
                  <a:pt x="15070" y="16699"/>
                </a:cubicBezTo>
                <a:cubicBezTo>
                  <a:pt x="15070" y="16699"/>
                  <a:pt x="14902" y="16881"/>
                  <a:pt x="14902" y="16881"/>
                </a:cubicBezTo>
                <a:cubicBezTo>
                  <a:pt x="14735" y="17788"/>
                  <a:pt x="14735" y="17788"/>
                  <a:pt x="14735" y="17788"/>
                </a:cubicBezTo>
                <a:cubicBezTo>
                  <a:pt x="14735" y="17788"/>
                  <a:pt x="14735" y="17788"/>
                  <a:pt x="14735" y="17970"/>
                </a:cubicBezTo>
                <a:cubicBezTo>
                  <a:pt x="14902" y="17970"/>
                  <a:pt x="14902" y="17970"/>
                  <a:pt x="14902" y="17970"/>
                </a:cubicBezTo>
                <a:cubicBezTo>
                  <a:pt x="15572" y="18151"/>
                  <a:pt x="15572" y="18151"/>
                  <a:pt x="15572" y="18151"/>
                </a:cubicBezTo>
                <a:cubicBezTo>
                  <a:pt x="15572" y="18333"/>
                  <a:pt x="15740" y="18514"/>
                  <a:pt x="15740" y="18696"/>
                </a:cubicBezTo>
                <a:cubicBezTo>
                  <a:pt x="15070" y="19240"/>
                  <a:pt x="15070" y="19240"/>
                  <a:pt x="15070" y="19240"/>
                </a:cubicBezTo>
                <a:cubicBezTo>
                  <a:pt x="15070" y="19240"/>
                  <a:pt x="15070" y="19240"/>
                  <a:pt x="15070" y="19240"/>
                </a:cubicBezTo>
                <a:cubicBezTo>
                  <a:pt x="15070" y="19240"/>
                  <a:pt x="15070" y="19422"/>
                  <a:pt x="15070" y="19422"/>
                </a:cubicBezTo>
                <a:cubicBezTo>
                  <a:pt x="15405" y="20148"/>
                  <a:pt x="15405" y="20148"/>
                  <a:pt x="15405" y="20148"/>
                </a:cubicBezTo>
                <a:cubicBezTo>
                  <a:pt x="15405" y="20148"/>
                  <a:pt x="15572" y="20148"/>
                  <a:pt x="15572" y="20329"/>
                </a:cubicBezTo>
                <a:cubicBezTo>
                  <a:pt x="15572" y="20329"/>
                  <a:pt x="15572" y="20329"/>
                  <a:pt x="15572" y="20329"/>
                </a:cubicBezTo>
                <a:cubicBezTo>
                  <a:pt x="15572" y="20329"/>
                  <a:pt x="15740" y="20329"/>
                  <a:pt x="15740" y="20148"/>
                </a:cubicBezTo>
                <a:cubicBezTo>
                  <a:pt x="16242" y="19785"/>
                  <a:pt x="16242" y="19785"/>
                  <a:pt x="16242" y="19785"/>
                </a:cubicBezTo>
                <a:cubicBezTo>
                  <a:pt x="16409" y="19966"/>
                  <a:pt x="16577" y="20148"/>
                  <a:pt x="16744" y="20329"/>
                </a:cubicBezTo>
                <a:cubicBezTo>
                  <a:pt x="16577" y="21055"/>
                  <a:pt x="16577" y="21055"/>
                  <a:pt x="16577" y="21055"/>
                </a:cubicBezTo>
                <a:cubicBezTo>
                  <a:pt x="16577" y="21055"/>
                  <a:pt x="16577" y="21055"/>
                  <a:pt x="16577" y="21055"/>
                </a:cubicBezTo>
                <a:cubicBezTo>
                  <a:pt x="16577" y="21237"/>
                  <a:pt x="16577" y="21237"/>
                  <a:pt x="16577" y="21237"/>
                </a:cubicBezTo>
                <a:cubicBezTo>
                  <a:pt x="17414" y="21600"/>
                  <a:pt x="17414" y="21600"/>
                  <a:pt x="17414" y="21600"/>
                </a:cubicBezTo>
                <a:cubicBezTo>
                  <a:pt x="17414" y="21600"/>
                  <a:pt x="17414" y="21600"/>
                  <a:pt x="17414" y="21600"/>
                </a:cubicBezTo>
                <a:cubicBezTo>
                  <a:pt x="17414" y="21600"/>
                  <a:pt x="17414" y="21600"/>
                  <a:pt x="17581" y="21600"/>
                </a:cubicBezTo>
                <a:cubicBezTo>
                  <a:pt x="17581" y="21418"/>
                  <a:pt x="17581" y="21418"/>
                  <a:pt x="17581" y="21418"/>
                </a:cubicBezTo>
                <a:cubicBezTo>
                  <a:pt x="17916" y="20692"/>
                  <a:pt x="17916" y="20692"/>
                  <a:pt x="17916" y="20692"/>
                </a:cubicBezTo>
                <a:cubicBezTo>
                  <a:pt x="17916" y="20692"/>
                  <a:pt x="18084" y="20692"/>
                  <a:pt x="18084" y="20692"/>
                </a:cubicBezTo>
                <a:cubicBezTo>
                  <a:pt x="18251" y="20692"/>
                  <a:pt x="18419" y="20692"/>
                  <a:pt x="18419" y="20692"/>
                </a:cubicBezTo>
                <a:cubicBezTo>
                  <a:pt x="18753" y="21418"/>
                  <a:pt x="18753" y="21418"/>
                  <a:pt x="18753" y="21418"/>
                </a:cubicBezTo>
                <a:cubicBezTo>
                  <a:pt x="18753" y="21418"/>
                  <a:pt x="18753" y="21418"/>
                  <a:pt x="18753" y="21600"/>
                </a:cubicBezTo>
                <a:cubicBezTo>
                  <a:pt x="18753" y="21600"/>
                  <a:pt x="18921" y="21600"/>
                  <a:pt x="18921" y="21600"/>
                </a:cubicBezTo>
                <a:cubicBezTo>
                  <a:pt x="18921" y="21600"/>
                  <a:pt x="18921" y="21600"/>
                  <a:pt x="18921" y="21600"/>
                </a:cubicBezTo>
                <a:cubicBezTo>
                  <a:pt x="19591" y="21237"/>
                  <a:pt x="19591" y="21237"/>
                  <a:pt x="19591" y="21237"/>
                </a:cubicBezTo>
                <a:cubicBezTo>
                  <a:pt x="19758" y="21237"/>
                  <a:pt x="19758" y="21237"/>
                  <a:pt x="19758" y="21055"/>
                </a:cubicBezTo>
                <a:cubicBezTo>
                  <a:pt x="19758" y="21055"/>
                  <a:pt x="19758" y="21055"/>
                  <a:pt x="19758" y="21055"/>
                </a:cubicBezTo>
                <a:cubicBezTo>
                  <a:pt x="19591" y="20329"/>
                  <a:pt x="19591" y="20329"/>
                  <a:pt x="19591" y="20329"/>
                </a:cubicBezTo>
                <a:cubicBezTo>
                  <a:pt x="19758" y="20148"/>
                  <a:pt x="19926" y="19966"/>
                  <a:pt x="19926" y="19785"/>
                </a:cubicBezTo>
                <a:cubicBezTo>
                  <a:pt x="20595" y="20148"/>
                  <a:pt x="20595" y="20148"/>
                  <a:pt x="20595" y="20148"/>
                </a:cubicBezTo>
                <a:cubicBezTo>
                  <a:pt x="20595" y="20329"/>
                  <a:pt x="20595" y="20329"/>
                  <a:pt x="20763" y="20329"/>
                </a:cubicBezTo>
                <a:cubicBezTo>
                  <a:pt x="20763" y="20329"/>
                  <a:pt x="20763" y="20329"/>
                  <a:pt x="20763" y="20329"/>
                </a:cubicBezTo>
                <a:cubicBezTo>
                  <a:pt x="20763" y="20148"/>
                  <a:pt x="20763" y="20148"/>
                  <a:pt x="20930" y="20148"/>
                </a:cubicBezTo>
                <a:cubicBezTo>
                  <a:pt x="21265" y="19422"/>
                  <a:pt x="21265" y="19422"/>
                  <a:pt x="21265" y="19422"/>
                </a:cubicBezTo>
                <a:cubicBezTo>
                  <a:pt x="21265" y="19422"/>
                  <a:pt x="21265" y="19240"/>
                  <a:pt x="21265" y="19240"/>
                </a:cubicBezTo>
                <a:cubicBezTo>
                  <a:pt x="21265" y="19240"/>
                  <a:pt x="21265" y="19240"/>
                  <a:pt x="21098" y="19240"/>
                </a:cubicBezTo>
                <a:cubicBezTo>
                  <a:pt x="20595" y="18696"/>
                  <a:pt x="20595" y="18696"/>
                  <a:pt x="20595" y="18696"/>
                </a:cubicBezTo>
                <a:cubicBezTo>
                  <a:pt x="20595" y="18514"/>
                  <a:pt x="20595" y="18333"/>
                  <a:pt x="20763" y="18151"/>
                </a:cubicBezTo>
                <a:cubicBezTo>
                  <a:pt x="21433" y="17970"/>
                  <a:pt x="21433" y="17970"/>
                  <a:pt x="21433" y="17970"/>
                </a:cubicBezTo>
                <a:cubicBezTo>
                  <a:pt x="21433" y="17970"/>
                  <a:pt x="21433" y="17970"/>
                  <a:pt x="21433" y="17970"/>
                </a:cubicBezTo>
                <a:cubicBezTo>
                  <a:pt x="21433" y="17788"/>
                  <a:pt x="21600" y="17788"/>
                  <a:pt x="21433" y="17788"/>
                </a:cubicBezTo>
                <a:close/>
                <a:moveTo>
                  <a:pt x="18084" y="19059"/>
                </a:moveTo>
                <a:cubicBezTo>
                  <a:pt x="17581" y="19059"/>
                  <a:pt x="17079" y="18514"/>
                  <a:pt x="17079" y="17970"/>
                </a:cubicBezTo>
                <a:cubicBezTo>
                  <a:pt x="17079" y="17244"/>
                  <a:pt x="17581" y="16881"/>
                  <a:pt x="18084" y="16881"/>
                </a:cubicBezTo>
                <a:cubicBezTo>
                  <a:pt x="18753" y="16881"/>
                  <a:pt x="19256" y="17244"/>
                  <a:pt x="19256" y="17970"/>
                </a:cubicBezTo>
                <a:cubicBezTo>
                  <a:pt x="19256" y="18514"/>
                  <a:pt x="18753" y="19059"/>
                  <a:pt x="18084" y="19059"/>
                </a:cubicBezTo>
                <a:close/>
                <a:moveTo>
                  <a:pt x="8372" y="8894"/>
                </a:moveTo>
                <a:cubicBezTo>
                  <a:pt x="8372" y="8894"/>
                  <a:pt x="8372" y="8894"/>
                  <a:pt x="8372" y="8894"/>
                </a:cubicBezTo>
                <a:cubicBezTo>
                  <a:pt x="8372" y="8713"/>
                  <a:pt x="8372" y="8531"/>
                  <a:pt x="8205" y="8350"/>
                </a:cubicBezTo>
                <a:cubicBezTo>
                  <a:pt x="8037" y="8350"/>
                  <a:pt x="7870" y="8168"/>
                  <a:pt x="7870" y="8168"/>
                </a:cubicBezTo>
                <a:cubicBezTo>
                  <a:pt x="7702" y="8168"/>
                  <a:pt x="7702" y="8168"/>
                  <a:pt x="7535" y="8350"/>
                </a:cubicBezTo>
                <a:cubicBezTo>
                  <a:pt x="4353" y="9983"/>
                  <a:pt x="4353" y="9983"/>
                  <a:pt x="4353" y="9983"/>
                </a:cubicBezTo>
                <a:cubicBezTo>
                  <a:pt x="4186" y="9983"/>
                  <a:pt x="4019" y="10346"/>
                  <a:pt x="4019" y="10528"/>
                </a:cubicBezTo>
                <a:cubicBezTo>
                  <a:pt x="4019" y="10528"/>
                  <a:pt x="4019" y="10528"/>
                  <a:pt x="4019" y="10528"/>
                </a:cubicBezTo>
                <a:cubicBezTo>
                  <a:pt x="4019" y="10891"/>
                  <a:pt x="4186" y="11072"/>
                  <a:pt x="4353" y="11254"/>
                </a:cubicBezTo>
                <a:cubicBezTo>
                  <a:pt x="7535" y="12887"/>
                  <a:pt x="7535" y="12887"/>
                  <a:pt x="7535" y="12887"/>
                </a:cubicBezTo>
                <a:cubicBezTo>
                  <a:pt x="7702" y="12887"/>
                  <a:pt x="7702" y="12887"/>
                  <a:pt x="7870" y="12887"/>
                </a:cubicBezTo>
                <a:cubicBezTo>
                  <a:pt x="7870" y="12887"/>
                  <a:pt x="8037" y="12887"/>
                  <a:pt x="8205" y="12706"/>
                </a:cubicBezTo>
                <a:cubicBezTo>
                  <a:pt x="8372" y="12706"/>
                  <a:pt x="8372" y="12524"/>
                  <a:pt x="8372" y="12161"/>
                </a:cubicBezTo>
                <a:cubicBezTo>
                  <a:pt x="8372" y="12161"/>
                  <a:pt x="8372" y="12161"/>
                  <a:pt x="8372" y="12161"/>
                </a:cubicBezTo>
                <a:cubicBezTo>
                  <a:pt x="8372" y="11980"/>
                  <a:pt x="8372" y="11617"/>
                  <a:pt x="8037" y="11617"/>
                </a:cubicBezTo>
                <a:cubicBezTo>
                  <a:pt x="6028" y="10528"/>
                  <a:pt x="6028" y="10528"/>
                  <a:pt x="6028" y="10528"/>
                </a:cubicBezTo>
                <a:cubicBezTo>
                  <a:pt x="8037" y="9620"/>
                  <a:pt x="8037" y="9620"/>
                  <a:pt x="8037" y="9620"/>
                </a:cubicBezTo>
                <a:cubicBezTo>
                  <a:pt x="8372" y="9439"/>
                  <a:pt x="8372" y="9257"/>
                  <a:pt x="8372" y="8894"/>
                </a:cubicBezTo>
                <a:close/>
                <a:moveTo>
                  <a:pt x="9042" y="14703"/>
                </a:moveTo>
                <a:cubicBezTo>
                  <a:pt x="9042" y="14703"/>
                  <a:pt x="9042" y="14703"/>
                  <a:pt x="9042" y="14703"/>
                </a:cubicBezTo>
                <a:cubicBezTo>
                  <a:pt x="9209" y="14703"/>
                  <a:pt x="9544" y="14521"/>
                  <a:pt x="9544" y="14339"/>
                </a:cubicBezTo>
                <a:cubicBezTo>
                  <a:pt x="11721" y="7261"/>
                  <a:pt x="11721" y="7261"/>
                  <a:pt x="11721" y="7261"/>
                </a:cubicBezTo>
                <a:cubicBezTo>
                  <a:pt x="11721" y="6897"/>
                  <a:pt x="11721" y="6716"/>
                  <a:pt x="11553" y="6534"/>
                </a:cubicBezTo>
                <a:cubicBezTo>
                  <a:pt x="11553" y="6353"/>
                  <a:pt x="11386" y="6353"/>
                  <a:pt x="11051" y="6353"/>
                </a:cubicBezTo>
                <a:cubicBezTo>
                  <a:pt x="11051" y="6353"/>
                  <a:pt x="11051" y="6353"/>
                  <a:pt x="11051" y="6353"/>
                </a:cubicBezTo>
                <a:cubicBezTo>
                  <a:pt x="10884" y="6353"/>
                  <a:pt x="10549" y="6534"/>
                  <a:pt x="10549" y="6716"/>
                </a:cubicBezTo>
                <a:cubicBezTo>
                  <a:pt x="8372" y="13976"/>
                  <a:pt x="8372" y="13976"/>
                  <a:pt x="8372" y="13976"/>
                </a:cubicBezTo>
                <a:cubicBezTo>
                  <a:pt x="8372" y="14158"/>
                  <a:pt x="8372" y="14339"/>
                  <a:pt x="8540" y="14521"/>
                </a:cubicBezTo>
                <a:cubicBezTo>
                  <a:pt x="8540" y="14703"/>
                  <a:pt x="8707" y="14703"/>
                  <a:pt x="9042" y="14703"/>
                </a:cubicBezTo>
                <a:close/>
                <a:moveTo>
                  <a:pt x="11888" y="12706"/>
                </a:moveTo>
                <a:cubicBezTo>
                  <a:pt x="12056" y="12887"/>
                  <a:pt x="12223" y="12887"/>
                  <a:pt x="12223" y="12887"/>
                </a:cubicBezTo>
                <a:cubicBezTo>
                  <a:pt x="12391" y="12887"/>
                  <a:pt x="12391" y="12887"/>
                  <a:pt x="12558" y="12887"/>
                </a:cubicBezTo>
                <a:cubicBezTo>
                  <a:pt x="15740" y="11254"/>
                  <a:pt x="15740" y="11254"/>
                  <a:pt x="15740" y="11254"/>
                </a:cubicBezTo>
                <a:cubicBezTo>
                  <a:pt x="16074" y="11072"/>
                  <a:pt x="16074" y="10891"/>
                  <a:pt x="16074" y="10528"/>
                </a:cubicBezTo>
                <a:cubicBezTo>
                  <a:pt x="16074" y="10528"/>
                  <a:pt x="16074" y="10528"/>
                  <a:pt x="16074" y="10528"/>
                </a:cubicBezTo>
                <a:cubicBezTo>
                  <a:pt x="16074" y="10346"/>
                  <a:pt x="16074" y="9983"/>
                  <a:pt x="15740" y="9983"/>
                </a:cubicBezTo>
                <a:cubicBezTo>
                  <a:pt x="12558" y="8350"/>
                  <a:pt x="12558" y="8350"/>
                  <a:pt x="12558" y="8350"/>
                </a:cubicBezTo>
                <a:cubicBezTo>
                  <a:pt x="12558" y="8168"/>
                  <a:pt x="12391" y="8168"/>
                  <a:pt x="12223" y="8168"/>
                </a:cubicBezTo>
                <a:cubicBezTo>
                  <a:pt x="12223" y="8168"/>
                  <a:pt x="12056" y="8350"/>
                  <a:pt x="11888" y="8350"/>
                </a:cubicBezTo>
                <a:cubicBezTo>
                  <a:pt x="11721" y="8531"/>
                  <a:pt x="11721" y="8713"/>
                  <a:pt x="11721" y="8894"/>
                </a:cubicBezTo>
                <a:cubicBezTo>
                  <a:pt x="11721" y="8894"/>
                  <a:pt x="11721" y="8894"/>
                  <a:pt x="11721" y="8894"/>
                </a:cubicBezTo>
                <a:cubicBezTo>
                  <a:pt x="11721" y="9257"/>
                  <a:pt x="11888" y="9439"/>
                  <a:pt x="12056" y="9620"/>
                </a:cubicBezTo>
                <a:cubicBezTo>
                  <a:pt x="14065" y="10528"/>
                  <a:pt x="14065" y="10528"/>
                  <a:pt x="14065" y="10528"/>
                </a:cubicBezTo>
                <a:cubicBezTo>
                  <a:pt x="12056" y="11617"/>
                  <a:pt x="12056" y="11617"/>
                  <a:pt x="12056" y="11617"/>
                </a:cubicBezTo>
                <a:cubicBezTo>
                  <a:pt x="11888" y="11617"/>
                  <a:pt x="11721" y="11980"/>
                  <a:pt x="11721" y="12161"/>
                </a:cubicBezTo>
                <a:cubicBezTo>
                  <a:pt x="11721" y="12161"/>
                  <a:pt x="11721" y="12161"/>
                  <a:pt x="11721" y="12161"/>
                </a:cubicBezTo>
                <a:cubicBezTo>
                  <a:pt x="11721" y="12524"/>
                  <a:pt x="11721" y="12706"/>
                  <a:pt x="11888" y="12706"/>
                </a:cubicBezTo>
                <a:close/>
              </a:path>
            </a:pathLst>
          </a:custGeom>
          <a:solidFill>
            <a:srgbClr val="374556"/>
          </a:solidFill>
          <a:ln w="25400">
            <a:solidFill>
              <a:srgbClr val="E2B383"/>
            </a:solidFill>
            <a:miter/>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1093" name="TextBox 34"/>
          <p:cNvSpPr txBox="1"/>
          <p:nvPr/>
        </p:nvSpPr>
        <p:spPr>
          <a:xfrm>
            <a:off x="1000272" y="5554289"/>
            <a:ext cx="3726638"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solidFill>
                  <a:srgbClr val="374556"/>
                </a:solidFill>
              </a:defRPr>
            </a:lvl1pPr>
          </a:lstStyle>
          <a:p>
            <a:r>
              <a:t>LARGE DATASETS </a:t>
            </a:r>
          </a:p>
        </p:txBody>
      </p:sp>
      <p:sp>
        <p:nvSpPr>
          <p:cNvPr id="1094" name="TextBox 34"/>
          <p:cNvSpPr txBox="1"/>
          <p:nvPr/>
        </p:nvSpPr>
        <p:spPr>
          <a:xfrm>
            <a:off x="7904429" y="5554289"/>
            <a:ext cx="3081324"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solidFill>
                  <a:srgbClr val="374556"/>
                </a:solidFill>
              </a:defRPr>
            </a:lvl1pPr>
          </a:lstStyle>
          <a:p>
            <a:r>
              <a:t>SENSITIVE DATA </a:t>
            </a:r>
          </a:p>
        </p:txBody>
      </p:sp>
      <p:sp>
        <p:nvSpPr>
          <p:cNvPr id="1095" name="TextBox 34"/>
          <p:cNvSpPr txBox="1"/>
          <p:nvPr/>
        </p:nvSpPr>
        <p:spPr>
          <a:xfrm>
            <a:off x="8365651" y="8099871"/>
            <a:ext cx="2594702"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solidFill>
                  <a:srgbClr val="374556"/>
                </a:solidFill>
              </a:defRPr>
            </a:lvl1pPr>
          </a:lstStyle>
          <a:p>
            <a:r>
              <a:t>SCRIPTS REPORTS </a:t>
            </a:r>
          </a:p>
        </p:txBody>
      </p:sp>
      <p:sp>
        <p:nvSpPr>
          <p:cNvPr id="1096" name="TextBox 34"/>
          <p:cNvSpPr txBox="1"/>
          <p:nvPr/>
        </p:nvSpPr>
        <p:spPr>
          <a:xfrm>
            <a:off x="1439415" y="8125271"/>
            <a:ext cx="3000753" cy="878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600" b="1" spc="288">
                <a:solidFill>
                  <a:srgbClr val="374556"/>
                </a:solidFill>
              </a:defRPr>
            </a:lvl1pPr>
          </a:lstStyle>
          <a:p>
            <a:r>
              <a:t>DOCUMENTS &amp; GRAPHICS</a:t>
            </a:r>
          </a:p>
        </p:txBody>
      </p:sp>
      <p:sp>
        <p:nvSpPr>
          <p:cNvPr id="1097" name="Text Document"/>
          <p:cNvSpPr/>
          <p:nvPr/>
        </p:nvSpPr>
        <p:spPr>
          <a:xfrm>
            <a:off x="4450548" y="9796350"/>
            <a:ext cx="920423" cy="1191934"/>
          </a:xfrm>
          <a:custGeom>
            <a:avLst/>
            <a:gdLst/>
            <a:ahLst/>
            <a:cxnLst>
              <a:cxn ang="0">
                <a:pos x="wd2" y="hd2"/>
              </a:cxn>
              <a:cxn ang="5400000">
                <a:pos x="wd2" y="hd2"/>
              </a:cxn>
              <a:cxn ang="10800000">
                <a:pos x="wd2" y="hd2"/>
              </a:cxn>
              <a:cxn ang="16200000">
                <a:pos x="wd2" y="hd2"/>
              </a:cxn>
            </a:cxnLst>
            <a:rect l="0" t="0" r="r" b="b"/>
            <a:pathLst>
              <a:path w="21600" h="21600"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1"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8"/>
                  <a:pt x="15018" y="86"/>
                </a:cubicBezTo>
                <a:close/>
                <a:moveTo>
                  <a:pt x="3916" y="7813"/>
                </a:moveTo>
                <a:lnTo>
                  <a:pt x="17684" y="7813"/>
                </a:lnTo>
                <a:cubicBezTo>
                  <a:pt x="17718" y="7813"/>
                  <a:pt x="17747" y="7836"/>
                  <a:pt x="17747" y="7862"/>
                </a:cubicBezTo>
                <a:lnTo>
                  <a:pt x="17747" y="8842"/>
                </a:lnTo>
                <a:cubicBezTo>
                  <a:pt x="17747" y="8868"/>
                  <a:pt x="17718" y="8890"/>
                  <a:pt x="17684" y="8890"/>
                </a:cubicBezTo>
                <a:lnTo>
                  <a:pt x="3916" y="8890"/>
                </a:lnTo>
                <a:cubicBezTo>
                  <a:pt x="3882" y="8890"/>
                  <a:pt x="3853" y="8868"/>
                  <a:pt x="3853" y="8842"/>
                </a:cubicBezTo>
                <a:lnTo>
                  <a:pt x="3853" y="7862"/>
                </a:lnTo>
                <a:cubicBezTo>
                  <a:pt x="3853" y="7836"/>
                  <a:pt x="3882" y="7813"/>
                  <a:pt x="3916" y="7813"/>
                </a:cubicBezTo>
                <a:close/>
                <a:moveTo>
                  <a:pt x="3916" y="10498"/>
                </a:moveTo>
                <a:lnTo>
                  <a:pt x="17684" y="10498"/>
                </a:lnTo>
                <a:cubicBezTo>
                  <a:pt x="17718" y="10498"/>
                  <a:pt x="17747" y="10520"/>
                  <a:pt x="17747" y="10546"/>
                </a:cubicBezTo>
                <a:lnTo>
                  <a:pt x="17747" y="11526"/>
                </a:lnTo>
                <a:cubicBezTo>
                  <a:pt x="17747" y="11552"/>
                  <a:pt x="17718" y="11573"/>
                  <a:pt x="17684" y="11573"/>
                </a:cubicBezTo>
                <a:lnTo>
                  <a:pt x="3916" y="11573"/>
                </a:lnTo>
                <a:cubicBezTo>
                  <a:pt x="3882" y="11573"/>
                  <a:pt x="3853" y="11552"/>
                  <a:pt x="3853" y="11526"/>
                </a:cubicBezTo>
                <a:lnTo>
                  <a:pt x="3853" y="10546"/>
                </a:lnTo>
                <a:cubicBezTo>
                  <a:pt x="3853" y="10520"/>
                  <a:pt x="3882" y="10498"/>
                  <a:pt x="3916" y="10498"/>
                </a:cubicBezTo>
                <a:close/>
                <a:moveTo>
                  <a:pt x="3916" y="13182"/>
                </a:moveTo>
                <a:lnTo>
                  <a:pt x="17684" y="13182"/>
                </a:lnTo>
                <a:cubicBezTo>
                  <a:pt x="17718" y="13182"/>
                  <a:pt x="17747" y="13204"/>
                  <a:pt x="17747" y="13230"/>
                </a:cubicBezTo>
                <a:lnTo>
                  <a:pt x="17747" y="14210"/>
                </a:lnTo>
                <a:cubicBezTo>
                  <a:pt x="17747" y="14237"/>
                  <a:pt x="17718" y="14257"/>
                  <a:pt x="17684" y="14257"/>
                </a:cubicBezTo>
                <a:lnTo>
                  <a:pt x="3916" y="14257"/>
                </a:lnTo>
                <a:cubicBezTo>
                  <a:pt x="3882" y="14257"/>
                  <a:pt x="3853" y="14237"/>
                  <a:pt x="3853" y="14210"/>
                </a:cubicBezTo>
                <a:lnTo>
                  <a:pt x="3853" y="13230"/>
                </a:lnTo>
                <a:cubicBezTo>
                  <a:pt x="3853" y="13204"/>
                  <a:pt x="3882" y="13182"/>
                  <a:pt x="3916" y="13182"/>
                </a:cubicBezTo>
                <a:close/>
                <a:moveTo>
                  <a:pt x="3916" y="15866"/>
                </a:moveTo>
                <a:lnTo>
                  <a:pt x="17684" y="15866"/>
                </a:lnTo>
                <a:cubicBezTo>
                  <a:pt x="17718" y="15866"/>
                  <a:pt x="17747" y="15888"/>
                  <a:pt x="17747" y="15914"/>
                </a:cubicBezTo>
                <a:lnTo>
                  <a:pt x="17747" y="16894"/>
                </a:lnTo>
                <a:cubicBezTo>
                  <a:pt x="17747" y="16921"/>
                  <a:pt x="17718" y="16941"/>
                  <a:pt x="17684" y="16941"/>
                </a:cubicBezTo>
                <a:lnTo>
                  <a:pt x="3916" y="16941"/>
                </a:lnTo>
                <a:cubicBezTo>
                  <a:pt x="3882" y="16941"/>
                  <a:pt x="3853" y="16921"/>
                  <a:pt x="3853" y="16894"/>
                </a:cubicBezTo>
                <a:lnTo>
                  <a:pt x="3853" y="15914"/>
                </a:lnTo>
                <a:cubicBezTo>
                  <a:pt x="3853" y="15888"/>
                  <a:pt x="3882" y="15866"/>
                  <a:pt x="3916" y="15866"/>
                </a:cubicBezTo>
                <a:close/>
              </a:path>
            </a:pathLst>
          </a:custGeom>
          <a:solidFill>
            <a:srgbClr val="374556"/>
          </a:solidFill>
          <a:ln w="38100">
            <a:solidFill>
              <a:srgbClr val="E9E3DB">
                <a:alpha val="85295"/>
              </a:srgbClr>
            </a:solidFill>
            <a:miter/>
          </a:ln>
        </p:spPr>
        <p:txBody>
          <a:bodyPr lIns="45718" tIns="45718" rIns="45718" bIns="45718" anchor="ctr"/>
          <a:lstStyle/>
          <a:p>
            <a:pPr>
              <a:defRPr>
                <a:solidFill>
                  <a:srgbClr val="FFFFFF"/>
                </a:solidFill>
              </a:defRPr>
            </a:pPr>
            <a:endParaRPr/>
          </a:p>
        </p:txBody>
      </p:sp>
      <p:sp>
        <p:nvSpPr>
          <p:cNvPr id="1098" name="Text Document"/>
          <p:cNvSpPr/>
          <p:nvPr/>
        </p:nvSpPr>
        <p:spPr>
          <a:xfrm>
            <a:off x="4134072" y="10248762"/>
            <a:ext cx="920423" cy="1191933"/>
          </a:xfrm>
          <a:custGeom>
            <a:avLst/>
            <a:gdLst/>
            <a:ahLst/>
            <a:cxnLst>
              <a:cxn ang="0">
                <a:pos x="wd2" y="hd2"/>
              </a:cxn>
              <a:cxn ang="5400000">
                <a:pos x="wd2" y="hd2"/>
              </a:cxn>
              <a:cxn ang="10800000">
                <a:pos x="wd2" y="hd2"/>
              </a:cxn>
              <a:cxn ang="16200000">
                <a:pos x="wd2" y="hd2"/>
              </a:cxn>
            </a:cxnLst>
            <a:rect l="0" t="0" r="r" b="b"/>
            <a:pathLst>
              <a:path w="21600" h="21600"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1"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8"/>
                  <a:pt x="15018" y="86"/>
                </a:cubicBezTo>
                <a:close/>
                <a:moveTo>
                  <a:pt x="3916" y="7813"/>
                </a:moveTo>
                <a:lnTo>
                  <a:pt x="17684" y="7813"/>
                </a:lnTo>
                <a:cubicBezTo>
                  <a:pt x="17718" y="7813"/>
                  <a:pt x="17747" y="7836"/>
                  <a:pt x="17747" y="7862"/>
                </a:cubicBezTo>
                <a:lnTo>
                  <a:pt x="17747" y="8842"/>
                </a:lnTo>
                <a:cubicBezTo>
                  <a:pt x="17747" y="8868"/>
                  <a:pt x="17718" y="8890"/>
                  <a:pt x="17684" y="8890"/>
                </a:cubicBezTo>
                <a:lnTo>
                  <a:pt x="3916" y="8890"/>
                </a:lnTo>
                <a:cubicBezTo>
                  <a:pt x="3882" y="8890"/>
                  <a:pt x="3853" y="8868"/>
                  <a:pt x="3853" y="8842"/>
                </a:cubicBezTo>
                <a:lnTo>
                  <a:pt x="3853" y="7862"/>
                </a:lnTo>
                <a:cubicBezTo>
                  <a:pt x="3853" y="7836"/>
                  <a:pt x="3882" y="7813"/>
                  <a:pt x="3916" y="7813"/>
                </a:cubicBezTo>
                <a:close/>
                <a:moveTo>
                  <a:pt x="3916" y="10498"/>
                </a:moveTo>
                <a:lnTo>
                  <a:pt x="17684" y="10498"/>
                </a:lnTo>
                <a:cubicBezTo>
                  <a:pt x="17718" y="10498"/>
                  <a:pt x="17747" y="10520"/>
                  <a:pt x="17747" y="10546"/>
                </a:cubicBezTo>
                <a:lnTo>
                  <a:pt x="17747" y="11526"/>
                </a:lnTo>
                <a:cubicBezTo>
                  <a:pt x="17747" y="11552"/>
                  <a:pt x="17718" y="11573"/>
                  <a:pt x="17684" y="11573"/>
                </a:cubicBezTo>
                <a:lnTo>
                  <a:pt x="3916" y="11573"/>
                </a:lnTo>
                <a:cubicBezTo>
                  <a:pt x="3882" y="11573"/>
                  <a:pt x="3853" y="11552"/>
                  <a:pt x="3853" y="11526"/>
                </a:cubicBezTo>
                <a:lnTo>
                  <a:pt x="3853" y="10546"/>
                </a:lnTo>
                <a:cubicBezTo>
                  <a:pt x="3853" y="10520"/>
                  <a:pt x="3882" y="10498"/>
                  <a:pt x="3916" y="10498"/>
                </a:cubicBezTo>
                <a:close/>
                <a:moveTo>
                  <a:pt x="3916" y="13182"/>
                </a:moveTo>
                <a:lnTo>
                  <a:pt x="17684" y="13182"/>
                </a:lnTo>
                <a:cubicBezTo>
                  <a:pt x="17718" y="13182"/>
                  <a:pt x="17747" y="13204"/>
                  <a:pt x="17747" y="13230"/>
                </a:cubicBezTo>
                <a:lnTo>
                  <a:pt x="17747" y="14210"/>
                </a:lnTo>
                <a:cubicBezTo>
                  <a:pt x="17747" y="14237"/>
                  <a:pt x="17718" y="14257"/>
                  <a:pt x="17684" y="14257"/>
                </a:cubicBezTo>
                <a:lnTo>
                  <a:pt x="3916" y="14257"/>
                </a:lnTo>
                <a:cubicBezTo>
                  <a:pt x="3882" y="14257"/>
                  <a:pt x="3853" y="14237"/>
                  <a:pt x="3853" y="14210"/>
                </a:cubicBezTo>
                <a:lnTo>
                  <a:pt x="3853" y="13230"/>
                </a:lnTo>
                <a:cubicBezTo>
                  <a:pt x="3853" y="13204"/>
                  <a:pt x="3882" y="13182"/>
                  <a:pt x="3916" y="13182"/>
                </a:cubicBezTo>
                <a:close/>
                <a:moveTo>
                  <a:pt x="3916" y="15866"/>
                </a:moveTo>
                <a:lnTo>
                  <a:pt x="17684" y="15866"/>
                </a:lnTo>
                <a:cubicBezTo>
                  <a:pt x="17718" y="15866"/>
                  <a:pt x="17747" y="15888"/>
                  <a:pt x="17747" y="15914"/>
                </a:cubicBezTo>
                <a:lnTo>
                  <a:pt x="17747" y="16894"/>
                </a:lnTo>
                <a:cubicBezTo>
                  <a:pt x="17747" y="16921"/>
                  <a:pt x="17718" y="16941"/>
                  <a:pt x="17684" y="16941"/>
                </a:cubicBezTo>
                <a:lnTo>
                  <a:pt x="3916" y="16941"/>
                </a:lnTo>
                <a:cubicBezTo>
                  <a:pt x="3882" y="16941"/>
                  <a:pt x="3853" y="16921"/>
                  <a:pt x="3853" y="16894"/>
                </a:cubicBezTo>
                <a:lnTo>
                  <a:pt x="3853" y="15914"/>
                </a:lnTo>
                <a:cubicBezTo>
                  <a:pt x="3853" y="15888"/>
                  <a:pt x="3882" y="15866"/>
                  <a:pt x="3916" y="15866"/>
                </a:cubicBezTo>
                <a:close/>
              </a:path>
            </a:pathLst>
          </a:custGeom>
          <a:solidFill>
            <a:srgbClr val="374556"/>
          </a:solidFill>
          <a:ln w="38100">
            <a:solidFill>
              <a:srgbClr val="E9E3DB">
                <a:alpha val="85295"/>
              </a:srgbClr>
            </a:solidFill>
            <a:miter/>
          </a:ln>
        </p:spPr>
        <p:txBody>
          <a:bodyPr lIns="45718" tIns="45718" rIns="45718" bIns="45718" anchor="ctr"/>
          <a:lstStyle/>
          <a:p>
            <a:pPr>
              <a:defRPr>
                <a:solidFill>
                  <a:srgbClr val="FFFFFF"/>
                </a:solidFill>
              </a:defRPr>
            </a:pPr>
            <a:endParaRPr/>
          </a:p>
        </p:txBody>
      </p:sp>
      <p:grpSp>
        <p:nvGrpSpPr>
          <p:cNvPr id="1101" name="Group"/>
          <p:cNvGrpSpPr/>
          <p:nvPr/>
        </p:nvGrpSpPr>
        <p:grpSpPr>
          <a:xfrm>
            <a:off x="2772680" y="9415345"/>
            <a:ext cx="1172662" cy="1064944"/>
            <a:chOff x="0" y="-1"/>
            <a:chExt cx="1172660" cy="1064943"/>
          </a:xfrm>
        </p:grpSpPr>
        <p:sp>
          <p:nvSpPr>
            <p:cNvPr id="1099" name="Shape"/>
            <p:cNvSpPr/>
            <p:nvPr/>
          </p:nvSpPr>
          <p:spPr>
            <a:xfrm>
              <a:off x="363711" y="421275"/>
              <a:ext cx="472803" cy="421710"/>
            </a:xfrm>
            <a:custGeom>
              <a:avLst/>
              <a:gdLst/>
              <a:ahLst/>
              <a:cxnLst>
                <a:cxn ang="0">
                  <a:pos x="wd2" y="hd2"/>
                </a:cxn>
                <a:cxn ang="5400000">
                  <a:pos x="wd2" y="hd2"/>
                </a:cxn>
                <a:cxn ang="10800000">
                  <a:pos x="wd2" y="hd2"/>
                </a:cxn>
                <a:cxn ang="16200000">
                  <a:pos x="wd2" y="hd2"/>
                </a:cxn>
              </a:cxnLst>
              <a:rect l="0" t="0" r="r" b="b"/>
              <a:pathLst>
                <a:path w="21150" h="20506" extrusionOk="0">
                  <a:moveTo>
                    <a:pt x="2700" y="20153"/>
                  </a:moveTo>
                  <a:cubicBezTo>
                    <a:pt x="19800" y="11603"/>
                    <a:pt x="19800" y="11603"/>
                    <a:pt x="19800" y="11603"/>
                  </a:cubicBezTo>
                  <a:cubicBezTo>
                    <a:pt x="21600" y="10703"/>
                    <a:pt x="21600" y="9353"/>
                    <a:pt x="19800" y="8453"/>
                  </a:cubicBezTo>
                  <a:cubicBezTo>
                    <a:pt x="2700" y="353"/>
                    <a:pt x="2700" y="353"/>
                    <a:pt x="2700" y="353"/>
                  </a:cubicBezTo>
                  <a:cubicBezTo>
                    <a:pt x="1350" y="-547"/>
                    <a:pt x="0" y="353"/>
                    <a:pt x="0" y="2153"/>
                  </a:cubicBezTo>
                  <a:cubicBezTo>
                    <a:pt x="0" y="18353"/>
                    <a:pt x="0" y="18353"/>
                    <a:pt x="0" y="18353"/>
                  </a:cubicBezTo>
                  <a:cubicBezTo>
                    <a:pt x="0" y="20153"/>
                    <a:pt x="1350" y="21053"/>
                    <a:pt x="2700" y="20153"/>
                  </a:cubicBezTo>
                  <a:close/>
                </a:path>
              </a:pathLst>
            </a:custGeom>
            <a:solidFill>
              <a:srgbClr val="374556"/>
            </a:solidFill>
            <a:ln w="12700" cap="flat">
              <a:noFill/>
              <a:miter lim="400000"/>
            </a:ln>
            <a:effectLst/>
          </p:spPr>
          <p:txBody>
            <a:bodyPr wrap="square" lIns="45718" tIns="45718" rIns="45718" bIns="45718" numCol="1" anchor="t">
              <a:noAutofit/>
            </a:bodyPr>
            <a:lstStyle/>
            <a:p>
              <a:pPr defTabSz="2438400">
                <a:defRPr sz="4800">
                  <a:solidFill>
                    <a:srgbClr val="000000"/>
                  </a:solidFill>
                  <a:latin typeface="Calibri"/>
                  <a:ea typeface="Calibri"/>
                  <a:cs typeface="Calibri"/>
                  <a:sym typeface="Calibri"/>
                </a:defRPr>
              </a:pPr>
              <a:endParaRPr/>
            </a:p>
          </p:txBody>
        </p:sp>
        <p:sp>
          <p:nvSpPr>
            <p:cNvPr id="1100" name="Shape"/>
            <p:cNvSpPr/>
            <p:nvPr/>
          </p:nvSpPr>
          <p:spPr>
            <a:xfrm>
              <a:off x="-1" y="-2"/>
              <a:ext cx="1172662" cy="1064945"/>
            </a:xfrm>
            <a:custGeom>
              <a:avLst/>
              <a:gdLst/>
              <a:ahLst/>
              <a:cxnLst>
                <a:cxn ang="0">
                  <a:pos x="wd2" y="hd2"/>
                </a:cxn>
                <a:cxn ang="5400000">
                  <a:pos x="wd2" y="hd2"/>
                </a:cxn>
                <a:cxn ang="10800000">
                  <a:pos x="wd2" y="hd2"/>
                </a:cxn>
                <a:cxn ang="16200000">
                  <a:pos x="wd2" y="hd2"/>
                </a:cxn>
              </a:cxnLst>
              <a:rect l="0" t="0" r="r" b="b"/>
              <a:pathLst>
                <a:path w="21600" h="21600" extrusionOk="0">
                  <a:moveTo>
                    <a:pt x="19552" y="0"/>
                  </a:moveTo>
                  <a:cubicBezTo>
                    <a:pt x="2048" y="0"/>
                    <a:pt x="2048" y="0"/>
                    <a:pt x="2048" y="0"/>
                  </a:cubicBezTo>
                  <a:cubicBezTo>
                    <a:pt x="931" y="0"/>
                    <a:pt x="0" y="931"/>
                    <a:pt x="0" y="2048"/>
                  </a:cubicBezTo>
                  <a:cubicBezTo>
                    <a:pt x="0" y="19552"/>
                    <a:pt x="0" y="19552"/>
                    <a:pt x="0" y="19552"/>
                  </a:cubicBezTo>
                  <a:cubicBezTo>
                    <a:pt x="0" y="20669"/>
                    <a:pt x="931" y="21600"/>
                    <a:pt x="2048" y="21600"/>
                  </a:cubicBezTo>
                  <a:cubicBezTo>
                    <a:pt x="19552" y="21600"/>
                    <a:pt x="19552" y="21600"/>
                    <a:pt x="19552" y="21600"/>
                  </a:cubicBezTo>
                  <a:cubicBezTo>
                    <a:pt x="20669" y="21600"/>
                    <a:pt x="21600" y="20669"/>
                    <a:pt x="21600" y="19552"/>
                  </a:cubicBezTo>
                  <a:cubicBezTo>
                    <a:pt x="21600" y="2048"/>
                    <a:pt x="21600" y="2048"/>
                    <a:pt x="21600" y="2048"/>
                  </a:cubicBezTo>
                  <a:cubicBezTo>
                    <a:pt x="21600" y="931"/>
                    <a:pt x="20669" y="0"/>
                    <a:pt x="19552" y="0"/>
                  </a:cubicBezTo>
                  <a:close/>
                  <a:moveTo>
                    <a:pt x="13407" y="1303"/>
                  </a:moveTo>
                  <a:cubicBezTo>
                    <a:pt x="14710" y="4097"/>
                    <a:pt x="14710" y="4097"/>
                    <a:pt x="14710" y="4097"/>
                  </a:cubicBezTo>
                  <a:cubicBezTo>
                    <a:pt x="12103" y="4097"/>
                    <a:pt x="12103" y="4097"/>
                    <a:pt x="12103" y="4097"/>
                  </a:cubicBezTo>
                  <a:cubicBezTo>
                    <a:pt x="10800" y="1303"/>
                    <a:pt x="10800" y="1303"/>
                    <a:pt x="10800" y="1303"/>
                  </a:cubicBezTo>
                  <a:lnTo>
                    <a:pt x="13407" y="1303"/>
                  </a:lnTo>
                  <a:close/>
                  <a:moveTo>
                    <a:pt x="8007" y="1303"/>
                  </a:moveTo>
                  <a:cubicBezTo>
                    <a:pt x="9310" y="4097"/>
                    <a:pt x="9310" y="4097"/>
                    <a:pt x="9310" y="4097"/>
                  </a:cubicBezTo>
                  <a:cubicBezTo>
                    <a:pt x="6703" y="4097"/>
                    <a:pt x="6703" y="4097"/>
                    <a:pt x="6703" y="4097"/>
                  </a:cubicBezTo>
                  <a:cubicBezTo>
                    <a:pt x="5400" y="1303"/>
                    <a:pt x="5400" y="1303"/>
                    <a:pt x="5400" y="1303"/>
                  </a:cubicBezTo>
                  <a:lnTo>
                    <a:pt x="8007" y="1303"/>
                  </a:lnTo>
                  <a:close/>
                  <a:moveTo>
                    <a:pt x="1303" y="2048"/>
                  </a:moveTo>
                  <a:cubicBezTo>
                    <a:pt x="1303" y="1676"/>
                    <a:pt x="1676" y="1303"/>
                    <a:pt x="2048" y="1303"/>
                  </a:cubicBezTo>
                  <a:cubicBezTo>
                    <a:pt x="2607" y="1303"/>
                    <a:pt x="2607" y="1303"/>
                    <a:pt x="2607" y="1303"/>
                  </a:cubicBezTo>
                  <a:cubicBezTo>
                    <a:pt x="3910" y="4097"/>
                    <a:pt x="3910" y="4097"/>
                    <a:pt x="3910" y="4097"/>
                  </a:cubicBezTo>
                  <a:cubicBezTo>
                    <a:pt x="1303" y="4097"/>
                    <a:pt x="1303" y="4097"/>
                    <a:pt x="1303" y="4097"/>
                  </a:cubicBezTo>
                  <a:lnTo>
                    <a:pt x="1303" y="2048"/>
                  </a:lnTo>
                  <a:close/>
                  <a:moveTo>
                    <a:pt x="20297" y="19552"/>
                  </a:moveTo>
                  <a:cubicBezTo>
                    <a:pt x="20297" y="19924"/>
                    <a:pt x="19924" y="20297"/>
                    <a:pt x="19552" y="20297"/>
                  </a:cubicBezTo>
                  <a:cubicBezTo>
                    <a:pt x="2048" y="20297"/>
                    <a:pt x="2048" y="20297"/>
                    <a:pt x="2048" y="20297"/>
                  </a:cubicBezTo>
                  <a:cubicBezTo>
                    <a:pt x="1676" y="20297"/>
                    <a:pt x="1303" y="19924"/>
                    <a:pt x="1303" y="19552"/>
                  </a:cubicBezTo>
                  <a:cubicBezTo>
                    <a:pt x="1303" y="5400"/>
                    <a:pt x="1303" y="5400"/>
                    <a:pt x="1303" y="5400"/>
                  </a:cubicBezTo>
                  <a:cubicBezTo>
                    <a:pt x="20297" y="5400"/>
                    <a:pt x="20297" y="5400"/>
                    <a:pt x="20297" y="5400"/>
                  </a:cubicBezTo>
                  <a:lnTo>
                    <a:pt x="20297" y="19552"/>
                  </a:lnTo>
                  <a:close/>
                  <a:moveTo>
                    <a:pt x="17503" y="4097"/>
                  </a:moveTo>
                  <a:cubicBezTo>
                    <a:pt x="16200" y="1303"/>
                    <a:pt x="16200" y="1303"/>
                    <a:pt x="16200" y="1303"/>
                  </a:cubicBezTo>
                  <a:cubicBezTo>
                    <a:pt x="18807" y="1303"/>
                    <a:pt x="18807" y="1303"/>
                    <a:pt x="18807" y="1303"/>
                  </a:cubicBezTo>
                  <a:cubicBezTo>
                    <a:pt x="20297" y="4097"/>
                    <a:pt x="20297" y="4097"/>
                    <a:pt x="20297" y="4097"/>
                  </a:cubicBezTo>
                  <a:lnTo>
                    <a:pt x="17503" y="4097"/>
                  </a:lnTo>
                  <a:close/>
                </a:path>
              </a:pathLst>
            </a:custGeom>
            <a:solidFill>
              <a:srgbClr val="374556"/>
            </a:solidFill>
            <a:ln w="38100" cap="flat">
              <a:solidFill>
                <a:srgbClr val="E9E3DB">
                  <a:alpha val="85295"/>
                </a:srgbClr>
              </a:solidFill>
              <a:prstDash val="solid"/>
              <a:miter lim="800000"/>
            </a:ln>
            <a:effectLst/>
          </p:spPr>
          <p:txBody>
            <a:bodyPr wrap="square" lIns="45718" tIns="45718" rIns="45718" bIns="45718" numCol="1" anchor="t">
              <a:noAutofit/>
            </a:bodyPr>
            <a:lstStyle/>
            <a:p>
              <a:pPr defTabSz="2438400">
                <a:defRPr sz="4800">
                  <a:solidFill>
                    <a:srgbClr val="000000"/>
                  </a:solidFill>
                  <a:latin typeface="Calibri"/>
                  <a:ea typeface="Calibri"/>
                  <a:cs typeface="Calibri"/>
                  <a:sym typeface="Calibri"/>
                </a:defRPr>
              </a:pPr>
              <a:endParaRPr/>
            </a:p>
          </p:txBody>
        </p:sp>
      </p:grpSp>
      <p:sp>
        <p:nvSpPr>
          <p:cNvPr id="1102" name="Shape"/>
          <p:cNvSpPr/>
          <p:nvPr/>
        </p:nvSpPr>
        <p:spPr>
          <a:xfrm>
            <a:off x="2878202" y="3608413"/>
            <a:ext cx="1566268" cy="1682946"/>
          </a:xfrm>
          <a:custGeom>
            <a:avLst/>
            <a:gdLst/>
            <a:ahLst/>
            <a:cxnLst>
              <a:cxn ang="0">
                <a:pos x="wd2" y="hd2"/>
              </a:cxn>
              <a:cxn ang="5400000">
                <a:pos x="wd2" y="hd2"/>
              </a:cxn>
              <a:cxn ang="10800000">
                <a:pos x="wd2" y="hd2"/>
              </a:cxn>
              <a:cxn ang="16200000">
                <a:pos x="wd2" y="hd2"/>
              </a:cxn>
            </a:cxnLst>
            <a:rect l="0" t="0" r="r" b="b"/>
            <a:pathLst>
              <a:path w="21600" h="21600" extrusionOk="0">
                <a:moveTo>
                  <a:pt x="19769" y="0"/>
                </a:moveTo>
                <a:cubicBezTo>
                  <a:pt x="1647" y="0"/>
                  <a:pt x="1647" y="0"/>
                  <a:pt x="1647" y="0"/>
                </a:cubicBezTo>
                <a:cubicBezTo>
                  <a:pt x="732" y="0"/>
                  <a:pt x="0" y="732"/>
                  <a:pt x="0" y="1831"/>
                </a:cubicBezTo>
                <a:cubicBezTo>
                  <a:pt x="0" y="3844"/>
                  <a:pt x="0" y="3844"/>
                  <a:pt x="0" y="3844"/>
                </a:cubicBezTo>
                <a:cubicBezTo>
                  <a:pt x="0" y="4759"/>
                  <a:pt x="732" y="5675"/>
                  <a:pt x="1647" y="5675"/>
                </a:cubicBezTo>
                <a:cubicBezTo>
                  <a:pt x="19769" y="5675"/>
                  <a:pt x="19769" y="5675"/>
                  <a:pt x="19769" y="5675"/>
                </a:cubicBezTo>
                <a:cubicBezTo>
                  <a:pt x="20868" y="5675"/>
                  <a:pt x="21600" y="4759"/>
                  <a:pt x="21600" y="3844"/>
                </a:cubicBezTo>
                <a:cubicBezTo>
                  <a:pt x="21600" y="1831"/>
                  <a:pt x="21600" y="1831"/>
                  <a:pt x="21600" y="1831"/>
                </a:cubicBezTo>
                <a:cubicBezTo>
                  <a:pt x="21600" y="732"/>
                  <a:pt x="20868" y="0"/>
                  <a:pt x="19769" y="0"/>
                </a:cubicBezTo>
                <a:close/>
                <a:moveTo>
                  <a:pt x="14827" y="3478"/>
                </a:moveTo>
                <a:cubicBezTo>
                  <a:pt x="14461" y="3478"/>
                  <a:pt x="14278" y="3295"/>
                  <a:pt x="14278" y="2929"/>
                </a:cubicBezTo>
                <a:cubicBezTo>
                  <a:pt x="14278" y="2563"/>
                  <a:pt x="14461" y="2380"/>
                  <a:pt x="14827" y="2380"/>
                </a:cubicBezTo>
                <a:cubicBezTo>
                  <a:pt x="15010" y="2380"/>
                  <a:pt x="15376" y="2563"/>
                  <a:pt x="15376" y="2929"/>
                </a:cubicBezTo>
                <a:cubicBezTo>
                  <a:pt x="15376" y="3295"/>
                  <a:pt x="15010" y="3478"/>
                  <a:pt x="14827" y="3478"/>
                </a:cubicBezTo>
                <a:close/>
                <a:moveTo>
                  <a:pt x="16658" y="3478"/>
                </a:moveTo>
                <a:cubicBezTo>
                  <a:pt x="16475" y="3478"/>
                  <a:pt x="16108" y="3295"/>
                  <a:pt x="16108" y="2929"/>
                </a:cubicBezTo>
                <a:cubicBezTo>
                  <a:pt x="16108" y="2563"/>
                  <a:pt x="16475" y="2380"/>
                  <a:pt x="16658" y="2380"/>
                </a:cubicBezTo>
                <a:cubicBezTo>
                  <a:pt x="17024" y="2380"/>
                  <a:pt x="17207" y="2563"/>
                  <a:pt x="17207" y="2929"/>
                </a:cubicBezTo>
                <a:cubicBezTo>
                  <a:pt x="17207" y="3295"/>
                  <a:pt x="17024" y="3478"/>
                  <a:pt x="16658" y="3478"/>
                </a:cubicBezTo>
                <a:close/>
                <a:moveTo>
                  <a:pt x="19220" y="4027"/>
                </a:moveTo>
                <a:cubicBezTo>
                  <a:pt x="18671" y="4027"/>
                  <a:pt x="18122" y="3478"/>
                  <a:pt x="18122" y="2929"/>
                </a:cubicBezTo>
                <a:cubicBezTo>
                  <a:pt x="18122" y="2380"/>
                  <a:pt x="18671" y="1831"/>
                  <a:pt x="19220" y="1831"/>
                </a:cubicBezTo>
                <a:cubicBezTo>
                  <a:pt x="19769" y="1831"/>
                  <a:pt x="20319" y="2380"/>
                  <a:pt x="20319" y="2929"/>
                </a:cubicBezTo>
                <a:cubicBezTo>
                  <a:pt x="20319" y="3478"/>
                  <a:pt x="19769" y="4027"/>
                  <a:pt x="19220" y="4027"/>
                </a:cubicBezTo>
                <a:close/>
                <a:moveTo>
                  <a:pt x="19769" y="13363"/>
                </a:moveTo>
                <a:cubicBezTo>
                  <a:pt x="1647" y="13363"/>
                  <a:pt x="1647" y="13363"/>
                  <a:pt x="1647" y="13363"/>
                </a:cubicBezTo>
                <a:cubicBezTo>
                  <a:pt x="732" y="13363"/>
                  <a:pt x="0" y="14095"/>
                  <a:pt x="0" y="15010"/>
                </a:cubicBezTo>
                <a:cubicBezTo>
                  <a:pt x="0" y="17207"/>
                  <a:pt x="0" y="17207"/>
                  <a:pt x="0" y="17207"/>
                </a:cubicBezTo>
                <a:cubicBezTo>
                  <a:pt x="0" y="18122"/>
                  <a:pt x="732" y="18854"/>
                  <a:pt x="1647" y="18854"/>
                </a:cubicBezTo>
                <a:cubicBezTo>
                  <a:pt x="10434" y="18854"/>
                  <a:pt x="10434" y="18854"/>
                  <a:pt x="10434" y="18854"/>
                </a:cubicBezTo>
                <a:cubicBezTo>
                  <a:pt x="10434" y="19953"/>
                  <a:pt x="10434" y="19953"/>
                  <a:pt x="10434" y="19953"/>
                </a:cubicBezTo>
                <a:cubicBezTo>
                  <a:pt x="10434" y="19953"/>
                  <a:pt x="10617" y="19953"/>
                  <a:pt x="10617" y="19953"/>
                </a:cubicBezTo>
                <a:cubicBezTo>
                  <a:pt x="10251" y="19953"/>
                  <a:pt x="9885" y="20319"/>
                  <a:pt x="9885" y="20502"/>
                </a:cubicBezTo>
                <a:cubicBezTo>
                  <a:pt x="9885" y="20502"/>
                  <a:pt x="9885" y="20502"/>
                  <a:pt x="9885" y="20502"/>
                </a:cubicBezTo>
                <a:cubicBezTo>
                  <a:pt x="3478" y="20502"/>
                  <a:pt x="3478" y="20502"/>
                  <a:pt x="3478" y="20502"/>
                </a:cubicBezTo>
                <a:cubicBezTo>
                  <a:pt x="3295" y="20502"/>
                  <a:pt x="3112" y="20685"/>
                  <a:pt x="3112" y="20868"/>
                </a:cubicBezTo>
                <a:cubicBezTo>
                  <a:pt x="3112" y="20868"/>
                  <a:pt x="3295" y="21051"/>
                  <a:pt x="3478" y="21051"/>
                </a:cubicBezTo>
                <a:cubicBezTo>
                  <a:pt x="9885" y="21051"/>
                  <a:pt x="9885" y="21051"/>
                  <a:pt x="9885" y="21051"/>
                </a:cubicBezTo>
                <a:cubicBezTo>
                  <a:pt x="9885" y="21051"/>
                  <a:pt x="9885" y="21051"/>
                  <a:pt x="9885" y="21051"/>
                </a:cubicBezTo>
                <a:cubicBezTo>
                  <a:pt x="10068" y="21417"/>
                  <a:pt x="10251" y="21600"/>
                  <a:pt x="10800" y="21600"/>
                </a:cubicBezTo>
                <a:cubicBezTo>
                  <a:pt x="11166" y="21600"/>
                  <a:pt x="11532" y="21417"/>
                  <a:pt x="11532" y="21051"/>
                </a:cubicBezTo>
                <a:cubicBezTo>
                  <a:pt x="11532" y="21051"/>
                  <a:pt x="11532" y="21051"/>
                  <a:pt x="11715" y="21051"/>
                </a:cubicBezTo>
                <a:cubicBezTo>
                  <a:pt x="18122" y="21051"/>
                  <a:pt x="18122" y="21051"/>
                  <a:pt x="18122" y="21051"/>
                </a:cubicBezTo>
                <a:cubicBezTo>
                  <a:pt x="18122" y="21051"/>
                  <a:pt x="18305" y="20868"/>
                  <a:pt x="18305" y="20868"/>
                </a:cubicBezTo>
                <a:cubicBezTo>
                  <a:pt x="18305" y="20685"/>
                  <a:pt x="18122" y="20502"/>
                  <a:pt x="18122" y="20502"/>
                </a:cubicBezTo>
                <a:cubicBezTo>
                  <a:pt x="11715" y="20502"/>
                  <a:pt x="11715" y="20502"/>
                  <a:pt x="11715" y="20502"/>
                </a:cubicBezTo>
                <a:cubicBezTo>
                  <a:pt x="11532" y="20502"/>
                  <a:pt x="11532" y="20502"/>
                  <a:pt x="11532" y="20502"/>
                </a:cubicBezTo>
                <a:cubicBezTo>
                  <a:pt x="11532" y="20319"/>
                  <a:pt x="11349" y="19953"/>
                  <a:pt x="10983" y="19953"/>
                </a:cubicBezTo>
                <a:cubicBezTo>
                  <a:pt x="10983" y="19953"/>
                  <a:pt x="10983" y="19953"/>
                  <a:pt x="10983" y="19953"/>
                </a:cubicBezTo>
                <a:cubicBezTo>
                  <a:pt x="10983" y="18854"/>
                  <a:pt x="10983" y="18854"/>
                  <a:pt x="10983" y="18854"/>
                </a:cubicBezTo>
                <a:cubicBezTo>
                  <a:pt x="19769" y="18854"/>
                  <a:pt x="19769" y="18854"/>
                  <a:pt x="19769" y="18854"/>
                </a:cubicBezTo>
                <a:cubicBezTo>
                  <a:pt x="20868" y="18854"/>
                  <a:pt x="21600" y="18122"/>
                  <a:pt x="21600" y="17207"/>
                </a:cubicBezTo>
                <a:cubicBezTo>
                  <a:pt x="21600" y="15010"/>
                  <a:pt x="21600" y="15010"/>
                  <a:pt x="21600" y="15010"/>
                </a:cubicBezTo>
                <a:cubicBezTo>
                  <a:pt x="21600" y="14095"/>
                  <a:pt x="20868" y="13363"/>
                  <a:pt x="19769" y="13363"/>
                </a:cubicBezTo>
                <a:close/>
                <a:moveTo>
                  <a:pt x="14827" y="16658"/>
                </a:moveTo>
                <a:cubicBezTo>
                  <a:pt x="14461" y="16658"/>
                  <a:pt x="14278" y="16475"/>
                  <a:pt x="14278" y="16108"/>
                </a:cubicBezTo>
                <a:cubicBezTo>
                  <a:pt x="14278" y="15925"/>
                  <a:pt x="14461" y="15559"/>
                  <a:pt x="14827" y="15559"/>
                </a:cubicBezTo>
                <a:cubicBezTo>
                  <a:pt x="15010" y="15559"/>
                  <a:pt x="15376" y="15925"/>
                  <a:pt x="15376" y="16108"/>
                </a:cubicBezTo>
                <a:cubicBezTo>
                  <a:pt x="15376" y="16475"/>
                  <a:pt x="15010" y="16658"/>
                  <a:pt x="14827" y="16658"/>
                </a:cubicBezTo>
                <a:close/>
                <a:moveTo>
                  <a:pt x="16658" y="16658"/>
                </a:moveTo>
                <a:cubicBezTo>
                  <a:pt x="16475" y="16658"/>
                  <a:pt x="16108" y="16475"/>
                  <a:pt x="16108" y="16108"/>
                </a:cubicBezTo>
                <a:cubicBezTo>
                  <a:pt x="16108" y="15925"/>
                  <a:pt x="16475" y="15559"/>
                  <a:pt x="16658" y="15559"/>
                </a:cubicBezTo>
                <a:cubicBezTo>
                  <a:pt x="17024" y="15559"/>
                  <a:pt x="17207" y="15925"/>
                  <a:pt x="17207" y="16108"/>
                </a:cubicBezTo>
                <a:cubicBezTo>
                  <a:pt x="17207" y="16475"/>
                  <a:pt x="17024" y="16658"/>
                  <a:pt x="16658" y="16658"/>
                </a:cubicBezTo>
                <a:close/>
                <a:moveTo>
                  <a:pt x="19220" y="17207"/>
                </a:moveTo>
                <a:cubicBezTo>
                  <a:pt x="18671" y="17207"/>
                  <a:pt x="18122" y="16841"/>
                  <a:pt x="18122" y="16108"/>
                </a:cubicBezTo>
                <a:cubicBezTo>
                  <a:pt x="18122" y="15559"/>
                  <a:pt x="18671" y="15010"/>
                  <a:pt x="19220" y="15010"/>
                </a:cubicBezTo>
                <a:cubicBezTo>
                  <a:pt x="19769" y="15010"/>
                  <a:pt x="20319" y="15559"/>
                  <a:pt x="20319" y="16108"/>
                </a:cubicBezTo>
                <a:cubicBezTo>
                  <a:pt x="20319" y="16841"/>
                  <a:pt x="19769" y="17207"/>
                  <a:pt x="19220" y="17207"/>
                </a:cubicBezTo>
                <a:close/>
                <a:moveTo>
                  <a:pt x="19769" y="6590"/>
                </a:moveTo>
                <a:cubicBezTo>
                  <a:pt x="1647" y="6590"/>
                  <a:pt x="1647" y="6590"/>
                  <a:pt x="1647" y="6590"/>
                </a:cubicBezTo>
                <a:cubicBezTo>
                  <a:pt x="732" y="6590"/>
                  <a:pt x="0" y="7505"/>
                  <a:pt x="0" y="8420"/>
                </a:cubicBezTo>
                <a:cubicBezTo>
                  <a:pt x="0" y="10434"/>
                  <a:pt x="0" y="10434"/>
                  <a:pt x="0" y="10434"/>
                </a:cubicBezTo>
                <a:cubicBezTo>
                  <a:pt x="0" y="11532"/>
                  <a:pt x="732" y="12264"/>
                  <a:pt x="1647" y="12264"/>
                </a:cubicBezTo>
                <a:cubicBezTo>
                  <a:pt x="19769" y="12264"/>
                  <a:pt x="19769" y="12264"/>
                  <a:pt x="19769" y="12264"/>
                </a:cubicBezTo>
                <a:cubicBezTo>
                  <a:pt x="20868" y="12264"/>
                  <a:pt x="21600" y="11532"/>
                  <a:pt x="21600" y="10434"/>
                </a:cubicBezTo>
                <a:cubicBezTo>
                  <a:pt x="21600" y="8420"/>
                  <a:pt x="21600" y="8420"/>
                  <a:pt x="21600" y="8420"/>
                </a:cubicBezTo>
                <a:cubicBezTo>
                  <a:pt x="21600" y="7505"/>
                  <a:pt x="20868" y="6590"/>
                  <a:pt x="19769" y="6590"/>
                </a:cubicBezTo>
                <a:close/>
                <a:moveTo>
                  <a:pt x="14827" y="10068"/>
                </a:moveTo>
                <a:cubicBezTo>
                  <a:pt x="14461" y="10068"/>
                  <a:pt x="14278" y="9885"/>
                  <a:pt x="14278" y="9519"/>
                </a:cubicBezTo>
                <a:cubicBezTo>
                  <a:pt x="14278" y="9336"/>
                  <a:pt x="14461" y="8969"/>
                  <a:pt x="14827" y="8969"/>
                </a:cubicBezTo>
                <a:cubicBezTo>
                  <a:pt x="15010" y="8969"/>
                  <a:pt x="15376" y="9336"/>
                  <a:pt x="15376" y="9519"/>
                </a:cubicBezTo>
                <a:cubicBezTo>
                  <a:pt x="15376" y="9885"/>
                  <a:pt x="15010" y="10068"/>
                  <a:pt x="14827" y="10068"/>
                </a:cubicBezTo>
                <a:close/>
                <a:moveTo>
                  <a:pt x="16658" y="10068"/>
                </a:moveTo>
                <a:cubicBezTo>
                  <a:pt x="16475" y="10068"/>
                  <a:pt x="16108" y="9885"/>
                  <a:pt x="16108" y="9519"/>
                </a:cubicBezTo>
                <a:cubicBezTo>
                  <a:pt x="16108" y="9336"/>
                  <a:pt x="16475" y="8969"/>
                  <a:pt x="16658" y="8969"/>
                </a:cubicBezTo>
                <a:cubicBezTo>
                  <a:pt x="17024" y="8969"/>
                  <a:pt x="17207" y="9336"/>
                  <a:pt x="17207" y="9519"/>
                </a:cubicBezTo>
                <a:cubicBezTo>
                  <a:pt x="17207" y="9885"/>
                  <a:pt x="17024" y="10068"/>
                  <a:pt x="16658" y="10068"/>
                </a:cubicBezTo>
                <a:close/>
                <a:moveTo>
                  <a:pt x="19220" y="10617"/>
                </a:moveTo>
                <a:cubicBezTo>
                  <a:pt x="18671" y="10617"/>
                  <a:pt x="18122" y="10068"/>
                  <a:pt x="18122" y="9519"/>
                </a:cubicBezTo>
                <a:cubicBezTo>
                  <a:pt x="18122" y="8969"/>
                  <a:pt x="18671" y="8420"/>
                  <a:pt x="19220" y="8420"/>
                </a:cubicBezTo>
                <a:cubicBezTo>
                  <a:pt x="19769" y="8420"/>
                  <a:pt x="20319" y="8969"/>
                  <a:pt x="20319" y="9519"/>
                </a:cubicBezTo>
                <a:cubicBezTo>
                  <a:pt x="20319" y="10068"/>
                  <a:pt x="19769" y="10617"/>
                  <a:pt x="19220" y="10617"/>
                </a:cubicBezTo>
                <a:close/>
              </a:path>
            </a:pathLst>
          </a:custGeom>
          <a:solidFill>
            <a:srgbClr val="374556"/>
          </a:solidFill>
          <a:ln w="25400">
            <a:solidFill>
              <a:srgbClr val="E2B383"/>
            </a:solidFill>
            <a:miter/>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1103" name="TextBox 6"/>
          <p:cNvSpPr txBox="1">
            <a:spLocks noGrp="1"/>
          </p:cNvSpPr>
          <p:nvPr>
            <p:ph type="sldNum" sz="quarter" idx="2"/>
          </p:nvPr>
        </p:nvSpPr>
        <p:spPr>
          <a:xfrm>
            <a:off x="23556633"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47</a:t>
            </a:r>
            <a:endParaRPr dirty="0"/>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 name="TextBox 90"/>
          <p:cNvSpPr txBox="1"/>
          <p:nvPr/>
        </p:nvSpPr>
        <p:spPr>
          <a:xfrm>
            <a:off x="1159017" y="5982718"/>
            <a:ext cx="6019089" cy="43337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ts val="4200"/>
              </a:lnSpc>
              <a:defRPr sz="2800" spc="300">
                <a:solidFill>
                  <a:srgbClr val="FFFFFF"/>
                </a:solidFill>
              </a:defRPr>
            </a:pPr>
            <a:r>
              <a:rPr b="1"/>
              <a:t>Git</a:t>
            </a:r>
            <a:r>
              <a:t> is a version control software, created by Linus Torvalds for the management of the Linux kernel.</a:t>
            </a:r>
          </a:p>
          <a:p>
            <a:pPr>
              <a:lnSpc>
                <a:spcPts val="4200"/>
              </a:lnSpc>
              <a:defRPr sz="2800" spc="300">
                <a:solidFill>
                  <a:srgbClr val="FFFFFF"/>
                </a:solidFill>
              </a:defRPr>
            </a:pPr>
            <a:endParaRPr/>
          </a:p>
          <a:p>
            <a:pPr>
              <a:lnSpc>
                <a:spcPts val="4200"/>
              </a:lnSpc>
              <a:defRPr sz="2800" spc="300">
                <a:solidFill>
                  <a:srgbClr val="FFFFFF"/>
                </a:solidFill>
              </a:defRPr>
            </a:pPr>
            <a:r>
              <a:t>Other clients exist. </a:t>
            </a:r>
          </a:p>
          <a:p>
            <a:pPr>
              <a:lnSpc>
                <a:spcPts val="4200"/>
              </a:lnSpc>
              <a:defRPr sz="2800" spc="300">
                <a:solidFill>
                  <a:srgbClr val="FFFFFF"/>
                </a:solidFill>
              </a:defRPr>
            </a:pPr>
            <a:endParaRPr/>
          </a:p>
          <a:p>
            <a:pPr>
              <a:lnSpc>
                <a:spcPts val="4200"/>
              </a:lnSpc>
              <a:defRPr sz="2800" u="sng" spc="300">
                <a:solidFill>
                  <a:srgbClr val="FFFFFF"/>
                </a:solidFill>
              </a:defRPr>
            </a:pPr>
            <a:r>
              <a:t>https://git-scm.com</a:t>
            </a:r>
          </a:p>
        </p:txBody>
      </p:sp>
      <p:grpSp>
        <p:nvGrpSpPr>
          <p:cNvPr id="1111" name="Group"/>
          <p:cNvGrpSpPr/>
          <p:nvPr/>
        </p:nvGrpSpPr>
        <p:grpSpPr>
          <a:xfrm>
            <a:off x="7959773" y="3764224"/>
            <a:ext cx="8766447" cy="8778207"/>
            <a:chOff x="0" y="-2"/>
            <a:chExt cx="8766446" cy="8778205"/>
          </a:xfrm>
        </p:grpSpPr>
        <p:grpSp>
          <p:nvGrpSpPr>
            <p:cNvPr id="1108" name="Группа 35"/>
            <p:cNvGrpSpPr/>
            <p:nvPr/>
          </p:nvGrpSpPr>
          <p:grpSpPr>
            <a:xfrm>
              <a:off x="-1" y="-3"/>
              <a:ext cx="8766448" cy="8778207"/>
              <a:chOff x="0" y="-1"/>
              <a:chExt cx="8766446" cy="8778205"/>
            </a:xfrm>
          </p:grpSpPr>
          <p:sp>
            <p:nvSpPr>
              <p:cNvPr id="1106" name="Freeform 155"/>
              <p:cNvSpPr/>
              <p:nvPr/>
            </p:nvSpPr>
            <p:spPr>
              <a:xfrm>
                <a:off x="-1" y="-2"/>
                <a:ext cx="8216515" cy="8204820"/>
              </a:xfrm>
              <a:custGeom>
                <a:avLst/>
                <a:gdLst/>
                <a:ahLst/>
                <a:cxnLst>
                  <a:cxn ang="0">
                    <a:pos x="wd2" y="hd2"/>
                  </a:cxn>
                  <a:cxn ang="5400000">
                    <a:pos x="wd2" y="hd2"/>
                  </a:cxn>
                  <a:cxn ang="10800000">
                    <a:pos x="wd2" y="hd2"/>
                  </a:cxn>
                  <a:cxn ang="16200000">
                    <a:pos x="wd2" y="hd2"/>
                  </a:cxn>
                </a:cxnLst>
                <a:rect l="0" t="0" r="r" b="b"/>
                <a:pathLst>
                  <a:path w="21514" h="21514" extrusionOk="0">
                    <a:moveTo>
                      <a:pt x="21235" y="410"/>
                    </a:moveTo>
                    <a:cubicBezTo>
                      <a:pt x="20780" y="137"/>
                      <a:pt x="20233" y="0"/>
                      <a:pt x="19686" y="0"/>
                    </a:cubicBezTo>
                    <a:cubicBezTo>
                      <a:pt x="3281" y="0"/>
                      <a:pt x="3281" y="0"/>
                      <a:pt x="3281" y="0"/>
                    </a:cubicBezTo>
                    <a:cubicBezTo>
                      <a:pt x="1458" y="0"/>
                      <a:pt x="0" y="1504"/>
                      <a:pt x="0" y="3327"/>
                    </a:cubicBezTo>
                    <a:cubicBezTo>
                      <a:pt x="0" y="19686"/>
                      <a:pt x="0" y="19686"/>
                      <a:pt x="0" y="19686"/>
                    </a:cubicBezTo>
                    <a:cubicBezTo>
                      <a:pt x="0" y="20278"/>
                      <a:pt x="137" y="20780"/>
                      <a:pt x="410" y="21235"/>
                    </a:cubicBezTo>
                    <a:cubicBezTo>
                      <a:pt x="547" y="21554"/>
                      <a:pt x="957" y="21600"/>
                      <a:pt x="1185" y="21372"/>
                    </a:cubicBezTo>
                    <a:cubicBezTo>
                      <a:pt x="3873" y="18684"/>
                      <a:pt x="3873" y="18684"/>
                      <a:pt x="3873" y="18684"/>
                    </a:cubicBezTo>
                    <a:cubicBezTo>
                      <a:pt x="5696" y="16861"/>
                      <a:pt x="6608" y="14400"/>
                      <a:pt x="6425" y="11894"/>
                    </a:cubicBezTo>
                    <a:cubicBezTo>
                      <a:pt x="6380" y="11757"/>
                      <a:pt x="6380" y="11620"/>
                      <a:pt x="6380" y="11484"/>
                    </a:cubicBezTo>
                    <a:cubicBezTo>
                      <a:pt x="6380" y="8704"/>
                      <a:pt x="8704" y="6425"/>
                      <a:pt x="11484" y="6425"/>
                    </a:cubicBezTo>
                    <a:cubicBezTo>
                      <a:pt x="11620" y="6425"/>
                      <a:pt x="11757" y="6425"/>
                      <a:pt x="11894" y="6425"/>
                    </a:cubicBezTo>
                    <a:cubicBezTo>
                      <a:pt x="14400" y="6608"/>
                      <a:pt x="16861" y="5696"/>
                      <a:pt x="18638" y="3919"/>
                    </a:cubicBezTo>
                    <a:cubicBezTo>
                      <a:pt x="21372" y="1185"/>
                      <a:pt x="21372" y="1185"/>
                      <a:pt x="21372" y="1185"/>
                    </a:cubicBezTo>
                    <a:cubicBezTo>
                      <a:pt x="21600" y="957"/>
                      <a:pt x="21554" y="547"/>
                      <a:pt x="21235" y="410"/>
                    </a:cubicBezTo>
                    <a:close/>
                  </a:path>
                </a:pathLst>
              </a:custGeom>
              <a:solidFill>
                <a:srgbClr val="CC7C9E"/>
              </a:solidFill>
              <a:ln w="12700" cap="flat">
                <a:noFill/>
                <a:miter lim="400000"/>
              </a:ln>
              <a:effectLst/>
            </p:spPr>
            <p:txBody>
              <a:bodyPr wrap="square" lIns="45718" tIns="45718" rIns="45718" bIns="45718" numCol="1" anchor="t">
                <a:noAutofit/>
              </a:bodyPr>
              <a:lstStyle/>
              <a:p>
                <a:pPr defTabSz="914400">
                  <a:defRPr sz="1800">
                    <a:solidFill>
                      <a:srgbClr val="93C9FF"/>
                    </a:solidFill>
                    <a:latin typeface="Calibri"/>
                    <a:ea typeface="Calibri"/>
                    <a:cs typeface="Calibri"/>
                    <a:sym typeface="Calibri"/>
                  </a:defRPr>
                </a:pPr>
                <a:endParaRPr/>
              </a:p>
            </p:txBody>
          </p:sp>
          <p:sp>
            <p:nvSpPr>
              <p:cNvPr id="1107" name="Freeform 156"/>
              <p:cNvSpPr/>
              <p:nvPr/>
            </p:nvSpPr>
            <p:spPr>
              <a:xfrm>
                <a:off x="558518" y="571863"/>
                <a:ext cx="8207928" cy="8206342"/>
              </a:xfrm>
              <a:custGeom>
                <a:avLst/>
                <a:gdLst/>
                <a:ahLst/>
                <a:cxnLst>
                  <a:cxn ang="0">
                    <a:pos x="wd2" y="hd2"/>
                  </a:cxn>
                  <a:cxn ang="5400000">
                    <a:pos x="wd2" y="hd2"/>
                  </a:cxn>
                  <a:cxn ang="10800000">
                    <a:pos x="wd2" y="hd2"/>
                  </a:cxn>
                  <a:cxn ang="16200000">
                    <a:pos x="wd2" y="hd2"/>
                  </a:cxn>
                </a:cxnLst>
                <a:rect l="0" t="0" r="r" b="b"/>
                <a:pathLst>
                  <a:path w="21492" h="21518" extrusionOk="0">
                    <a:moveTo>
                      <a:pt x="21127" y="237"/>
                    </a:moveTo>
                    <a:cubicBezTo>
                      <a:pt x="20945" y="-36"/>
                      <a:pt x="20535" y="-82"/>
                      <a:pt x="20307" y="146"/>
                    </a:cubicBezTo>
                    <a:cubicBezTo>
                      <a:pt x="17619" y="2834"/>
                      <a:pt x="17619" y="2834"/>
                      <a:pt x="17619" y="2834"/>
                    </a:cubicBezTo>
                    <a:cubicBezTo>
                      <a:pt x="15841" y="4612"/>
                      <a:pt x="14930" y="7118"/>
                      <a:pt x="15112" y="9624"/>
                    </a:cubicBezTo>
                    <a:cubicBezTo>
                      <a:pt x="15112" y="9624"/>
                      <a:pt x="15112" y="9670"/>
                      <a:pt x="15112" y="9715"/>
                    </a:cubicBezTo>
                    <a:cubicBezTo>
                      <a:pt x="15295" y="12723"/>
                      <a:pt x="12743" y="15275"/>
                      <a:pt x="9689" y="15093"/>
                    </a:cubicBezTo>
                    <a:cubicBezTo>
                      <a:pt x="9689" y="15093"/>
                      <a:pt x="9644" y="15093"/>
                      <a:pt x="9644" y="15093"/>
                    </a:cubicBezTo>
                    <a:cubicBezTo>
                      <a:pt x="7092" y="14910"/>
                      <a:pt x="4631" y="15822"/>
                      <a:pt x="2854" y="17599"/>
                    </a:cubicBezTo>
                    <a:cubicBezTo>
                      <a:pt x="165" y="20288"/>
                      <a:pt x="165" y="20288"/>
                      <a:pt x="165" y="20288"/>
                    </a:cubicBezTo>
                    <a:cubicBezTo>
                      <a:pt x="-108" y="20561"/>
                      <a:pt x="-17" y="20926"/>
                      <a:pt x="257" y="21108"/>
                    </a:cubicBezTo>
                    <a:cubicBezTo>
                      <a:pt x="712" y="21336"/>
                      <a:pt x="1259" y="21518"/>
                      <a:pt x="1806" y="21518"/>
                    </a:cubicBezTo>
                    <a:cubicBezTo>
                      <a:pt x="18211" y="21518"/>
                      <a:pt x="18211" y="21518"/>
                      <a:pt x="18211" y="21518"/>
                    </a:cubicBezTo>
                    <a:cubicBezTo>
                      <a:pt x="20034" y="21518"/>
                      <a:pt x="21492" y="20014"/>
                      <a:pt x="21492" y="18191"/>
                    </a:cubicBezTo>
                    <a:cubicBezTo>
                      <a:pt x="21492" y="1832"/>
                      <a:pt x="21492" y="1832"/>
                      <a:pt x="21492" y="1832"/>
                    </a:cubicBezTo>
                    <a:cubicBezTo>
                      <a:pt x="21492" y="1240"/>
                      <a:pt x="21355" y="738"/>
                      <a:pt x="21127" y="237"/>
                    </a:cubicBezTo>
                    <a:close/>
                  </a:path>
                </a:pathLst>
              </a:custGeom>
              <a:solidFill>
                <a:srgbClr val="E8AC93">
                  <a:alpha val="95258"/>
                </a:srgbClr>
              </a:solidFill>
              <a:ln w="12700" cap="flat">
                <a:noFill/>
                <a:miter lim="400000"/>
              </a:ln>
              <a:effectLst/>
            </p:spPr>
            <p:txBody>
              <a:bodyPr wrap="square" lIns="45718" tIns="45718" rIns="45718" bIns="45718" numCol="1" anchor="t">
                <a:noAutofit/>
              </a:bodyPr>
              <a:lstStyle/>
              <a:p>
                <a:pPr defTabSz="914400">
                  <a:defRPr sz="1800">
                    <a:solidFill>
                      <a:srgbClr val="E2B383"/>
                    </a:solidFill>
                    <a:latin typeface="Calibri"/>
                    <a:ea typeface="Calibri"/>
                    <a:cs typeface="Calibri"/>
                    <a:sym typeface="Calibri"/>
                  </a:defRPr>
                </a:pPr>
                <a:endParaRPr/>
              </a:p>
            </p:txBody>
          </p:sp>
        </p:grpSp>
        <p:pic>
          <p:nvPicPr>
            <p:cNvPr id="1109" name="1280px-Git-logo.svg.png" descr="1280px-Git-logo.svg.png"/>
            <p:cNvPicPr>
              <a:picLocks noChangeAspect="1"/>
            </p:cNvPicPr>
            <p:nvPr/>
          </p:nvPicPr>
          <p:blipFill>
            <a:blip r:embed="rId3"/>
            <a:srcRect r="53974"/>
            <a:stretch>
              <a:fillRect/>
            </a:stretch>
          </p:blipFill>
          <p:spPr>
            <a:xfrm>
              <a:off x="217578" y="192647"/>
              <a:ext cx="3574950" cy="3246535"/>
            </a:xfrm>
            <a:prstGeom prst="rect">
              <a:avLst/>
            </a:prstGeom>
            <a:ln w="12700" cap="flat">
              <a:noFill/>
              <a:miter lim="400000"/>
            </a:ln>
            <a:effectLst/>
          </p:spPr>
        </p:pic>
        <p:pic>
          <p:nvPicPr>
            <p:cNvPr id="1110" name="GitHub-Logo.png" descr="GitHub-Logo.png"/>
            <p:cNvPicPr>
              <a:picLocks noChangeAspect="1"/>
            </p:cNvPicPr>
            <p:nvPr/>
          </p:nvPicPr>
          <p:blipFill>
            <a:blip r:embed="rId4"/>
            <a:srcRect l="29749" t="829" r="29749" b="31116"/>
            <a:stretch>
              <a:fillRect/>
            </a:stretch>
          </p:blipFill>
          <p:spPr>
            <a:xfrm>
              <a:off x="5786731" y="5839361"/>
              <a:ext cx="2750328" cy="2599522"/>
            </a:xfrm>
            <a:prstGeom prst="rect">
              <a:avLst/>
            </a:prstGeom>
            <a:ln w="12700" cap="flat">
              <a:noFill/>
              <a:miter lim="400000"/>
            </a:ln>
            <a:effectLst/>
          </p:spPr>
        </p:pic>
      </p:grpSp>
      <p:sp>
        <p:nvSpPr>
          <p:cNvPr id="1112" name="TextBox 90"/>
          <p:cNvSpPr txBox="1"/>
          <p:nvPr/>
        </p:nvSpPr>
        <p:spPr>
          <a:xfrm>
            <a:off x="17863294" y="6179595"/>
            <a:ext cx="5857367" cy="3800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ts val="4200"/>
              </a:lnSpc>
              <a:defRPr sz="2800" spc="300">
                <a:solidFill>
                  <a:srgbClr val="FFFFFF"/>
                </a:solidFill>
              </a:defRPr>
            </a:pPr>
            <a:r>
              <a:rPr b="1"/>
              <a:t>GitHub</a:t>
            </a:r>
            <a:r>
              <a:t> is a web-based hosting service for version control that uses git</a:t>
            </a:r>
          </a:p>
          <a:p>
            <a:pPr>
              <a:lnSpc>
                <a:spcPts val="4200"/>
              </a:lnSpc>
              <a:defRPr sz="2800" spc="300">
                <a:solidFill>
                  <a:srgbClr val="FFFFFF"/>
                </a:solidFill>
              </a:defRPr>
            </a:pPr>
            <a:endParaRPr/>
          </a:p>
          <a:p>
            <a:pPr>
              <a:lnSpc>
                <a:spcPts val="4200"/>
              </a:lnSpc>
              <a:defRPr sz="2800" spc="300">
                <a:solidFill>
                  <a:srgbClr val="FFFFFF"/>
                </a:solidFill>
              </a:defRPr>
            </a:pPr>
            <a:r>
              <a:t>Other services exist.</a:t>
            </a:r>
          </a:p>
          <a:p>
            <a:pPr>
              <a:lnSpc>
                <a:spcPts val="4200"/>
              </a:lnSpc>
              <a:defRPr sz="2800" spc="300">
                <a:solidFill>
                  <a:srgbClr val="FFFFFF"/>
                </a:solidFill>
              </a:defRPr>
            </a:pPr>
            <a:endParaRPr/>
          </a:p>
          <a:p>
            <a:pPr>
              <a:lnSpc>
                <a:spcPts val="4200"/>
              </a:lnSpc>
              <a:defRPr sz="2800" u="sng" spc="300">
                <a:solidFill>
                  <a:srgbClr val="FFFFFF"/>
                </a:solidFill>
              </a:defRPr>
            </a:pPr>
            <a:r>
              <a:t>https://github.com</a:t>
            </a:r>
          </a:p>
        </p:txBody>
      </p:sp>
      <p:sp>
        <p:nvSpPr>
          <p:cNvPr id="1113" name="Group 1"/>
          <p:cNvSpPr/>
          <p:nvPr/>
        </p:nvSpPr>
        <p:spPr>
          <a:xfrm flipH="1">
            <a:off x="0" y="539809"/>
            <a:ext cx="16851512" cy="1833436"/>
          </a:xfrm>
          <a:prstGeom prst="rect">
            <a:avLst/>
          </a:prstGeom>
          <a:solidFill>
            <a:srgbClr val="FFFFFF"/>
          </a:solidFill>
          <a:ln w="63500">
            <a:solidFill>
              <a:srgbClr val="FFC899"/>
            </a:solidFill>
            <a:miter lim="400000"/>
          </a:ln>
        </p:spPr>
        <p:txBody>
          <a:bodyPr lIns="45718" tIns="45718" rIns="45718" bIns="45718" anchor="ctr"/>
          <a:lstStyle/>
          <a:p>
            <a:pPr algn="ctr">
              <a:defRPr>
                <a:solidFill>
                  <a:srgbClr val="FFFFFF"/>
                </a:solidFill>
              </a:defRPr>
            </a:pPr>
            <a:endParaRPr/>
          </a:p>
        </p:txBody>
      </p:sp>
      <p:sp>
        <p:nvSpPr>
          <p:cNvPr id="1114" name="TextBox 34"/>
          <p:cNvSpPr txBox="1"/>
          <p:nvPr/>
        </p:nvSpPr>
        <p:spPr>
          <a:xfrm>
            <a:off x="4444086" y="991707"/>
            <a:ext cx="7963339"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5400" spc="600"/>
            </a:lvl1pPr>
          </a:lstStyle>
          <a:p>
            <a:r>
              <a:t>GIT &amp; GITHUB</a:t>
            </a:r>
          </a:p>
        </p:txBody>
      </p:sp>
      <p:sp>
        <p:nvSpPr>
          <p:cNvPr id="1115" name="TextBox 90"/>
          <p:cNvSpPr txBox="1"/>
          <p:nvPr/>
        </p:nvSpPr>
        <p:spPr>
          <a:xfrm>
            <a:off x="10792410" y="7509906"/>
            <a:ext cx="3101171" cy="113918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ts val="4200"/>
              </a:lnSpc>
              <a:defRPr sz="3000" b="1" spc="321">
                <a:solidFill>
                  <a:srgbClr val="FFFFFF"/>
                </a:solidFill>
              </a:defRPr>
            </a:pPr>
            <a:r>
              <a:t>git</a:t>
            </a:r>
            <a:r>
              <a:rPr b="0"/>
              <a:t> &amp; </a:t>
            </a:r>
            <a:r>
              <a:t>GitHub</a:t>
            </a:r>
            <a:r>
              <a:rPr b="0"/>
              <a:t> not the same</a:t>
            </a:r>
          </a:p>
        </p:txBody>
      </p:sp>
      <p:sp>
        <p:nvSpPr>
          <p:cNvPr id="1116"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48</a:t>
            </a:r>
            <a:endParaRPr dirty="0"/>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 name="Group"/>
          <p:cNvSpPr/>
          <p:nvPr/>
        </p:nvSpPr>
        <p:spPr>
          <a:xfrm>
            <a:off x="17536461" y="5807831"/>
            <a:ext cx="5018151" cy="7276432"/>
          </a:xfrm>
          <a:prstGeom prst="roundRect">
            <a:avLst>
              <a:gd name="adj" fmla="val 4083"/>
            </a:avLst>
          </a:prstGeom>
          <a:solidFill>
            <a:srgbClr val="9CC9B4"/>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119" name="TextBox 34"/>
          <p:cNvSpPr txBox="1"/>
          <p:nvPr/>
        </p:nvSpPr>
        <p:spPr>
          <a:xfrm>
            <a:off x="3088402" y="1016000"/>
            <a:ext cx="18194496" cy="9169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5400" spc="600">
                <a:solidFill>
                  <a:srgbClr val="FFFFFF"/>
                </a:solidFill>
              </a:defRPr>
            </a:lvl1pPr>
          </a:lstStyle>
          <a:p>
            <a:r>
              <a:t>WHAT IS A VERSION CONTROL SYSTEM?</a:t>
            </a:r>
          </a:p>
        </p:txBody>
      </p:sp>
      <p:sp>
        <p:nvSpPr>
          <p:cNvPr id="1120" name="Group"/>
          <p:cNvSpPr/>
          <p:nvPr/>
        </p:nvSpPr>
        <p:spPr>
          <a:xfrm>
            <a:off x="1816687" y="5807831"/>
            <a:ext cx="5018151" cy="7276432"/>
          </a:xfrm>
          <a:prstGeom prst="roundRect">
            <a:avLst>
              <a:gd name="adj" fmla="val 4083"/>
            </a:avLst>
          </a:prstGeom>
          <a:solidFill>
            <a:srgbClr val="FFC899"/>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121" name="Rounded Rectangle"/>
          <p:cNvSpPr/>
          <p:nvPr/>
        </p:nvSpPr>
        <p:spPr>
          <a:xfrm>
            <a:off x="2128128" y="7395860"/>
            <a:ext cx="4446069" cy="4521055"/>
          </a:xfrm>
          <a:prstGeom prst="roundRect">
            <a:avLst>
              <a:gd name="adj" fmla="val 4285"/>
            </a:avLst>
          </a:prstGeom>
          <a:solidFill>
            <a:srgbClr val="374556"/>
          </a:solidFill>
          <a:ln w="12700">
            <a:miter lim="400000"/>
          </a:ln>
        </p:spPr>
        <p:txBody>
          <a:bodyPr lIns="45718" tIns="45718" rIns="45718" bIns="45718" anchor="ctr"/>
          <a:lstStyle/>
          <a:p>
            <a:pPr>
              <a:defRPr>
                <a:solidFill>
                  <a:srgbClr val="FFFFFF"/>
                </a:solidFill>
              </a:defRPr>
            </a:pPr>
            <a:endParaRPr/>
          </a:p>
        </p:txBody>
      </p:sp>
      <p:sp>
        <p:nvSpPr>
          <p:cNvPr id="1122" name="TextBox 90"/>
          <p:cNvSpPr txBox="1"/>
          <p:nvPr/>
        </p:nvSpPr>
        <p:spPr>
          <a:xfrm>
            <a:off x="2522615" y="12143444"/>
            <a:ext cx="3847903" cy="5940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374556"/>
                </a:solidFill>
              </a:defRPr>
            </a:lvl1pPr>
          </a:lstStyle>
          <a:p>
            <a:r>
              <a:t>YOUR COMPUTER</a:t>
            </a:r>
          </a:p>
        </p:txBody>
      </p:sp>
      <p:sp>
        <p:nvSpPr>
          <p:cNvPr id="1123" name="TextBox 90"/>
          <p:cNvSpPr txBox="1"/>
          <p:nvPr/>
        </p:nvSpPr>
        <p:spPr>
          <a:xfrm>
            <a:off x="3242954" y="10139633"/>
            <a:ext cx="2318015" cy="5940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VERSION 1</a:t>
            </a:r>
          </a:p>
        </p:txBody>
      </p:sp>
      <p:sp>
        <p:nvSpPr>
          <p:cNvPr id="1124" name="TextBox 90"/>
          <p:cNvSpPr txBox="1"/>
          <p:nvPr/>
        </p:nvSpPr>
        <p:spPr>
          <a:xfrm>
            <a:off x="3230254" y="8928489"/>
            <a:ext cx="2432624" cy="5940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VERSION 2</a:t>
            </a:r>
          </a:p>
        </p:txBody>
      </p:sp>
      <p:sp>
        <p:nvSpPr>
          <p:cNvPr id="1125" name="TextBox 90"/>
          <p:cNvSpPr txBox="1"/>
          <p:nvPr/>
        </p:nvSpPr>
        <p:spPr>
          <a:xfrm>
            <a:off x="3242954" y="7719304"/>
            <a:ext cx="2407224" cy="5940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VERSION 3</a:t>
            </a:r>
          </a:p>
        </p:txBody>
      </p:sp>
      <p:sp>
        <p:nvSpPr>
          <p:cNvPr id="1126" name="TextBox 90"/>
          <p:cNvSpPr txBox="1"/>
          <p:nvPr/>
        </p:nvSpPr>
        <p:spPr>
          <a:xfrm>
            <a:off x="3840550" y="6051452"/>
            <a:ext cx="1122825" cy="5940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374556"/>
                </a:solidFill>
              </a:defRPr>
            </a:lvl1pPr>
          </a:lstStyle>
          <a:p>
            <a:r>
              <a:t>FILE</a:t>
            </a:r>
          </a:p>
        </p:txBody>
      </p:sp>
      <p:sp>
        <p:nvSpPr>
          <p:cNvPr id="1127" name="TextBox 90"/>
          <p:cNvSpPr txBox="1"/>
          <p:nvPr/>
        </p:nvSpPr>
        <p:spPr>
          <a:xfrm>
            <a:off x="2422566" y="11074876"/>
            <a:ext cx="4147932" cy="588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400" b="1" spc="257">
                <a:solidFill>
                  <a:srgbClr val="FFFFFF"/>
                </a:solidFill>
              </a:defRPr>
            </a:lvl1pPr>
          </a:lstStyle>
          <a:p>
            <a:r>
              <a:t>VERSION DATABASE</a:t>
            </a:r>
          </a:p>
        </p:txBody>
      </p:sp>
      <p:sp>
        <p:nvSpPr>
          <p:cNvPr id="1128" name="Group"/>
          <p:cNvSpPr/>
          <p:nvPr/>
        </p:nvSpPr>
        <p:spPr>
          <a:xfrm>
            <a:off x="9689276" y="3381054"/>
            <a:ext cx="5018150" cy="6299529"/>
          </a:xfrm>
          <a:prstGeom prst="roundRect">
            <a:avLst>
              <a:gd name="adj" fmla="val 4083"/>
            </a:avLst>
          </a:prstGeom>
          <a:solidFill>
            <a:srgbClr val="FFFF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129" name="Rounded Rectangle"/>
          <p:cNvSpPr/>
          <p:nvPr/>
        </p:nvSpPr>
        <p:spPr>
          <a:xfrm>
            <a:off x="9975315" y="4158312"/>
            <a:ext cx="4446071" cy="4521055"/>
          </a:xfrm>
          <a:prstGeom prst="roundRect">
            <a:avLst>
              <a:gd name="adj" fmla="val 4285"/>
            </a:avLst>
          </a:prstGeom>
          <a:solidFill>
            <a:srgbClr val="374556"/>
          </a:solidFill>
          <a:ln w="12700">
            <a:miter lim="400000"/>
          </a:ln>
        </p:spPr>
        <p:txBody>
          <a:bodyPr lIns="45718" tIns="45718" rIns="45718" bIns="45718" anchor="ctr"/>
          <a:lstStyle/>
          <a:p>
            <a:pPr>
              <a:defRPr>
                <a:solidFill>
                  <a:srgbClr val="FFFFFF"/>
                </a:solidFill>
              </a:defRPr>
            </a:pPr>
            <a:endParaRPr/>
          </a:p>
        </p:txBody>
      </p:sp>
      <p:sp>
        <p:nvSpPr>
          <p:cNvPr id="1130" name="TextBox 90"/>
          <p:cNvSpPr txBox="1"/>
          <p:nvPr/>
        </p:nvSpPr>
        <p:spPr>
          <a:xfrm>
            <a:off x="11355585" y="8814567"/>
            <a:ext cx="1685528" cy="5940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374556"/>
                </a:solidFill>
              </a:defRPr>
            </a:lvl1pPr>
          </a:lstStyle>
          <a:p>
            <a:r>
              <a:t>GITHUB</a:t>
            </a:r>
          </a:p>
        </p:txBody>
      </p:sp>
      <p:sp>
        <p:nvSpPr>
          <p:cNvPr id="1131" name="TextBox 90"/>
          <p:cNvSpPr txBox="1"/>
          <p:nvPr/>
        </p:nvSpPr>
        <p:spPr>
          <a:xfrm>
            <a:off x="11090143" y="6902088"/>
            <a:ext cx="2477055" cy="5940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VERSION 1</a:t>
            </a:r>
          </a:p>
        </p:txBody>
      </p:sp>
      <p:sp>
        <p:nvSpPr>
          <p:cNvPr id="1132" name="TextBox 90"/>
          <p:cNvSpPr txBox="1"/>
          <p:nvPr/>
        </p:nvSpPr>
        <p:spPr>
          <a:xfrm>
            <a:off x="11077443" y="5690943"/>
            <a:ext cx="2502455" cy="5940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VERSION 2</a:t>
            </a:r>
          </a:p>
        </p:txBody>
      </p:sp>
      <p:sp>
        <p:nvSpPr>
          <p:cNvPr id="1133" name="TextBox 90"/>
          <p:cNvSpPr txBox="1"/>
          <p:nvPr/>
        </p:nvSpPr>
        <p:spPr>
          <a:xfrm>
            <a:off x="11090143" y="4481758"/>
            <a:ext cx="2477055" cy="5940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VERSION 3</a:t>
            </a:r>
          </a:p>
        </p:txBody>
      </p:sp>
      <p:sp>
        <p:nvSpPr>
          <p:cNvPr id="1134" name="TextBox 90"/>
          <p:cNvSpPr txBox="1"/>
          <p:nvPr/>
        </p:nvSpPr>
        <p:spPr>
          <a:xfrm>
            <a:off x="10269753" y="7797658"/>
            <a:ext cx="4048003" cy="588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400" b="1" spc="257">
                <a:solidFill>
                  <a:srgbClr val="FFFFFF"/>
                </a:solidFill>
              </a:defRPr>
            </a:lvl1pPr>
          </a:lstStyle>
          <a:p>
            <a:r>
              <a:t>VERSION DATABASE</a:t>
            </a:r>
          </a:p>
        </p:txBody>
      </p:sp>
      <p:sp>
        <p:nvSpPr>
          <p:cNvPr id="1135" name="Rounded Rectangle"/>
          <p:cNvSpPr/>
          <p:nvPr/>
        </p:nvSpPr>
        <p:spPr>
          <a:xfrm>
            <a:off x="17822501" y="7395860"/>
            <a:ext cx="4446070" cy="4521055"/>
          </a:xfrm>
          <a:prstGeom prst="roundRect">
            <a:avLst>
              <a:gd name="adj" fmla="val 4285"/>
            </a:avLst>
          </a:prstGeom>
          <a:solidFill>
            <a:srgbClr val="374556"/>
          </a:solidFill>
          <a:ln w="12700">
            <a:miter lim="400000"/>
          </a:ln>
        </p:spPr>
        <p:txBody>
          <a:bodyPr lIns="45718" tIns="45718" rIns="45718" bIns="45718" anchor="ctr"/>
          <a:lstStyle/>
          <a:p>
            <a:pPr>
              <a:defRPr>
                <a:solidFill>
                  <a:srgbClr val="FFFFFF"/>
                </a:solidFill>
              </a:defRPr>
            </a:pPr>
            <a:endParaRPr/>
          </a:p>
        </p:txBody>
      </p:sp>
      <p:sp>
        <p:nvSpPr>
          <p:cNvPr id="1136" name="TextBox 90"/>
          <p:cNvSpPr txBox="1"/>
          <p:nvPr/>
        </p:nvSpPr>
        <p:spPr>
          <a:xfrm>
            <a:off x="18318590" y="12143444"/>
            <a:ext cx="3453894" cy="5940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374556"/>
                </a:solidFill>
              </a:defRPr>
            </a:lvl1pPr>
          </a:lstStyle>
          <a:p>
            <a:r>
              <a:t>COLLABORATOR</a:t>
            </a:r>
          </a:p>
        </p:txBody>
      </p:sp>
      <p:sp>
        <p:nvSpPr>
          <p:cNvPr id="1137" name="TextBox 90"/>
          <p:cNvSpPr txBox="1"/>
          <p:nvPr/>
        </p:nvSpPr>
        <p:spPr>
          <a:xfrm>
            <a:off x="18937329" y="10153084"/>
            <a:ext cx="2381825" cy="5940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VERSION 1</a:t>
            </a:r>
          </a:p>
        </p:txBody>
      </p:sp>
      <p:sp>
        <p:nvSpPr>
          <p:cNvPr id="1138" name="TextBox 90"/>
          <p:cNvSpPr txBox="1"/>
          <p:nvPr/>
        </p:nvSpPr>
        <p:spPr>
          <a:xfrm>
            <a:off x="18924629" y="8941941"/>
            <a:ext cx="2407225" cy="5940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VERSION 2</a:t>
            </a:r>
          </a:p>
        </p:txBody>
      </p:sp>
      <p:sp>
        <p:nvSpPr>
          <p:cNvPr id="1139" name="TextBox 90"/>
          <p:cNvSpPr txBox="1"/>
          <p:nvPr/>
        </p:nvSpPr>
        <p:spPr>
          <a:xfrm>
            <a:off x="18937329" y="7732755"/>
            <a:ext cx="2407225" cy="5940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VERSION 3</a:t>
            </a:r>
          </a:p>
        </p:txBody>
      </p:sp>
      <p:sp>
        <p:nvSpPr>
          <p:cNvPr id="1140" name="TextBox 90"/>
          <p:cNvSpPr txBox="1"/>
          <p:nvPr/>
        </p:nvSpPr>
        <p:spPr>
          <a:xfrm>
            <a:off x="19509525" y="6051452"/>
            <a:ext cx="1122825" cy="5940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374556"/>
                </a:solidFill>
              </a:defRPr>
            </a:lvl1pPr>
          </a:lstStyle>
          <a:p>
            <a:r>
              <a:t>FILE</a:t>
            </a:r>
          </a:p>
        </p:txBody>
      </p:sp>
      <p:sp>
        <p:nvSpPr>
          <p:cNvPr id="1141" name="TextBox 90"/>
          <p:cNvSpPr txBox="1"/>
          <p:nvPr/>
        </p:nvSpPr>
        <p:spPr>
          <a:xfrm>
            <a:off x="18091542" y="11074876"/>
            <a:ext cx="4073402" cy="588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400" b="1" spc="257">
                <a:solidFill>
                  <a:srgbClr val="FFFFFF"/>
                </a:solidFill>
              </a:defRPr>
            </a:lvl1pPr>
          </a:lstStyle>
          <a:p>
            <a:r>
              <a:t>VERSION DATABASE</a:t>
            </a:r>
          </a:p>
        </p:txBody>
      </p:sp>
      <p:grpSp>
        <p:nvGrpSpPr>
          <p:cNvPr id="1146" name="Group"/>
          <p:cNvGrpSpPr/>
          <p:nvPr/>
        </p:nvGrpSpPr>
        <p:grpSpPr>
          <a:xfrm>
            <a:off x="15065812" y="7375549"/>
            <a:ext cx="2113976" cy="1343601"/>
            <a:chOff x="0" y="0"/>
            <a:chExt cx="2113975" cy="1343599"/>
          </a:xfrm>
        </p:grpSpPr>
        <p:grpSp>
          <p:nvGrpSpPr>
            <p:cNvPr id="1144" name="Group"/>
            <p:cNvGrpSpPr/>
            <p:nvPr/>
          </p:nvGrpSpPr>
          <p:grpSpPr>
            <a:xfrm>
              <a:off x="0" y="0"/>
              <a:ext cx="2085170" cy="1288749"/>
              <a:chOff x="0" y="0"/>
              <a:chExt cx="2085169" cy="1288748"/>
            </a:xfrm>
          </p:grpSpPr>
          <p:sp>
            <p:nvSpPr>
              <p:cNvPr id="1142" name="Line"/>
              <p:cNvSpPr/>
              <p:nvPr/>
            </p:nvSpPr>
            <p:spPr>
              <a:xfrm>
                <a:off x="104799" y="145380"/>
                <a:ext cx="1980371" cy="1143369"/>
              </a:xfrm>
              <a:prstGeom prst="line">
                <a:avLst/>
              </a:pr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143" name="Connection Line"/>
              <p:cNvSpPr/>
              <p:nvPr/>
            </p:nvSpPr>
            <p:spPr>
              <a:xfrm rot="18000000">
                <a:off x="24968" y="80603"/>
                <a:ext cx="329155" cy="247700"/>
              </a:xfrm>
              <a:custGeom>
                <a:avLst/>
                <a:gdLst/>
                <a:ahLst/>
                <a:cxnLst>
                  <a:cxn ang="0">
                    <a:pos x="wd2" y="hd2"/>
                  </a:cxn>
                  <a:cxn ang="5400000">
                    <a:pos x="wd2" y="hd2"/>
                  </a:cxn>
                  <a:cxn ang="10800000">
                    <a:pos x="wd2" y="hd2"/>
                  </a:cxn>
                  <a:cxn ang="16200000">
                    <a:pos x="wd2" y="hd2"/>
                  </a:cxn>
                </a:cxnLst>
                <a:rect l="0" t="0" r="r" b="b"/>
                <a:pathLst>
                  <a:path w="21600" h="16203" extrusionOk="0">
                    <a:moveTo>
                      <a:pt x="21600" y="16203"/>
                    </a:moveTo>
                    <a:cubicBezTo>
                      <a:pt x="15625" y="-5116"/>
                      <a:pt x="8425" y="-5397"/>
                      <a:pt x="0" y="15360"/>
                    </a:cubicBezTo>
                  </a:path>
                </a:pathLst>
              </a:cu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145" name="Connection Line"/>
            <p:cNvSpPr/>
            <p:nvPr/>
          </p:nvSpPr>
          <p:spPr>
            <a:xfrm>
              <a:off x="1814553" y="1040417"/>
              <a:ext cx="299423" cy="303183"/>
            </a:xfrm>
            <a:custGeom>
              <a:avLst/>
              <a:gdLst/>
              <a:ahLst/>
              <a:cxnLst>
                <a:cxn ang="0">
                  <a:pos x="wd2" y="hd2"/>
                </a:cxn>
                <a:cxn ang="5400000">
                  <a:pos x="wd2" y="hd2"/>
                </a:cxn>
                <a:cxn ang="10800000">
                  <a:pos x="wd2" y="hd2"/>
                </a:cxn>
                <a:cxn ang="16200000">
                  <a:pos x="wd2" y="hd2"/>
                </a:cxn>
              </a:cxnLst>
              <a:rect l="0" t="0" r="r" b="b"/>
              <a:pathLst>
                <a:path w="16577" h="19320" extrusionOk="0">
                  <a:moveTo>
                    <a:pt x="8494" y="0"/>
                  </a:moveTo>
                  <a:cubicBezTo>
                    <a:pt x="21600" y="15408"/>
                    <a:pt x="18769" y="21600"/>
                    <a:pt x="0" y="18575"/>
                  </a:cubicBezTo>
                </a:path>
              </a:pathLst>
            </a:cu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151" name="Group"/>
          <p:cNvGrpSpPr/>
          <p:nvPr/>
        </p:nvGrpSpPr>
        <p:grpSpPr>
          <a:xfrm>
            <a:off x="7216911" y="7375549"/>
            <a:ext cx="2113976" cy="1343601"/>
            <a:chOff x="0" y="0"/>
            <a:chExt cx="2113975" cy="1343599"/>
          </a:xfrm>
        </p:grpSpPr>
        <p:grpSp>
          <p:nvGrpSpPr>
            <p:cNvPr id="1149" name="Group"/>
            <p:cNvGrpSpPr/>
            <p:nvPr/>
          </p:nvGrpSpPr>
          <p:grpSpPr>
            <a:xfrm>
              <a:off x="28805" y="0"/>
              <a:ext cx="2085171" cy="1288749"/>
              <a:chOff x="0" y="0"/>
              <a:chExt cx="2085169" cy="1288748"/>
            </a:xfrm>
          </p:grpSpPr>
          <p:sp>
            <p:nvSpPr>
              <p:cNvPr id="1147" name="Line"/>
              <p:cNvSpPr/>
              <p:nvPr/>
            </p:nvSpPr>
            <p:spPr>
              <a:xfrm flipH="1">
                <a:off x="0" y="145380"/>
                <a:ext cx="1980371" cy="1143369"/>
              </a:xfrm>
              <a:prstGeom prst="line">
                <a:avLst/>
              </a:pr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148" name="Connection Line"/>
              <p:cNvSpPr/>
              <p:nvPr/>
            </p:nvSpPr>
            <p:spPr>
              <a:xfrm rot="3600000" flipH="1">
                <a:off x="1731046" y="80603"/>
                <a:ext cx="329156" cy="247700"/>
              </a:xfrm>
              <a:custGeom>
                <a:avLst/>
                <a:gdLst/>
                <a:ahLst/>
                <a:cxnLst>
                  <a:cxn ang="0">
                    <a:pos x="wd2" y="hd2"/>
                  </a:cxn>
                  <a:cxn ang="5400000">
                    <a:pos x="wd2" y="hd2"/>
                  </a:cxn>
                  <a:cxn ang="10800000">
                    <a:pos x="wd2" y="hd2"/>
                  </a:cxn>
                  <a:cxn ang="16200000">
                    <a:pos x="wd2" y="hd2"/>
                  </a:cxn>
                </a:cxnLst>
                <a:rect l="0" t="0" r="r" b="b"/>
                <a:pathLst>
                  <a:path w="21600" h="16203" extrusionOk="0">
                    <a:moveTo>
                      <a:pt x="21600" y="16203"/>
                    </a:moveTo>
                    <a:cubicBezTo>
                      <a:pt x="15625" y="-5116"/>
                      <a:pt x="8425" y="-5397"/>
                      <a:pt x="0" y="15360"/>
                    </a:cubicBezTo>
                  </a:path>
                </a:pathLst>
              </a:cu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150" name="Connection Line"/>
            <p:cNvSpPr/>
            <p:nvPr/>
          </p:nvSpPr>
          <p:spPr>
            <a:xfrm flipH="1">
              <a:off x="0" y="1040417"/>
              <a:ext cx="299423" cy="303183"/>
            </a:xfrm>
            <a:custGeom>
              <a:avLst/>
              <a:gdLst/>
              <a:ahLst/>
              <a:cxnLst>
                <a:cxn ang="0">
                  <a:pos x="wd2" y="hd2"/>
                </a:cxn>
                <a:cxn ang="5400000">
                  <a:pos x="wd2" y="hd2"/>
                </a:cxn>
                <a:cxn ang="10800000">
                  <a:pos x="wd2" y="hd2"/>
                </a:cxn>
                <a:cxn ang="16200000">
                  <a:pos x="wd2" y="hd2"/>
                </a:cxn>
              </a:cxnLst>
              <a:rect l="0" t="0" r="r" b="b"/>
              <a:pathLst>
                <a:path w="16577" h="19320" extrusionOk="0">
                  <a:moveTo>
                    <a:pt x="8494" y="0"/>
                  </a:moveTo>
                  <a:cubicBezTo>
                    <a:pt x="21600" y="15408"/>
                    <a:pt x="18769" y="21600"/>
                    <a:pt x="0" y="18575"/>
                  </a:cubicBezTo>
                </a:path>
              </a:pathLst>
            </a:cu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154" name="Group"/>
          <p:cNvGrpSpPr/>
          <p:nvPr/>
        </p:nvGrpSpPr>
        <p:grpSpPr>
          <a:xfrm>
            <a:off x="4216159" y="6855365"/>
            <a:ext cx="370947" cy="805612"/>
            <a:chOff x="0" y="0"/>
            <a:chExt cx="370946" cy="805611"/>
          </a:xfrm>
        </p:grpSpPr>
        <p:sp>
          <p:nvSpPr>
            <p:cNvPr id="1152" name="Group"/>
            <p:cNvSpPr/>
            <p:nvPr/>
          </p:nvSpPr>
          <p:spPr>
            <a:xfrm flipH="1">
              <a:off x="185803" y="21663"/>
              <a:ext cx="2" cy="783949"/>
            </a:xfrm>
            <a:prstGeom prst="line">
              <a:avLst/>
            </a:pr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153" name="Connection Line"/>
            <p:cNvSpPr/>
            <p:nvPr/>
          </p:nvSpPr>
          <p:spPr>
            <a:xfrm>
              <a:off x="0" y="-1"/>
              <a:ext cx="370947" cy="253958"/>
            </a:xfrm>
            <a:custGeom>
              <a:avLst/>
              <a:gdLst/>
              <a:ahLst/>
              <a:cxnLst>
                <a:cxn ang="0">
                  <a:pos x="wd2" y="hd2"/>
                </a:cxn>
                <a:cxn ang="5400000">
                  <a:pos x="wd2" y="hd2"/>
                </a:cxn>
                <a:cxn ang="10800000">
                  <a:pos x="wd2" y="hd2"/>
                </a:cxn>
                <a:cxn ang="16200000">
                  <a:pos x="wd2" y="hd2"/>
                </a:cxn>
              </a:cxnLst>
              <a:rect l="0" t="0" r="r" b="b"/>
              <a:pathLst>
                <a:path w="21600" h="16210" extrusionOk="0">
                  <a:moveTo>
                    <a:pt x="0" y="14625"/>
                  </a:moveTo>
                  <a:cubicBezTo>
                    <a:pt x="8055" y="-5390"/>
                    <a:pt x="15255" y="-4862"/>
                    <a:pt x="21600" y="16210"/>
                  </a:cubicBezTo>
                </a:path>
              </a:pathLst>
            </a:cu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157" name="Group"/>
          <p:cNvGrpSpPr/>
          <p:nvPr/>
        </p:nvGrpSpPr>
        <p:grpSpPr>
          <a:xfrm>
            <a:off x="19859735" y="6855365"/>
            <a:ext cx="370947" cy="805612"/>
            <a:chOff x="0" y="0"/>
            <a:chExt cx="370946" cy="805611"/>
          </a:xfrm>
        </p:grpSpPr>
        <p:sp>
          <p:nvSpPr>
            <p:cNvPr id="1155" name="Group"/>
            <p:cNvSpPr/>
            <p:nvPr/>
          </p:nvSpPr>
          <p:spPr>
            <a:xfrm flipH="1">
              <a:off x="185803" y="21663"/>
              <a:ext cx="2" cy="783949"/>
            </a:xfrm>
            <a:prstGeom prst="line">
              <a:avLst/>
            </a:pr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156" name="Connection Line"/>
            <p:cNvSpPr/>
            <p:nvPr/>
          </p:nvSpPr>
          <p:spPr>
            <a:xfrm>
              <a:off x="0" y="-1"/>
              <a:ext cx="370947" cy="253958"/>
            </a:xfrm>
            <a:custGeom>
              <a:avLst/>
              <a:gdLst/>
              <a:ahLst/>
              <a:cxnLst>
                <a:cxn ang="0">
                  <a:pos x="wd2" y="hd2"/>
                </a:cxn>
                <a:cxn ang="5400000">
                  <a:pos x="wd2" y="hd2"/>
                </a:cxn>
                <a:cxn ang="10800000">
                  <a:pos x="wd2" y="hd2"/>
                </a:cxn>
                <a:cxn ang="16200000">
                  <a:pos x="wd2" y="hd2"/>
                </a:cxn>
              </a:cxnLst>
              <a:rect l="0" t="0" r="r" b="b"/>
              <a:pathLst>
                <a:path w="21600" h="16210" extrusionOk="0">
                  <a:moveTo>
                    <a:pt x="0" y="14625"/>
                  </a:moveTo>
                  <a:cubicBezTo>
                    <a:pt x="8055" y="-5390"/>
                    <a:pt x="15255" y="-4862"/>
                    <a:pt x="21600" y="16210"/>
                  </a:cubicBezTo>
                </a:path>
              </a:pathLst>
            </a:cu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158" name="TextBox 90"/>
          <p:cNvSpPr txBox="1"/>
          <p:nvPr/>
        </p:nvSpPr>
        <p:spPr>
          <a:xfrm>
            <a:off x="7778083" y="7167833"/>
            <a:ext cx="942548" cy="5940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GIT</a:t>
            </a:r>
          </a:p>
        </p:txBody>
      </p:sp>
      <p:sp>
        <p:nvSpPr>
          <p:cNvPr id="1159" name="TextBox 90"/>
          <p:cNvSpPr txBox="1"/>
          <p:nvPr/>
        </p:nvSpPr>
        <p:spPr>
          <a:xfrm>
            <a:off x="16086264" y="7167833"/>
            <a:ext cx="942548" cy="5940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600" b="1" spc="278">
                <a:solidFill>
                  <a:srgbClr val="FFFFFF"/>
                </a:solidFill>
              </a:defRPr>
            </a:lvl1pPr>
          </a:lstStyle>
          <a:p>
            <a:r>
              <a:t>GIT</a:t>
            </a:r>
          </a:p>
        </p:txBody>
      </p:sp>
      <p:sp>
        <p:nvSpPr>
          <p:cNvPr id="1160" name="Line"/>
          <p:cNvSpPr/>
          <p:nvPr/>
        </p:nvSpPr>
        <p:spPr>
          <a:xfrm flipV="1">
            <a:off x="4401961" y="9557447"/>
            <a:ext cx="2" cy="601044"/>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161" name="Line"/>
          <p:cNvSpPr/>
          <p:nvPr/>
        </p:nvSpPr>
        <p:spPr>
          <a:xfrm flipV="1">
            <a:off x="4401961" y="8347275"/>
            <a:ext cx="2" cy="601045"/>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162" name="Line"/>
          <p:cNvSpPr/>
          <p:nvPr/>
        </p:nvSpPr>
        <p:spPr>
          <a:xfrm flipV="1">
            <a:off x="12249150" y="5123741"/>
            <a:ext cx="2" cy="601045"/>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163" name="Line"/>
          <p:cNvSpPr/>
          <p:nvPr/>
        </p:nvSpPr>
        <p:spPr>
          <a:xfrm flipV="1">
            <a:off x="12249149" y="6339111"/>
            <a:ext cx="2" cy="601044"/>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164" name="Line"/>
          <p:cNvSpPr/>
          <p:nvPr/>
        </p:nvSpPr>
        <p:spPr>
          <a:xfrm flipV="1">
            <a:off x="20090142" y="8390088"/>
            <a:ext cx="2" cy="601044"/>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165" name="Line"/>
          <p:cNvSpPr/>
          <p:nvPr/>
        </p:nvSpPr>
        <p:spPr>
          <a:xfrm flipV="1">
            <a:off x="20070935" y="9601688"/>
            <a:ext cx="2" cy="601044"/>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166"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167" name="TextBox 6"/>
          <p:cNvSpPr txBox="1">
            <a:spLocks noGrp="1"/>
          </p:cNvSpPr>
          <p:nvPr>
            <p:ph type="sldNum" sz="quarter" idx="2"/>
          </p:nvPr>
        </p:nvSpPr>
        <p:spPr>
          <a:xfrm>
            <a:off x="23556633"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49</a:t>
            </a:r>
            <a:endParaRPr dirty="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 name="Rectangle"/>
          <p:cNvSpPr/>
          <p:nvPr/>
        </p:nvSpPr>
        <p:spPr>
          <a:xfrm>
            <a:off x="1114673" y="36364"/>
            <a:ext cx="18419404" cy="13678843"/>
          </a:xfrm>
          <a:prstGeom prst="rect">
            <a:avLst/>
          </a:prstGeom>
          <a:solidFill>
            <a:srgbClr val="FFFFFF"/>
          </a:solidFill>
          <a:ln w="12700">
            <a:miter lim="400000"/>
          </a:ln>
        </p:spPr>
        <p:txBody>
          <a:bodyPr lIns="45718" tIns="45718" rIns="45718" bIns="45718" anchor="ctr"/>
          <a:lstStyle/>
          <a:p>
            <a:pPr>
              <a:defRPr>
                <a:solidFill>
                  <a:srgbClr val="FFFFFF"/>
                </a:solidFill>
              </a:defRPr>
            </a:pPr>
            <a:endParaRPr lang="da-DK" dirty="0"/>
          </a:p>
        </p:txBody>
      </p:sp>
      <p:sp>
        <p:nvSpPr>
          <p:cNvPr id="423" name="Rectangle 55"/>
          <p:cNvSpPr/>
          <p:nvPr/>
        </p:nvSpPr>
        <p:spPr>
          <a:xfrm>
            <a:off x="1105786" y="-34021"/>
            <a:ext cx="18419404" cy="1849609"/>
          </a:xfrm>
          <a:prstGeom prst="rect">
            <a:avLst/>
          </a:prstGeom>
          <a:solidFill>
            <a:srgbClr val="82C2C2"/>
          </a:solidFill>
          <a:ln w="12700">
            <a:miter lim="400000"/>
          </a:ln>
        </p:spPr>
        <p:txBody>
          <a:bodyPr lIns="45718" tIns="45718" rIns="45718" bIns="45718" anchor="ctr"/>
          <a:lstStyle/>
          <a:p>
            <a:pPr algn="ctr">
              <a:defRPr>
                <a:solidFill>
                  <a:srgbClr val="FFC74F"/>
                </a:solidFill>
              </a:defRPr>
            </a:pPr>
            <a:endParaRPr/>
          </a:p>
        </p:txBody>
      </p:sp>
      <p:grpSp>
        <p:nvGrpSpPr>
          <p:cNvPr id="426" name="Group 51"/>
          <p:cNvGrpSpPr/>
          <p:nvPr/>
        </p:nvGrpSpPr>
        <p:grpSpPr>
          <a:xfrm>
            <a:off x="7595677" y="285273"/>
            <a:ext cx="1456094" cy="1881562"/>
            <a:chOff x="0" y="0"/>
            <a:chExt cx="1456093" cy="1881561"/>
          </a:xfrm>
        </p:grpSpPr>
        <p:sp>
          <p:nvSpPr>
            <p:cNvPr id="424" name="TextBox 52"/>
            <p:cNvSpPr/>
            <p:nvPr/>
          </p:nvSpPr>
          <p:spPr>
            <a:xfrm>
              <a:off x="0" y="611561"/>
              <a:ext cx="1270000"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numCol="1" anchor="t">
              <a:spAutoFit/>
            </a:bodyPr>
            <a:lstStyle>
              <a:lvl1pPr>
                <a:defRPr sz="5400" b="1" spc="600">
                  <a:solidFill>
                    <a:srgbClr val="3F4756"/>
                  </a:solidFill>
                </a:defRPr>
              </a:lvl1pPr>
            </a:lstStyle>
            <a:p>
              <a:r>
                <a:rPr dirty="0"/>
                <a:t>PROGRAM</a:t>
              </a:r>
            </a:p>
          </p:txBody>
        </p:sp>
        <p:sp>
          <p:nvSpPr>
            <p:cNvPr id="425" name="TextBox 53"/>
            <p:cNvSpPr/>
            <p:nvPr/>
          </p:nvSpPr>
          <p:spPr>
            <a:xfrm>
              <a:off x="186093" y="0"/>
              <a:ext cx="1270001" cy="1270000"/>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numCol="1" anchor="t">
              <a:spAutoFit/>
            </a:bodyPr>
            <a:lstStyle>
              <a:lvl1pPr>
                <a:defRPr sz="2200" b="1" spc="1100">
                  <a:solidFill>
                    <a:srgbClr val="3F4756"/>
                  </a:solidFill>
                </a:defRPr>
              </a:lvl1pPr>
            </a:lstStyle>
            <a:p>
              <a:r>
                <a:rPr dirty="0"/>
                <a:t>JUST BASH IT!</a:t>
              </a:r>
            </a:p>
          </p:txBody>
        </p:sp>
      </p:grpSp>
      <p:sp>
        <p:nvSpPr>
          <p:cNvPr id="427" name="Group 51"/>
          <p:cNvSpPr txBox="1"/>
          <p:nvPr/>
        </p:nvSpPr>
        <p:spPr>
          <a:xfrm>
            <a:off x="10324375" y="11274795"/>
            <a:ext cx="7152214" cy="13811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a:lnSpc>
                <a:spcPct val="120000"/>
              </a:lnSpc>
              <a:defRPr sz="2400" b="1" spc="265"/>
            </a:pPr>
            <a:r>
              <a:rPr dirty="0"/>
              <a:t>COURSE MATERIALS: </a:t>
            </a:r>
            <a:endParaRPr spc="266" dirty="0"/>
          </a:p>
          <a:p>
            <a:pPr>
              <a:lnSpc>
                <a:spcPct val="120000"/>
              </a:lnSpc>
              <a:defRPr sz="2400" u="sng" spc="265">
                <a:solidFill>
                  <a:srgbClr val="3F4756"/>
                </a:solidFill>
              </a:defRPr>
            </a:pPr>
            <a:r>
              <a:rPr dirty="0">
                <a:uFill>
                  <a:solidFill>
                    <a:srgbClr val="0000FF"/>
                  </a:solidFill>
                </a:uFill>
                <a:hlinkClick r:id="rId3"/>
              </a:rPr>
              <a:t>https://github.com/Center-for-Health-Data-Science/Just-Bash-It</a:t>
            </a:r>
            <a:r>
              <a:rPr b="1" u="none" dirty="0"/>
              <a:t> </a:t>
            </a:r>
          </a:p>
        </p:txBody>
      </p:sp>
      <p:sp>
        <p:nvSpPr>
          <p:cNvPr id="428" name="TextBox 6"/>
          <p:cNvSpPr txBox="1">
            <a:spLocks noGrp="1"/>
          </p:cNvSpPr>
          <p:nvPr>
            <p:ph type="sldNum" sz="quarter" idx="2"/>
          </p:nvPr>
        </p:nvSpPr>
        <p:spPr>
          <a:xfrm>
            <a:off x="23623210" y="12949908"/>
            <a:ext cx="336806"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5</a:t>
            </a:fld>
            <a:endParaRPr/>
          </a:p>
        </p:txBody>
      </p:sp>
      <p:grpSp>
        <p:nvGrpSpPr>
          <p:cNvPr id="442" name="Group"/>
          <p:cNvGrpSpPr/>
          <p:nvPr/>
        </p:nvGrpSpPr>
        <p:grpSpPr>
          <a:xfrm>
            <a:off x="17476589" y="278449"/>
            <a:ext cx="7015326" cy="4601071"/>
            <a:chOff x="0" y="0"/>
            <a:chExt cx="12197333" cy="7007481"/>
          </a:xfrm>
        </p:grpSpPr>
        <p:grpSp>
          <p:nvGrpSpPr>
            <p:cNvPr id="440" name="Group"/>
            <p:cNvGrpSpPr/>
            <p:nvPr/>
          </p:nvGrpSpPr>
          <p:grpSpPr>
            <a:xfrm>
              <a:off x="-1" y="-1"/>
              <a:ext cx="12197334" cy="7007482"/>
              <a:chOff x="0" y="0"/>
              <a:chExt cx="12197333" cy="7007481"/>
            </a:xfrm>
          </p:grpSpPr>
          <p:grpSp>
            <p:nvGrpSpPr>
              <p:cNvPr id="438" name="Group 36"/>
              <p:cNvGrpSpPr/>
              <p:nvPr/>
            </p:nvGrpSpPr>
            <p:grpSpPr>
              <a:xfrm>
                <a:off x="-1" y="-1"/>
                <a:ext cx="12197334" cy="7007482"/>
                <a:chOff x="0" y="0"/>
                <a:chExt cx="12197332" cy="7007481"/>
              </a:xfrm>
            </p:grpSpPr>
            <p:sp>
              <p:nvSpPr>
                <p:cNvPr id="430" name="Freeform 6"/>
                <p:cNvSpPr/>
                <p:nvPr/>
              </p:nvSpPr>
              <p:spPr>
                <a:xfrm>
                  <a:off x="1133066" y="-1"/>
                  <a:ext cx="9941314" cy="6815267"/>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431" name="Freeform 7"/>
                <p:cNvSpPr/>
                <p:nvPr/>
              </p:nvSpPr>
              <p:spPr>
                <a:xfrm>
                  <a:off x="1149928" y="6744"/>
                  <a:ext cx="9907592" cy="6508393"/>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432" name="Freeform 8"/>
                <p:cNvSpPr/>
                <p:nvPr/>
              </p:nvSpPr>
              <p:spPr>
                <a:xfrm>
                  <a:off x="1149928" y="6521880"/>
                  <a:ext cx="9907592" cy="27652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433" name="Rectangle 9"/>
                <p:cNvSpPr/>
                <p:nvPr/>
              </p:nvSpPr>
              <p:spPr>
                <a:xfrm>
                  <a:off x="1514128" y="519322"/>
                  <a:ext cx="9162331" cy="5746271"/>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434" name="Rectangle 10"/>
                <p:cNvSpPr/>
                <p:nvPr/>
              </p:nvSpPr>
              <p:spPr>
                <a:xfrm>
                  <a:off x="7280628" y="6798403"/>
                  <a:ext cx="4916703" cy="87679"/>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435" name="Freeform 11"/>
                <p:cNvSpPr/>
                <p:nvPr/>
              </p:nvSpPr>
              <p:spPr>
                <a:xfrm>
                  <a:off x="-1" y="6886080"/>
                  <a:ext cx="12197334" cy="1214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436" name="Rectangle 12"/>
                <p:cNvSpPr/>
                <p:nvPr/>
              </p:nvSpPr>
              <p:spPr>
                <a:xfrm>
                  <a:off x="-1" y="6798403"/>
                  <a:ext cx="4909958" cy="87679"/>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437" name="Rectangle 13"/>
                <p:cNvSpPr/>
                <p:nvPr/>
              </p:nvSpPr>
              <p:spPr>
                <a:xfrm>
                  <a:off x="4909956" y="6798403"/>
                  <a:ext cx="2370675" cy="87679"/>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439" name="Picture Placeholder 37" descr="Picture Placeholder 37"/>
              <p:cNvPicPr>
                <a:picLocks noChangeAspect="1"/>
              </p:cNvPicPr>
              <p:nvPr/>
            </p:nvPicPr>
            <p:blipFill>
              <a:blip r:embed="rId4"/>
              <a:stretch>
                <a:fillRect/>
              </a:stretch>
            </p:blipFill>
            <p:spPr>
              <a:xfrm>
                <a:off x="1514129" y="519323"/>
                <a:ext cx="9162330" cy="5746271"/>
              </a:xfrm>
              <a:prstGeom prst="rect">
                <a:avLst/>
              </a:prstGeom>
              <a:ln w="12700" cap="flat">
                <a:noFill/>
                <a:miter lim="400000"/>
              </a:ln>
              <a:effectLst/>
            </p:spPr>
          </p:pic>
        </p:grpSp>
        <p:pic>
          <p:nvPicPr>
            <p:cNvPr id="441" name="iStock-1124838925.pdf" descr="iStock-1124838925.pdf"/>
            <p:cNvPicPr>
              <a:picLocks noChangeAspect="1"/>
            </p:cNvPicPr>
            <p:nvPr/>
          </p:nvPicPr>
          <p:blipFill>
            <a:blip r:embed="rId5"/>
            <a:srcRect l="17084" t="18765" r="17085" b="22546"/>
            <a:stretch>
              <a:fillRect/>
            </a:stretch>
          </p:blipFill>
          <p:spPr>
            <a:xfrm>
              <a:off x="1504352" y="421504"/>
              <a:ext cx="9218613" cy="5907088"/>
            </a:xfrm>
            <a:custGeom>
              <a:avLst/>
              <a:gdLst/>
              <a:ahLst/>
              <a:cxnLst>
                <a:cxn ang="0">
                  <a:pos x="wd2" y="hd2"/>
                </a:cxn>
                <a:cxn ang="5400000">
                  <a:pos x="wd2" y="hd2"/>
                </a:cxn>
                <a:cxn ang="10800000">
                  <a:pos x="wd2" y="hd2"/>
                </a:cxn>
                <a:cxn ang="16200000">
                  <a:pos x="wd2" y="hd2"/>
                </a:cxn>
              </a:cxnLst>
              <a:rect l="0" t="0" r="r" b="b"/>
              <a:pathLst>
                <a:path w="21600" h="21599" extrusionOk="0">
                  <a:moveTo>
                    <a:pt x="328" y="0"/>
                  </a:moveTo>
                  <a:cubicBezTo>
                    <a:pt x="232" y="0"/>
                    <a:pt x="174" y="0"/>
                    <a:pt x="136" y="25"/>
                  </a:cubicBezTo>
                  <a:cubicBezTo>
                    <a:pt x="80" y="57"/>
                    <a:pt x="36" y="125"/>
                    <a:pt x="16" y="212"/>
                  </a:cubicBezTo>
                  <a:cubicBezTo>
                    <a:pt x="0" y="272"/>
                    <a:pt x="0" y="363"/>
                    <a:pt x="0" y="513"/>
                  </a:cubicBezTo>
                  <a:lnTo>
                    <a:pt x="0" y="21087"/>
                  </a:lnTo>
                  <a:cubicBezTo>
                    <a:pt x="0" y="21237"/>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7"/>
                    <a:pt x="21600" y="21087"/>
                  </a:cubicBezTo>
                  <a:lnTo>
                    <a:pt x="21600" y="513"/>
                  </a:lnTo>
                  <a:cubicBezTo>
                    <a:pt x="21600" y="363"/>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graphicFrame>
        <p:nvGraphicFramePr>
          <p:cNvPr id="3" name="Table 2">
            <a:extLst>
              <a:ext uri="{FF2B5EF4-FFF2-40B4-BE49-F238E27FC236}">
                <a16:creationId xmlns:a16="http://schemas.microsoft.com/office/drawing/2014/main" id="{3A82FACA-C57E-C01B-95E5-643DB53A9C6E}"/>
              </a:ext>
            </a:extLst>
          </p:cNvPr>
          <p:cNvGraphicFramePr>
            <a:graphicFrameLocks noGrp="1"/>
          </p:cNvGraphicFramePr>
          <p:nvPr>
            <p:extLst>
              <p:ext uri="{D42A27DB-BD31-4B8C-83A1-F6EECF244321}">
                <p14:modId xmlns:p14="http://schemas.microsoft.com/office/powerpoint/2010/main" val="3570991094"/>
              </p:ext>
            </p:extLst>
          </p:nvPr>
        </p:nvGraphicFramePr>
        <p:xfrm>
          <a:off x="1558843" y="2829920"/>
          <a:ext cx="7706909" cy="10413691"/>
        </p:xfrm>
        <a:graphic>
          <a:graphicData uri="http://schemas.openxmlformats.org/drawingml/2006/table">
            <a:tbl>
              <a:tblPr/>
              <a:tblGrid>
                <a:gridCol w="1651198">
                  <a:extLst>
                    <a:ext uri="{9D8B030D-6E8A-4147-A177-3AD203B41FA5}">
                      <a16:colId xmlns:a16="http://schemas.microsoft.com/office/drawing/2014/main" val="701394130"/>
                    </a:ext>
                  </a:extLst>
                </a:gridCol>
                <a:gridCol w="6055711">
                  <a:extLst>
                    <a:ext uri="{9D8B030D-6E8A-4147-A177-3AD203B41FA5}">
                      <a16:colId xmlns:a16="http://schemas.microsoft.com/office/drawing/2014/main" val="1145939182"/>
                    </a:ext>
                  </a:extLst>
                </a:gridCol>
              </a:tblGrid>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08:45 </a:t>
                      </a:r>
                    </a:p>
                  </a:txBody>
                  <a:tcPr>
                    <a:lnL w="12700" cmpd="sng">
                      <a:noFill/>
                      <a:prstDash val="solid"/>
                    </a:lnL>
                    <a:lnR w="12700" cap="flat" cmpd="sng" algn="ctr">
                      <a:solidFill>
                        <a:schemeClr val="tx1"/>
                      </a:solidFill>
                      <a:prstDash val="solid"/>
                      <a:round/>
                      <a:headEnd type="none" w="med" len="med"/>
                      <a:tailEnd type="none" w="med" len="med"/>
                    </a:lnR>
                    <a:lnT w="12700" cmpd="sng">
                      <a:noFill/>
                      <a:prstDash val="soli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MORNING COFFEE</a:t>
                      </a:r>
                    </a:p>
                  </a:txBody>
                  <a:tcPr>
                    <a:lnL w="12700" cap="flat" cmpd="sng" algn="ctr">
                      <a:solidFill>
                        <a:schemeClr val="tx1"/>
                      </a:solidFill>
                      <a:prstDash val="solid"/>
                      <a:round/>
                      <a:headEnd type="none" w="med" len="med"/>
                      <a:tailEnd type="none" w="med" len="med"/>
                    </a:lnL>
                    <a:lnR w="12700" cmpd="sng">
                      <a:noFill/>
                      <a:prstDash val="soli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988384563"/>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09:00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INTRODUCTION TO COMMANDLINE</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2950851"/>
                  </a:ext>
                </a:extLst>
              </a:tr>
              <a:tr h="913826">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09:15 </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PART 1: NAVIGATING FILES &amp; DIRECTORIES</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578075765"/>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09:35 </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EXERCISE 1</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92309560"/>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10:00 </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PART 2: FILE OPERATIONS</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3610932263"/>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10:15</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EXERCISE 2</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18626277"/>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10:30 </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COFFEE BREAK </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876172029"/>
                  </a:ext>
                </a:extLst>
              </a:tr>
              <a:tr h="913826">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10:45 </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PART 3: PROJECT ORGANIZATION &amp; BACKUP</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51223757"/>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11:05</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EXERCISE 3 </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1083162789"/>
                  </a:ext>
                </a:extLst>
              </a:tr>
              <a:tr h="913826">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11:30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PART 4: VIEWING AND EDITING FILES</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3849643"/>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12:00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LUNCH</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3584024317"/>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13:00 </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EXERCISE 4</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38790509"/>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13:20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PART 5: DATA WRANGLING</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2845998936"/>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13:45</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COFFEE BREAK</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37196396"/>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14:00 </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EXERCISE 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721810383"/>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15:00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Q + A</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54453009"/>
                  </a:ext>
                </a:extLst>
              </a:tr>
              <a:tr h="472752">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15:30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SEE YOU TOMORROW</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1860061654"/>
                  </a:ext>
                </a:extLst>
              </a:tr>
            </a:tbl>
          </a:graphicData>
        </a:graphic>
      </p:graphicFrame>
      <p:graphicFrame>
        <p:nvGraphicFramePr>
          <p:cNvPr id="4" name="Table 3">
            <a:extLst>
              <a:ext uri="{FF2B5EF4-FFF2-40B4-BE49-F238E27FC236}">
                <a16:creationId xmlns:a16="http://schemas.microsoft.com/office/drawing/2014/main" id="{584E5C60-56AA-332B-3EBD-79E1BA302DFE}"/>
              </a:ext>
            </a:extLst>
          </p:cNvPr>
          <p:cNvGraphicFramePr>
            <a:graphicFrameLocks noGrp="1"/>
          </p:cNvGraphicFramePr>
          <p:nvPr>
            <p:extLst>
              <p:ext uri="{D42A27DB-BD31-4B8C-83A1-F6EECF244321}">
                <p14:modId xmlns:p14="http://schemas.microsoft.com/office/powerpoint/2010/main" val="828589897"/>
              </p:ext>
            </p:extLst>
          </p:nvPr>
        </p:nvGraphicFramePr>
        <p:xfrm>
          <a:off x="10283698" y="2829920"/>
          <a:ext cx="7706909" cy="7549601"/>
        </p:xfrm>
        <a:graphic>
          <a:graphicData uri="http://schemas.openxmlformats.org/drawingml/2006/table">
            <a:tbl>
              <a:tblPr/>
              <a:tblGrid>
                <a:gridCol w="1651198">
                  <a:extLst>
                    <a:ext uri="{9D8B030D-6E8A-4147-A177-3AD203B41FA5}">
                      <a16:colId xmlns:a16="http://schemas.microsoft.com/office/drawing/2014/main" val="701394130"/>
                    </a:ext>
                  </a:extLst>
                </a:gridCol>
                <a:gridCol w="6055711">
                  <a:extLst>
                    <a:ext uri="{9D8B030D-6E8A-4147-A177-3AD203B41FA5}">
                      <a16:colId xmlns:a16="http://schemas.microsoft.com/office/drawing/2014/main" val="1145939182"/>
                    </a:ext>
                  </a:extLst>
                </a:gridCol>
              </a:tblGrid>
              <a:tr h="523617">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08:45 </a:t>
                      </a:r>
                    </a:p>
                  </a:txBody>
                  <a:tcPr>
                    <a:lnL w="12700" cmpd="sng">
                      <a:noFill/>
                      <a:prstDash val="solid"/>
                    </a:lnL>
                    <a:lnR w="12700" cap="flat" cmpd="sng" algn="ctr">
                      <a:solidFill>
                        <a:schemeClr val="tx1"/>
                      </a:solidFill>
                      <a:prstDash val="solid"/>
                      <a:round/>
                      <a:headEnd type="none" w="med" len="med"/>
                      <a:tailEnd type="none" w="med" len="med"/>
                    </a:lnR>
                    <a:lnT w="12700" cmpd="sng">
                      <a:noFill/>
                      <a:prstDash val="soli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MORNING COFFEE</a:t>
                      </a:r>
                    </a:p>
                  </a:txBody>
                  <a:tcPr>
                    <a:lnL w="12700" cap="flat" cmpd="sng" algn="ctr">
                      <a:solidFill>
                        <a:schemeClr val="tx1"/>
                      </a:solidFill>
                      <a:prstDash val="solid"/>
                      <a:round/>
                      <a:headEnd type="none" w="med" len="med"/>
                      <a:tailEnd type="none" w="med" len="med"/>
                    </a:lnL>
                    <a:lnR w="12700" cmpd="sng">
                      <a:noFill/>
                      <a:prstDash val="soli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988384563"/>
                  </a:ext>
                </a:extLst>
              </a:tr>
              <a:tr h="606509">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09:00 </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PART 6: DATA WRANGLING 2</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2950851"/>
                  </a:ext>
                </a:extLst>
              </a:tr>
              <a:tr h="589280">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09:25</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EXERCISE 6</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578075765"/>
                  </a:ext>
                </a:extLst>
              </a:tr>
              <a:tr h="523617">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10:25</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COFFEE BREAK</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92309560"/>
                  </a:ext>
                </a:extLst>
              </a:tr>
              <a:tr h="523617">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10:40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PART 7: REDIRECTION &amp; PIPES </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3610932263"/>
                  </a:ext>
                </a:extLst>
              </a:tr>
              <a:tr h="523617">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11:00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EXERCISE 7 </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18626277"/>
                  </a:ext>
                </a:extLst>
              </a:tr>
              <a:tr h="523617">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12:00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LUNCH </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876172029"/>
                  </a:ext>
                </a:extLst>
              </a:tr>
              <a:tr h="598676">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13:00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PART 8: SHELL SCRIPTS &amp; LOOPS</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51223757"/>
                  </a:ext>
                </a:extLst>
              </a:tr>
              <a:tr h="523617">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13:30 </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EXERCISE 8</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1083162789"/>
                  </a:ext>
                </a:extLst>
              </a:tr>
              <a:tr h="530669">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14:15</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COFFEE BREAK </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3849643"/>
                  </a:ext>
                </a:extLst>
              </a:tr>
              <a:tr h="523617">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14:30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300" b="1" i="0" u="none" strike="noStrike" kern="0" cap="none" spc="230" normalizeH="0" baseline="0" noProof="0" dirty="0">
                          <a:ln>
                            <a:noFill/>
                          </a:ln>
                          <a:solidFill>
                            <a:srgbClr val="374556"/>
                          </a:solidFill>
                          <a:effectLst/>
                          <a:uLnTx/>
                          <a:uFillTx/>
                          <a:latin typeface="Helvetica"/>
                          <a:cs typeface="Helvetica"/>
                          <a:sym typeface="Helvetica"/>
                        </a:rPr>
                        <a:t>PART 9: INSTALLATIONS, CONFIG FILES, WORKFLOW LANGUAGE</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3584024317"/>
                  </a:ext>
                </a:extLst>
              </a:tr>
              <a:tr h="523617">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15:00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EXERCISE 9 </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38790509"/>
                  </a:ext>
                </a:extLst>
              </a:tr>
              <a:tr h="523617">
                <a:tc>
                  <a:txBody>
                    <a:bodyPr/>
                    <a:lstStyle/>
                    <a:p>
                      <a:pPr marL="0" marR="0" lvl="0" indent="0" algn="ctr"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15:30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300" b="1" i="0" u="none" strike="noStrike" kern="0" cap="none" spc="230" normalizeH="0" baseline="0" noProof="0" dirty="0">
                          <a:ln>
                            <a:noFill/>
                          </a:ln>
                          <a:solidFill>
                            <a:srgbClr val="374556"/>
                          </a:solidFill>
                          <a:effectLst/>
                          <a:uLnTx/>
                          <a:uFillTx/>
                          <a:latin typeface="Helvetica"/>
                          <a:cs typeface="Helvetica"/>
                          <a:sym typeface="Helvetica"/>
                        </a:rPr>
                        <a:t>BYE </a:t>
                      </a:r>
                      <a:r>
                        <a:rPr kumimoji="0" lang="da-DK" sz="2300" b="1" i="0" u="none" strike="noStrike" kern="0" cap="none" spc="230" normalizeH="0" baseline="0" noProof="0" dirty="0" err="1">
                          <a:ln>
                            <a:noFill/>
                          </a:ln>
                          <a:solidFill>
                            <a:srgbClr val="374556"/>
                          </a:solidFill>
                          <a:effectLst/>
                          <a:uLnTx/>
                          <a:uFillTx/>
                          <a:latin typeface="Helvetica"/>
                          <a:cs typeface="Helvetica"/>
                          <a:sym typeface="Helvetica"/>
                        </a:rPr>
                        <a:t>BYE</a:t>
                      </a:r>
                      <a:endParaRPr kumimoji="0" lang="da-DK" sz="2300" b="1" i="0" u="none" strike="noStrike" kern="0" cap="none" spc="230" normalizeH="0" baseline="0" noProof="0" dirty="0">
                        <a:ln>
                          <a:noFill/>
                        </a:ln>
                        <a:solidFill>
                          <a:srgbClr val="374556"/>
                        </a:solidFill>
                        <a:effectLst/>
                        <a:uLnTx/>
                        <a:uFillTx/>
                        <a:latin typeface="Helvetica"/>
                        <a:cs typeface="Helvetica"/>
                        <a:sym typeface="Helvetica"/>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3598923035"/>
                  </a:ext>
                </a:extLst>
              </a:tr>
            </a:tbl>
          </a:graphicData>
        </a:graphic>
      </p:graphicFrame>
      <p:sp>
        <p:nvSpPr>
          <p:cNvPr id="5" name="CustomShape 13">
            <a:extLst>
              <a:ext uri="{FF2B5EF4-FFF2-40B4-BE49-F238E27FC236}">
                <a16:creationId xmlns:a16="http://schemas.microsoft.com/office/drawing/2014/main" id="{58FC653F-DF87-31A9-6360-F6A910EC7A29}"/>
              </a:ext>
            </a:extLst>
          </p:cNvPr>
          <p:cNvSpPr txBox="1"/>
          <p:nvPr/>
        </p:nvSpPr>
        <p:spPr>
          <a:xfrm>
            <a:off x="1558843" y="1816351"/>
            <a:ext cx="3291641" cy="7013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defTabSz="914400">
              <a:lnSpc>
                <a:spcPct val="140000"/>
              </a:lnSpc>
              <a:defRPr sz="2300" b="1" spc="230">
                <a:solidFill>
                  <a:srgbClr val="374556"/>
                </a:solidFill>
              </a:defRPr>
            </a:pPr>
            <a:r>
              <a:rPr lang="en-US" sz="3200" u="sng" dirty="0"/>
              <a:t>Day 1</a:t>
            </a:r>
            <a:endParaRPr sz="3200" u="sng" dirty="0"/>
          </a:p>
        </p:txBody>
      </p:sp>
      <p:sp>
        <p:nvSpPr>
          <p:cNvPr id="6" name="CustomShape 13">
            <a:extLst>
              <a:ext uri="{FF2B5EF4-FFF2-40B4-BE49-F238E27FC236}">
                <a16:creationId xmlns:a16="http://schemas.microsoft.com/office/drawing/2014/main" id="{AB34E829-3FDC-0C84-E350-3F5537A7E86C}"/>
              </a:ext>
            </a:extLst>
          </p:cNvPr>
          <p:cNvSpPr txBox="1"/>
          <p:nvPr/>
        </p:nvSpPr>
        <p:spPr>
          <a:xfrm>
            <a:off x="10283698" y="1797795"/>
            <a:ext cx="3291641" cy="7013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defTabSz="914400">
              <a:lnSpc>
                <a:spcPct val="140000"/>
              </a:lnSpc>
              <a:defRPr sz="2300" b="1" spc="230">
                <a:solidFill>
                  <a:srgbClr val="374556"/>
                </a:solidFill>
              </a:defRPr>
            </a:pPr>
            <a:r>
              <a:rPr lang="en-US" sz="3200" u="sng" dirty="0"/>
              <a:t>Day 2</a:t>
            </a:r>
            <a:endParaRPr sz="3200" u="sng" dirty="0"/>
          </a:p>
        </p:txBody>
      </p:sp>
    </p:spTree>
    <p:extLst>
      <p:ext uri="{BB962C8B-B14F-4D97-AF65-F5344CB8AC3E}">
        <p14:creationId xmlns:p14="http://schemas.microsoft.com/office/powerpoint/2010/main" val="1372130311"/>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9" name="Rectangle 21"/>
          <p:cNvSpPr/>
          <p:nvPr/>
        </p:nvSpPr>
        <p:spPr>
          <a:xfrm flipH="1">
            <a:off x="13589812" y="2535209"/>
            <a:ext cx="10791163" cy="11177414"/>
          </a:xfrm>
          <a:prstGeom prst="rect">
            <a:avLst/>
          </a:prstGeom>
          <a:solidFill>
            <a:srgbClr val="F2F2F2"/>
          </a:solidFill>
          <a:ln w="12700">
            <a:miter lim="400000"/>
          </a:ln>
        </p:spPr>
        <p:txBody>
          <a:bodyPr lIns="45718" tIns="45718" rIns="45718" bIns="45718" anchor="ctr"/>
          <a:lstStyle/>
          <a:p>
            <a:pPr algn="ctr">
              <a:defRPr>
                <a:solidFill>
                  <a:srgbClr val="FFFFFF"/>
                </a:solidFill>
              </a:defRPr>
            </a:pPr>
            <a:endParaRPr/>
          </a:p>
        </p:txBody>
      </p:sp>
      <p:sp>
        <p:nvSpPr>
          <p:cNvPr id="1170" name="TextBox 34"/>
          <p:cNvSpPr txBox="1"/>
          <p:nvPr/>
        </p:nvSpPr>
        <p:spPr>
          <a:xfrm>
            <a:off x="3775587" y="1016000"/>
            <a:ext cx="16820126" cy="9169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5400" spc="600">
                <a:solidFill>
                  <a:srgbClr val="FFFFFF"/>
                </a:solidFill>
              </a:defRPr>
            </a:lvl1pPr>
          </a:lstStyle>
          <a:p>
            <a:r>
              <a:t>GIT WORKS FROM THE COMMAND LINE</a:t>
            </a:r>
          </a:p>
        </p:txBody>
      </p:sp>
      <p:sp>
        <p:nvSpPr>
          <p:cNvPr id="1171" name="Rounded Rectangle"/>
          <p:cNvSpPr/>
          <p:nvPr/>
        </p:nvSpPr>
        <p:spPr>
          <a:xfrm>
            <a:off x="14510306" y="3556000"/>
            <a:ext cx="8950174" cy="3119815"/>
          </a:xfrm>
          <a:prstGeom prst="roundRect">
            <a:avLst>
              <a:gd name="adj" fmla="val 17027"/>
            </a:avLst>
          </a:prstGeom>
          <a:solidFill>
            <a:srgbClr val="424242"/>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1172" name="git clone [your repository]…"/>
          <p:cNvSpPr txBox="1"/>
          <p:nvPr/>
        </p:nvSpPr>
        <p:spPr>
          <a:xfrm>
            <a:off x="15027518" y="3958104"/>
            <a:ext cx="7458548" cy="21653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800" b="1">
                <a:solidFill>
                  <a:srgbClr val="FFFFFF"/>
                </a:solidFill>
                <a:latin typeface="Courier New"/>
                <a:ea typeface="Courier New"/>
                <a:cs typeface="Courier New"/>
                <a:sym typeface="Courier New"/>
              </a:defRPr>
            </a:pPr>
            <a:r>
              <a:t>git clone [your repository]</a:t>
            </a:r>
          </a:p>
          <a:p>
            <a:pPr defTabSz="914400">
              <a:lnSpc>
                <a:spcPct val="150000"/>
              </a:lnSpc>
              <a:defRPr sz="2800" b="1">
                <a:solidFill>
                  <a:srgbClr val="FFFFFF"/>
                </a:solidFill>
                <a:latin typeface="Courier New"/>
                <a:ea typeface="Courier New"/>
                <a:cs typeface="Courier New"/>
                <a:sym typeface="Courier New"/>
              </a:defRPr>
            </a:pPr>
            <a:endParaRPr/>
          </a:p>
          <a:p>
            <a:pPr defTabSz="914400">
              <a:lnSpc>
                <a:spcPct val="150000"/>
              </a:lnSpc>
              <a:defRPr sz="2800" b="1" i="1">
                <a:solidFill>
                  <a:srgbClr val="FFFFFF"/>
                </a:solidFill>
                <a:latin typeface="Courier New"/>
                <a:ea typeface="Courier New"/>
                <a:cs typeface="Courier New"/>
                <a:sym typeface="Courier New"/>
              </a:defRPr>
            </a:pPr>
            <a:r>
              <a:t>Username: [your user]</a:t>
            </a:r>
          </a:p>
          <a:p>
            <a:pPr defTabSz="914400">
              <a:lnSpc>
                <a:spcPct val="150000"/>
              </a:lnSpc>
              <a:defRPr sz="2800" b="1" i="1">
                <a:solidFill>
                  <a:srgbClr val="FFFFFF"/>
                </a:solidFill>
                <a:latin typeface="Courier New"/>
                <a:ea typeface="Courier New"/>
                <a:cs typeface="Courier New"/>
                <a:sym typeface="Courier New"/>
              </a:defRPr>
            </a:pPr>
            <a:r>
              <a:t>Password: [your password]</a:t>
            </a:r>
          </a:p>
        </p:txBody>
      </p:sp>
      <p:sp>
        <p:nvSpPr>
          <p:cNvPr id="1173" name="Rounded Rectangle"/>
          <p:cNvSpPr/>
          <p:nvPr/>
        </p:nvSpPr>
        <p:spPr>
          <a:xfrm>
            <a:off x="14510306" y="7278748"/>
            <a:ext cx="8950174" cy="4985929"/>
          </a:xfrm>
          <a:prstGeom prst="roundRect">
            <a:avLst>
              <a:gd name="adj" fmla="val 10654"/>
            </a:avLst>
          </a:prstGeom>
          <a:solidFill>
            <a:srgbClr val="424242"/>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1174" name="git status (status of the repo)…"/>
          <p:cNvSpPr txBox="1"/>
          <p:nvPr/>
        </p:nvSpPr>
        <p:spPr>
          <a:xfrm>
            <a:off x="15117069" y="7705407"/>
            <a:ext cx="7921626" cy="393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800" b="1">
                <a:solidFill>
                  <a:srgbClr val="FFFFFF"/>
                </a:solidFill>
                <a:latin typeface="Courier New"/>
                <a:ea typeface="Courier New"/>
                <a:cs typeface="Courier New"/>
                <a:sym typeface="Courier New"/>
              </a:defRPr>
            </a:pPr>
            <a:r>
              <a:t>git status (status of the repo)</a:t>
            </a:r>
          </a:p>
          <a:p>
            <a:pPr defTabSz="914400">
              <a:lnSpc>
                <a:spcPct val="150000"/>
              </a:lnSpc>
              <a:defRPr sz="2800" b="1">
                <a:solidFill>
                  <a:srgbClr val="FFFFFF"/>
                </a:solidFill>
                <a:latin typeface="Courier New"/>
                <a:ea typeface="Courier New"/>
                <a:cs typeface="Courier New"/>
                <a:sym typeface="Courier New"/>
              </a:defRPr>
            </a:pPr>
            <a:endParaRPr/>
          </a:p>
          <a:p>
            <a:pPr defTabSz="914400">
              <a:lnSpc>
                <a:spcPct val="150000"/>
              </a:lnSpc>
              <a:defRPr sz="2800" b="1">
                <a:solidFill>
                  <a:srgbClr val="FFFFFF"/>
                </a:solidFill>
                <a:latin typeface="Courier New"/>
                <a:ea typeface="Courier New"/>
                <a:cs typeface="Courier New"/>
                <a:sym typeface="Courier New"/>
              </a:defRPr>
            </a:pPr>
            <a:r>
              <a:t>git add (add new files or changes)</a:t>
            </a:r>
          </a:p>
          <a:p>
            <a:pPr defTabSz="914400">
              <a:lnSpc>
                <a:spcPct val="150000"/>
              </a:lnSpc>
              <a:defRPr sz="2800" b="1">
                <a:solidFill>
                  <a:srgbClr val="FFFFFF"/>
                </a:solidFill>
                <a:latin typeface="Courier New"/>
                <a:ea typeface="Courier New"/>
                <a:cs typeface="Courier New"/>
                <a:sym typeface="Courier New"/>
              </a:defRPr>
            </a:pPr>
            <a:endParaRPr/>
          </a:p>
          <a:p>
            <a:pPr defTabSz="914400">
              <a:lnSpc>
                <a:spcPct val="150000"/>
              </a:lnSpc>
              <a:defRPr sz="2800" b="1">
                <a:solidFill>
                  <a:srgbClr val="FFFFFF"/>
                </a:solidFill>
                <a:latin typeface="Courier New"/>
                <a:ea typeface="Courier New"/>
                <a:cs typeface="Courier New"/>
                <a:sym typeface="Courier New"/>
              </a:defRPr>
            </a:pPr>
            <a:r>
              <a:t>git commit -m (commit the changes)</a:t>
            </a:r>
          </a:p>
          <a:p>
            <a:pPr defTabSz="914400">
              <a:lnSpc>
                <a:spcPct val="150000"/>
              </a:lnSpc>
              <a:defRPr sz="2800" b="1">
                <a:solidFill>
                  <a:srgbClr val="FFFFFF"/>
                </a:solidFill>
                <a:latin typeface="Courier New"/>
                <a:ea typeface="Courier New"/>
                <a:cs typeface="Courier New"/>
                <a:sym typeface="Courier New"/>
              </a:defRPr>
            </a:pPr>
            <a:endParaRPr/>
          </a:p>
          <a:p>
            <a:pPr defTabSz="914400">
              <a:lnSpc>
                <a:spcPct val="150000"/>
              </a:lnSpc>
              <a:defRPr sz="2800" b="1">
                <a:solidFill>
                  <a:srgbClr val="FFFFFF"/>
                </a:solidFill>
                <a:latin typeface="Courier New"/>
                <a:ea typeface="Courier New"/>
                <a:cs typeface="Courier New"/>
                <a:sym typeface="Courier New"/>
              </a:defRPr>
            </a:pPr>
            <a:r>
              <a:t>git push (push the changes to GitHub)</a:t>
            </a:r>
          </a:p>
        </p:txBody>
      </p:sp>
      <p:sp>
        <p:nvSpPr>
          <p:cNvPr id="1175" name="Rounded Rectangle"/>
          <p:cNvSpPr/>
          <p:nvPr/>
        </p:nvSpPr>
        <p:spPr>
          <a:xfrm>
            <a:off x="1014313" y="3911746"/>
            <a:ext cx="11609263" cy="1669050"/>
          </a:xfrm>
          <a:prstGeom prst="roundRect">
            <a:avLst>
              <a:gd name="adj" fmla="val 31826"/>
            </a:avLst>
          </a:prstGeom>
          <a:solidFill>
            <a:srgbClr val="D4A5FF"/>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1176" name="Rounded Rectangle"/>
          <p:cNvSpPr/>
          <p:nvPr/>
        </p:nvSpPr>
        <p:spPr>
          <a:xfrm>
            <a:off x="1014313" y="6028384"/>
            <a:ext cx="11609263" cy="1229276"/>
          </a:xfrm>
          <a:prstGeom prst="roundRect">
            <a:avLst>
              <a:gd name="adj" fmla="val 43212"/>
            </a:avLst>
          </a:prstGeom>
          <a:solidFill>
            <a:srgbClr val="D8C1FF"/>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1177" name="Rounded Rectangle"/>
          <p:cNvSpPr/>
          <p:nvPr/>
        </p:nvSpPr>
        <p:spPr>
          <a:xfrm>
            <a:off x="1014313" y="7705249"/>
            <a:ext cx="11609263" cy="1618250"/>
          </a:xfrm>
          <a:prstGeom prst="roundRect">
            <a:avLst>
              <a:gd name="adj" fmla="val 32826"/>
            </a:avLst>
          </a:prstGeom>
          <a:solidFill>
            <a:srgbClr val="ADABFF"/>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1178" name="TextBox 34"/>
          <p:cNvSpPr txBox="1"/>
          <p:nvPr/>
        </p:nvSpPr>
        <p:spPr>
          <a:xfrm>
            <a:off x="1421444" y="4261632"/>
            <a:ext cx="10795001"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lvl1pPr>
          </a:lstStyle>
          <a:p>
            <a:r>
              <a:t>Git is used from the command line to edit directories &amp; files in a version controlled way</a:t>
            </a:r>
          </a:p>
        </p:txBody>
      </p:sp>
      <p:sp>
        <p:nvSpPr>
          <p:cNvPr id="1179" name="TextBox 34"/>
          <p:cNvSpPr txBox="1"/>
          <p:nvPr/>
        </p:nvSpPr>
        <p:spPr>
          <a:xfrm>
            <a:off x="1292390" y="6372638"/>
            <a:ext cx="10795001" cy="5482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defRPr sz="2800" b="1" spc="311"/>
            </a:pPr>
            <a:r>
              <a:t>A git command always begins with </a:t>
            </a:r>
            <a:r>
              <a:rPr>
                <a:latin typeface="Courier New"/>
                <a:ea typeface="Courier New"/>
                <a:cs typeface="Courier New"/>
                <a:sym typeface="Courier New"/>
              </a:rPr>
              <a:t>git</a:t>
            </a:r>
          </a:p>
        </p:txBody>
      </p:sp>
      <p:sp>
        <p:nvSpPr>
          <p:cNvPr id="1180" name="TextBox 34"/>
          <p:cNvSpPr txBox="1"/>
          <p:nvPr/>
        </p:nvSpPr>
        <p:spPr>
          <a:xfrm>
            <a:off x="1294309" y="8036854"/>
            <a:ext cx="10791164"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2800" b="1" spc="311"/>
            </a:lvl1pPr>
          </a:lstStyle>
          <a:p>
            <a:r>
              <a:t>Git enables a local computer to interact with a cloud service (GitHub) to back up your work</a:t>
            </a:r>
          </a:p>
        </p:txBody>
      </p:sp>
      <p:sp>
        <p:nvSpPr>
          <p:cNvPr id="1181" name="Line"/>
          <p:cNvSpPr/>
          <p:nvPr/>
        </p:nvSpPr>
        <p:spPr>
          <a:xfrm flipV="1">
            <a:off x="44339" y="2539999"/>
            <a:ext cx="24282622" cy="2"/>
          </a:xfrm>
          <a:prstGeom prst="line">
            <a:avLst/>
          </a:prstGeom>
          <a:ln w="25400">
            <a:solidFill>
              <a:srgbClr val="FFFFFF"/>
            </a:solidFill>
            <a:miter/>
          </a:ln>
        </p:spPr>
        <p:txBody>
          <a:bodyPr lIns="45718" tIns="45718" rIns="45718" bIns="45718"/>
          <a:lstStyle/>
          <a:p>
            <a:pPr>
              <a:defRPr>
                <a:solidFill>
                  <a:srgbClr val="FFFFFF"/>
                </a:solidFill>
              </a:defRPr>
            </a:pPr>
            <a:endParaRPr/>
          </a:p>
        </p:txBody>
      </p:sp>
      <p:sp>
        <p:nvSpPr>
          <p:cNvPr id="1182" name="Rounded Rectangle"/>
          <p:cNvSpPr/>
          <p:nvPr/>
        </p:nvSpPr>
        <p:spPr>
          <a:xfrm>
            <a:off x="1014313" y="10389989"/>
            <a:ext cx="11609263" cy="1946831"/>
          </a:xfrm>
          <a:prstGeom prst="roundRect">
            <a:avLst>
              <a:gd name="adj" fmla="val 27285"/>
            </a:avLst>
          </a:prstGeom>
          <a:solidFill>
            <a:srgbClr val="FFFFFF"/>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1183" name="TextBox 34"/>
          <p:cNvSpPr txBox="1"/>
          <p:nvPr/>
        </p:nvSpPr>
        <p:spPr>
          <a:xfrm>
            <a:off x="2464763" y="10642124"/>
            <a:ext cx="9350876" cy="1386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defRPr sz="2800" b="1" spc="311"/>
            </a:pPr>
            <a:r>
              <a:t>Sounds cool, yes! </a:t>
            </a:r>
          </a:p>
          <a:p>
            <a:pPr algn="ctr">
              <a:defRPr sz="2800" b="1" spc="311"/>
            </a:pPr>
            <a:r>
              <a:t>Take our ‘Introduction to git &amp; GitHub’ Workshop and learn how to git</a:t>
            </a:r>
          </a:p>
        </p:txBody>
      </p:sp>
      <p:pic>
        <p:nvPicPr>
          <p:cNvPr id="1184" name="GitHub-Logo.png" descr="GitHub-Logo.png"/>
          <p:cNvPicPr>
            <a:picLocks noChangeAspect="1"/>
          </p:cNvPicPr>
          <p:nvPr/>
        </p:nvPicPr>
        <p:blipFill>
          <a:blip r:embed="rId3"/>
          <a:srcRect l="29749" t="829" r="29749" b="31115"/>
          <a:stretch>
            <a:fillRect/>
          </a:stretch>
        </p:blipFill>
        <p:spPr>
          <a:xfrm>
            <a:off x="1275105" y="10733485"/>
            <a:ext cx="1300790" cy="1229466"/>
          </a:xfrm>
          <a:prstGeom prst="rect">
            <a:avLst/>
          </a:prstGeom>
          <a:ln w="12700">
            <a:miter lim="400000"/>
          </a:ln>
        </p:spPr>
      </p:pic>
      <p:sp>
        <p:nvSpPr>
          <p:cNvPr id="1185"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solidFill>
                  <a:schemeClr val="tx1"/>
                </a:solidFill>
              </a:rPr>
              <a:t>50</a:t>
            </a:r>
            <a:endParaRPr dirty="0">
              <a:solidFill>
                <a:schemeClr val="tx1"/>
              </a:solidFill>
            </a:endParaRP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 name="Rectangle"/>
          <p:cNvSpPr/>
          <p:nvPr/>
        </p:nvSpPr>
        <p:spPr>
          <a:xfrm>
            <a:off x="-12607" y="8579835"/>
            <a:ext cx="24371304" cy="5157433"/>
          </a:xfrm>
          <a:prstGeom prst="rect">
            <a:avLst/>
          </a:prstGeom>
          <a:solidFill>
            <a:srgbClr val="FFFFFF"/>
          </a:solidFill>
          <a:ln w="12700">
            <a:miter lim="400000"/>
          </a:ln>
        </p:spPr>
        <p:txBody>
          <a:bodyPr lIns="45718" tIns="45718" rIns="45718" bIns="45718" anchor="ctr"/>
          <a:lstStyle/>
          <a:p>
            <a:pPr>
              <a:defRPr>
                <a:solidFill>
                  <a:srgbClr val="E2E2E2"/>
                </a:solidFill>
              </a:defRPr>
            </a:pPr>
            <a:endParaRPr/>
          </a:p>
        </p:txBody>
      </p:sp>
      <p:sp>
        <p:nvSpPr>
          <p:cNvPr id="1188" name="Rectangle"/>
          <p:cNvSpPr/>
          <p:nvPr/>
        </p:nvSpPr>
        <p:spPr>
          <a:xfrm>
            <a:off x="3030" y="-36899"/>
            <a:ext cx="24365240" cy="2409071"/>
          </a:xfrm>
          <a:prstGeom prst="rect">
            <a:avLst/>
          </a:prstGeom>
          <a:solidFill>
            <a:srgbClr val="FFFFFF"/>
          </a:solidFill>
          <a:ln w="12700">
            <a:miter lim="400000"/>
          </a:ln>
        </p:spPr>
        <p:txBody>
          <a:bodyPr lIns="45718" tIns="45718" rIns="45718" bIns="45718" anchor="ctr"/>
          <a:lstStyle/>
          <a:p>
            <a:pPr>
              <a:defRPr>
                <a:solidFill>
                  <a:srgbClr val="E2E2E2"/>
                </a:solidFill>
              </a:defRPr>
            </a:pPr>
            <a:endParaRPr/>
          </a:p>
        </p:txBody>
      </p:sp>
      <p:sp>
        <p:nvSpPr>
          <p:cNvPr id="1189" name="Group 3"/>
          <p:cNvSpPr txBox="1"/>
          <p:nvPr/>
        </p:nvSpPr>
        <p:spPr>
          <a:xfrm>
            <a:off x="6157636" y="783026"/>
            <a:ext cx="13326029"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74556"/>
                </a:solidFill>
              </a:defRPr>
            </a:lvl1pPr>
          </a:lstStyle>
          <a:p>
            <a:r>
              <a:t>A SUGGESTION FOR STRUCTURE</a:t>
            </a:r>
          </a:p>
        </p:txBody>
      </p:sp>
      <p:grpSp>
        <p:nvGrpSpPr>
          <p:cNvPr id="1192" name="Group"/>
          <p:cNvGrpSpPr/>
          <p:nvPr/>
        </p:nvGrpSpPr>
        <p:grpSpPr>
          <a:xfrm>
            <a:off x="10595143" y="3317549"/>
            <a:ext cx="3033884" cy="1223886"/>
            <a:chOff x="0" y="0"/>
            <a:chExt cx="3033883" cy="1223885"/>
          </a:xfrm>
        </p:grpSpPr>
        <p:sp>
          <p:nvSpPr>
            <p:cNvPr id="1190" name="Freeform 15"/>
            <p:cNvSpPr/>
            <p:nvPr/>
          </p:nvSpPr>
          <p:spPr>
            <a:xfrm>
              <a:off x="-1" y="0"/>
              <a:ext cx="3033884"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191" name="Freeform 25"/>
            <p:cNvSpPr/>
            <p:nvPr/>
          </p:nvSpPr>
          <p:spPr>
            <a:xfrm>
              <a:off x="99419" y="98275"/>
              <a:ext cx="2848480" cy="1026193"/>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193" name="SCRATCH"/>
          <p:cNvSpPr txBox="1"/>
          <p:nvPr/>
        </p:nvSpPr>
        <p:spPr>
          <a:xfrm>
            <a:off x="11393741" y="3666909"/>
            <a:ext cx="1409081"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1828431">
              <a:defRPr sz="2800" b="1">
                <a:solidFill>
                  <a:srgbClr val="FFFFFF"/>
                </a:solidFill>
              </a:defRPr>
            </a:pPr>
            <a:r>
              <a:t> </a:t>
            </a:r>
            <a:r>
              <a:rPr>
                <a:solidFill>
                  <a:srgbClr val="374556"/>
                </a:solidFill>
              </a:rPr>
              <a:t>HOME</a:t>
            </a:r>
          </a:p>
        </p:txBody>
      </p:sp>
      <p:grpSp>
        <p:nvGrpSpPr>
          <p:cNvPr id="1196" name="Group"/>
          <p:cNvGrpSpPr/>
          <p:nvPr/>
        </p:nvGrpSpPr>
        <p:grpSpPr>
          <a:xfrm>
            <a:off x="8451198" y="4752740"/>
            <a:ext cx="3033883" cy="1223886"/>
            <a:chOff x="-1" y="0"/>
            <a:chExt cx="3033881" cy="1223884"/>
          </a:xfrm>
        </p:grpSpPr>
        <p:sp>
          <p:nvSpPr>
            <p:cNvPr id="1194" name="Freeform 15"/>
            <p:cNvSpPr/>
            <p:nvPr/>
          </p:nvSpPr>
          <p:spPr>
            <a:xfrm>
              <a:off x="-2" y="0"/>
              <a:ext cx="3033883"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195" name="Freeform 25"/>
            <p:cNvSpPr/>
            <p:nvPr/>
          </p:nvSpPr>
          <p:spPr>
            <a:xfrm>
              <a:off x="99419" y="98275"/>
              <a:ext cx="2848478" cy="102619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197" name="SCRATCH"/>
          <p:cNvSpPr txBox="1"/>
          <p:nvPr/>
        </p:nvSpPr>
        <p:spPr>
          <a:xfrm>
            <a:off x="9193559" y="5101710"/>
            <a:ext cx="1549162"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1828431">
              <a:defRPr sz="2800" b="1">
                <a:solidFill>
                  <a:srgbClr val="FFFFFF"/>
                </a:solidFill>
              </a:defRPr>
            </a:pPr>
            <a:r>
              <a:t>  </a:t>
            </a:r>
            <a:r>
              <a:rPr>
                <a:solidFill>
                  <a:srgbClr val="374556"/>
                </a:solidFill>
              </a:rPr>
              <a:t>USER</a:t>
            </a:r>
          </a:p>
        </p:txBody>
      </p:sp>
      <p:grpSp>
        <p:nvGrpSpPr>
          <p:cNvPr id="1200" name="Group"/>
          <p:cNvGrpSpPr/>
          <p:nvPr/>
        </p:nvGrpSpPr>
        <p:grpSpPr>
          <a:xfrm>
            <a:off x="12886218" y="4752740"/>
            <a:ext cx="3033883" cy="1223886"/>
            <a:chOff x="-1" y="0"/>
            <a:chExt cx="3033881" cy="1223884"/>
          </a:xfrm>
        </p:grpSpPr>
        <p:sp>
          <p:nvSpPr>
            <p:cNvPr id="1198" name="Freeform 15"/>
            <p:cNvSpPr/>
            <p:nvPr/>
          </p:nvSpPr>
          <p:spPr>
            <a:xfrm>
              <a:off x="-2" y="0"/>
              <a:ext cx="3033883"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199" name="Freeform 25"/>
            <p:cNvSpPr/>
            <p:nvPr/>
          </p:nvSpPr>
          <p:spPr>
            <a:xfrm>
              <a:off x="99419" y="98275"/>
              <a:ext cx="2848478" cy="102619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201" name="SCRATCH"/>
          <p:cNvSpPr txBox="1"/>
          <p:nvPr/>
        </p:nvSpPr>
        <p:spPr>
          <a:xfrm>
            <a:off x="13534941" y="5106563"/>
            <a:ext cx="1736438"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1828431">
              <a:defRPr sz="2800" b="1">
                <a:solidFill>
                  <a:srgbClr val="FFFFFF"/>
                </a:solidFill>
              </a:defRPr>
            </a:pPr>
            <a:r>
              <a:t>  </a:t>
            </a:r>
            <a:r>
              <a:rPr>
                <a:solidFill>
                  <a:srgbClr val="374556"/>
                </a:solidFill>
              </a:rPr>
              <a:t>DRIVE</a:t>
            </a:r>
          </a:p>
        </p:txBody>
      </p:sp>
      <p:grpSp>
        <p:nvGrpSpPr>
          <p:cNvPr id="1204" name="Group"/>
          <p:cNvGrpSpPr/>
          <p:nvPr/>
        </p:nvGrpSpPr>
        <p:grpSpPr>
          <a:xfrm>
            <a:off x="10595143" y="6195304"/>
            <a:ext cx="3033884" cy="1223886"/>
            <a:chOff x="0" y="0"/>
            <a:chExt cx="3033883" cy="1223884"/>
          </a:xfrm>
        </p:grpSpPr>
        <p:sp>
          <p:nvSpPr>
            <p:cNvPr id="1202" name="Freeform 15"/>
            <p:cNvSpPr/>
            <p:nvPr/>
          </p:nvSpPr>
          <p:spPr>
            <a:xfrm>
              <a:off x="-1" y="0"/>
              <a:ext cx="3033884"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203" name="Freeform 25"/>
            <p:cNvSpPr/>
            <p:nvPr/>
          </p:nvSpPr>
          <p:spPr>
            <a:xfrm>
              <a:off x="99419" y="98275"/>
              <a:ext cx="2848480" cy="102619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205" name="SCRATCH"/>
          <p:cNvSpPr txBox="1"/>
          <p:nvPr/>
        </p:nvSpPr>
        <p:spPr>
          <a:xfrm>
            <a:off x="10901826" y="6540545"/>
            <a:ext cx="2348576"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1828431">
              <a:defRPr sz="2800" b="1">
                <a:solidFill>
                  <a:srgbClr val="FFFFFF"/>
                </a:solidFill>
              </a:defRPr>
            </a:pPr>
            <a:r>
              <a:t>  </a:t>
            </a:r>
            <a:r>
              <a:rPr>
                <a:solidFill>
                  <a:srgbClr val="374556"/>
                </a:solidFill>
              </a:rPr>
              <a:t>PROJECTS</a:t>
            </a:r>
          </a:p>
        </p:txBody>
      </p:sp>
      <p:sp>
        <p:nvSpPr>
          <p:cNvPr id="1206" name="Line"/>
          <p:cNvSpPr/>
          <p:nvPr/>
        </p:nvSpPr>
        <p:spPr>
          <a:xfrm>
            <a:off x="12112084" y="7573557"/>
            <a:ext cx="2" cy="479967"/>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207" name="Line"/>
          <p:cNvSpPr/>
          <p:nvPr/>
        </p:nvSpPr>
        <p:spPr>
          <a:xfrm>
            <a:off x="11643493" y="5433623"/>
            <a:ext cx="1084316" cy="3"/>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208" name="Connection Line"/>
          <p:cNvSpPr/>
          <p:nvPr/>
        </p:nvSpPr>
        <p:spPr>
          <a:xfrm>
            <a:off x="9832970" y="3922790"/>
            <a:ext cx="682314" cy="71202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985" y="1955"/>
                  <a:pt x="1785" y="9155"/>
                  <a:pt x="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09" name="Connection Line"/>
          <p:cNvSpPr/>
          <p:nvPr/>
        </p:nvSpPr>
        <p:spPr>
          <a:xfrm>
            <a:off x="9752285" y="4510330"/>
            <a:ext cx="195848" cy="125485"/>
          </a:xfrm>
          <a:custGeom>
            <a:avLst/>
            <a:gdLst/>
            <a:ahLst/>
            <a:cxnLst>
              <a:cxn ang="0">
                <a:pos x="wd2" y="hd2"/>
              </a:cxn>
              <a:cxn ang="5400000">
                <a:pos x="wd2" y="hd2"/>
              </a:cxn>
              <a:cxn ang="10800000">
                <a:pos x="wd2" y="hd2"/>
              </a:cxn>
              <a:cxn ang="16200000">
                <a:pos x="wd2" y="hd2"/>
              </a:cxn>
            </a:cxnLst>
            <a:rect l="0" t="0" r="r" b="b"/>
            <a:pathLst>
              <a:path w="21600" h="16200" extrusionOk="0">
                <a:moveTo>
                  <a:pt x="21600" y="320"/>
                </a:moveTo>
                <a:cubicBezTo>
                  <a:pt x="13025" y="21600"/>
                  <a:pt x="5825" y="21493"/>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10" name="Connection Line"/>
          <p:cNvSpPr/>
          <p:nvPr/>
        </p:nvSpPr>
        <p:spPr>
          <a:xfrm>
            <a:off x="13749807" y="6102005"/>
            <a:ext cx="682314" cy="71202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2615" y="19645"/>
                  <a:pt x="19815" y="12445"/>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11" name="Connection Line"/>
          <p:cNvSpPr/>
          <p:nvPr/>
        </p:nvSpPr>
        <p:spPr>
          <a:xfrm>
            <a:off x="13756823" y="6698754"/>
            <a:ext cx="145924" cy="200002"/>
          </a:xfrm>
          <a:custGeom>
            <a:avLst/>
            <a:gdLst/>
            <a:ahLst/>
            <a:cxnLst>
              <a:cxn ang="0">
                <a:pos x="wd2" y="hd2"/>
              </a:cxn>
              <a:cxn ang="5400000">
                <a:pos x="wd2" y="hd2"/>
              </a:cxn>
              <a:cxn ang="10800000">
                <a:pos x="wd2" y="hd2"/>
              </a:cxn>
              <a:cxn ang="16200000">
                <a:pos x="wd2" y="hd2"/>
              </a:cxn>
            </a:cxnLst>
            <a:rect l="0" t="0" r="r" b="b"/>
            <a:pathLst>
              <a:path w="16307" h="21600" extrusionOk="0">
                <a:moveTo>
                  <a:pt x="16307" y="21600"/>
                </a:moveTo>
                <a:cubicBezTo>
                  <a:pt x="-3674" y="17058"/>
                  <a:pt x="-5293" y="9858"/>
                  <a:pt x="11451"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12" name="Connection Line"/>
          <p:cNvSpPr/>
          <p:nvPr/>
        </p:nvSpPr>
        <p:spPr>
          <a:xfrm>
            <a:off x="9792627" y="6102005"/>
            <a:ext cx="682315" cy="71202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8985" y="19645"/>
                  <a:pt x="1785" y="12445"/>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13" name="Connection Line"/>
          <p:cNvSpPr/>
          <p:nvPr/>
        </p:nvSpPr>
        <p:spPr>
          <a:xfrm>
            <a:off x="10322000" y="6698754"/>
            <a:ext cx="145926" cy="200002"/>
          </a:xfrm>
          <a:custGeom>
            <a:avLst/>
            <a:gdLst/>
            <a:ahLst/>
            <a:cxnLst>
              <a:cxn ang="0">
                <a:pos x="wd2" y="hd2"/>
              </a:cxn>
              <a:cxn ang="5400000">
                <a:pos x="wd2" y="hd2"/>
              </a:cxn>
              <a:cxn ang="10800000">
                <a:pos x="wd2" y="hd2"/>
              </a:cxn>
              <a:cxn ang="16200000">
                <a:pos x="wd2" y="hd2"/>
              </a:cxn>
            </a:cxnLst>
            <a:rect l="0" t="0" r="r" b="b"/>
            <a:pathLst>
              <a:path w="16307" h="21600" extrusionOk="0">
                <a:moveTo>
                  <a:pt x="0" y="21600"/>
                </a:moveTo>
                <a:cubicBezTo>
                  <a:pt x="19981" y="17058"/>
                  <a:pt x="21600" y="9858"/>
                  <a:pt x="4856"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14" name="Connection Line"/>
          <p:cNvSpPr/>
          <p:nvPr/>
        </p:nvSpPr>
        <p:spPr>
          <a:xfrm>
            <a:off x="11993098" y="7922248"/>
            <a:ext cx="237731"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15" name="Connection Line"/>
          <p:cNvSpPr/>
          <p:nvPr/>
        </p:nvSpPr>
        <p:spPr>
          <a:xfrm>
            <a:off x="12592108" y="5355114"/>
            <a:ext cx="146002" cy="182821"/>
          </a:xfrm>
          <a:custGeom>
            <a:avLst/>
            <a:gdLst/>
            <a:ahLst/>
            <a:cxnLst>
              <a:cxn ang="0">
                <a:pos x="wd2" y="hd2"/>
              </a:cxn>
              <a:cxn ang="5400000">
                <a:pos x="wd2" y="hd2"/>
              </a:cxn>
              <a:cxn ang="10800000">
                <a:pos x="wd2" y="hd2"/>
              </a:cxn>
              <a:cxn ang="16200000">
                <a:pos x="wd2" y="hd2"/>
              </a:cxn>
            </a:cxnLst>
            <a:rect l="0" t="0" r="r" b="b"/>
            <a:pathLst>
              <a:path w="16227" h="21600" extrusionOk="0">
                <a:moveTo>
                  <a:pt x="2526" y="21600"/>
                </a:moveTo>
                <a:cubicBezTo>
                  <a:pt x="21600" y="12380"/>
                  <a:pt x="20758" y="5180"/>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16" name="Connection Line"/>
          <p:cNvSpPr/>
          <p:nvPr/>
        </p:nvSpPr>
        <p:spPr>
          <a:xfrm>
            <a:off x="11634239" y="5355114"/>
            <a:ext cx="146000" cy="182821"/>
          </a:xfrm>
          <a:custGeom>
            <a:avLst/>
            <a:gdLst/>
            <a:ahLst/>
            <a:cxnLst>
              <a:cxn ang="0">
                <a:pos x="wd2" y="hd2"/>
              </a:cxn>
              <a:cxn ang="5400000">
                <a:pos x="wd2" y="hd2"/>
              </a:cxn>
              <a:cxn ang="10800000">
                <a:pos x="wd2" y="hd2"/>
              </a:cxn>
              <a:cxn ang="16200000">
                <a:pos x="wd2" y="hd2"/>
              </a:cxn>
            </a:cxnLst>
            <a:rect l="0" t="0" r="r" b="b"/>
            <a:pathLst>
              <a:path w="16227" h="21600" extrusionOk="0">
                <a:moveTo>
                  <a:pt x="13701" y="21600"/>
                </a:moveTo>
                <a:cubicBezTo>
                  <a:pt x="-5373" y="12380"/>
                  <a:pt x="-4531" y="5180"/>
                  <a:pt x="16227"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17" name="Connection Line"/>
          <p:cNvSpPr/>
          <p:nvPr/>
        </p:nvSpPr>
        <p:spPr>
          <a:xfrm>
            <a:off x="13680154" y="3934064"/>
            <a:ext cx="682314" cy="7120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2615" y="1955"/>
                  <a:pt x="19815" y="9155"/>
                  <a:pt x="2160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18" name="Connection Line"/>
          <p:cNvSpPr/>
          <p:nvPr/>
        </p:nvSpPr>
        <p:spPr>
          <a:xfrm>
            <a:off x="14247305" y="4521605"/>
            <a:ext cx="195848" cy="125485"/>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grpSp>
        <p:nvGrpSpPr>
          <p:cNvPr id="1221" name="Group"/>
          <p:cNvGrpSpPr/>
          <p:nvPr/>
        </p:nvGrpSpPr>
        <p:grpSpPr>
          <a:xfrm>
            <a:off x="9442483" y="12304910"/>
            <a:ext cx="2559138" cy="984545"/>
            <a:chOff x="0" y="0"/>
            <a:chExt cx="2559136" cy="984543"/>
          </a:xfrm>
        </p:grpSpPr>
        <p:sp>
          <p:nvSpPr>
            <p:cNvPr id="1219" name="Freeform 15"/>
            <p:cNvSpPr/>
            <p:nvPr/>
          </p:nvSpPr>
          <p:spPr>
            <a:xfrm>
              <a:off x="-1" y="-1"/>
              <a:ext cx="2559137" cy="984545"/>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220" name="Freeform 25"/>
            <p:cNvSpPr/>
            <p:nvPr/>
          </p:nvSpPr>
          <p:spPr>
            <a:xfrm>
              <a:off x="78644" y="79056"/>
              <a:ext cx="2402746" cy="8255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222" name="Freeform 15"/>
          <p:cNvSpPr/>
          <p:nvPr/>
        </p:nvSpPr>
        <p:spPr>
          <a:xfrm>
            <a:off x="18624573" y="10706334"/>
            <a:ext cx="2559136" cy="103237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23" name="Freeform 25"/>
          <p:cNvSpPr/>
          <p:nvPr/>
        </p:nvSpPr>
        <p:spPr>
          <a:xfrm>
            <a:off x="18708436" y="10789232"/>
            <a:ext cx="2402744" cy="8656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24" name="Freeform 15"/>
          <p:cNvSpPr/>
          <p:nvPr/>
        </p:nvSpPr>
        <p:spPr>
          <a:xfrm>
            <a:off x="10806514" y="10702376"/>
            <a:ext cx="2559136" cy="1032372"/>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25" name="Freeform 25"/>
          <p:cNvSpPr/>
          <p:nvPr/>
        </p:nvSpPr>
        <p:spPr>
          <a:xfrm>
            <a:off x="10884710" y="10789574"/>
            <a:ext cx="2402744" cy="86561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26" name="Freeform 15"/>
          <p:cNvSpPr/>
          <p:nvPr/>
        </p:nvSpPr>
        <p:spPr>
          <a:xfrm>
            <a:off x="2995670" y="10706334"/>
            <a:ext cx="2559136" cy="103237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27" name="Freeform 25"/>
          <p:cNvSpPr/>
          <p:nvPr/>
        </p:nvSpPr>
        <p:spPr>
          <a:xfrm>
            <a:off x="3079531" y="10789232"/>
            <a:ext cx="2402745" cy="8656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28" name="ARCHIVE"/>
          <p:cNvSpPr txBox="1"/>
          <p:nvPr/>
        </p:nvSpPr>
        <p:spPr>
          <a:xfrm>
            <a:off x="18829210" y="10974870"/>
            <a:ext cx="2149866"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1828431">
              <a:defRPr sz="2600" b="1">
                <a:solidFill>
                  <a:srgbClr val="374556"/>
                </a:solidFill>
              </a:defRPr>
            </a:lvl1pPr>
          </a:lstStyle>
          <a:p>
            <a:r>
              <a:t>Docs</a:t>
            </a:r>
          </a:p>
        </p:txBody>
      </p:sp>
      <p:sp>
        <p:nvSpPr>
          <p:cNvPr id="1229" name="DATA"/>
          <p:cNvSpPr txBox="1"/>
          <p:nvPr/>
        </p:nvSpPr>
        <p:spPr>
          <a:xfrm>
            <a:off x="11598606" y="10974869"/>
            <a:ext cx="999352"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Data</a:t>
            </a:r>
          </a:p>
        </p:txBody>
      </p:sp>
      <p:sp>
        <p:nvSpPr>
          <p:cNvPr id="1230" name="PEOPLE"/>
          <p:cNvSpPr txBox="1"/>
          <p:nvPr/>
        </p:nvSpPr>
        <p:spPr>
          <a:xfrm>
            <a:off x="3544076" y="10979552"/>
            <a:ext cx="1409081"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Results</a:t>
            </a:r>
          </a:p>
        </p:txBody>
      </p:sp>
      <p:grpSp>
        <p:nvGrpSpPr>
          <p:cNvPr id="1233" name="Group"/>
          <p:cNvGrpSpPr/>
          <p:nvPr/>
        </p:nvGrpSpPr>
        <p:grpSpPr>
          <a:xfrm>
            <a:off x="12170542" y="12287960"/>
            <a:ext cx="2559137" cy="984545"/>
            <a:chOff x="0" y="0"/>
            <a:chExt cx="2559136" cy="984543"/>
          </a:xfrm>
        </p:grpSpPr>
        <p:sp>
          <p:nvSpPr>
            <p:cNvPr id="1231" name="Freeform 15"/>
            <p:cNvSpPr/>
            <p:nvPr/>
          </p:nvSpPr>
          <p:spPr>
            <a:xfrm>
              <a:off x="-1" y="-1"/>
              <a:ext cx="2559137" cy="984545"/>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232" name="Freeform 25"/>
            <p:cNvSpPr/>
            <p:nvPr/>
          </p:nvSpPr>
          <p:spPr>
            <a:xfrm>
              <a:off x="78644" y="79056"/>
              <a:ext cx="2402746" cy="8255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234" name="GENERATED"/>
          <p:cNvSpPr txBox="1"/>
          <p:nvPr/>
        </p:nvSpPr>
        <p:spPr>
          <a:xfrm>
            <a:off x="12459462" y="12516210"/>
            <a:ext cx="1981297"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Generated</a:t>
            </a:r>
          </a:p>
        </p:txBody>
      </p:sp>
      <p:sp>
        <p:nvSpPr>
          <p:cNvPr id="1235" name="Freeform 15"/>
          <p:cNvSpPr/>
          <p:nvPr/>
        </p:nvSpPr>
        <p:spPr>
          <a:xfrm>
            <a:off x="10820316" y="8804464"/>
            <a:ext cx="2559136" cy="103237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36" name="Freeform 25"/>
          <p:cNvSpPr/>
          <p:nvPr/>
        </p:nvSpPr>
        <p:spPr>
          <a:xfrm>
            <a:off x="10904177" y="8887362"/>
            <a:ext cx="2402745" cy="86561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37" name="SCRATCH"/>
          <p:cNvSpPr txBox="1"/>
          <p:nvPr/>
        </p:nvSpPr>
        <p:spPr>
          <a:xfrm>
            <a:off x="11433726" y="9055786"/>
            <a:ext cx="1330109"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1828431">
              <a:defRPr sz="2600" b="1">
                <a:solidFill>
                  <a:srgbClr val="374556"/>
                </a:solidFill>
              </a:defRPr>
            </a:lvl1pPr>
          </a:lstStyle>
          <a:p>
            <a:r>
              <a:t>Name</a:t>
            </a:r>
          </a:p>
        </p:txBody>
      </p:sp>
      <p:sp>
        <p:nvSpPr>
          <p:cNvPr id="1238" name="GENERATED"/>
          <p:cNvSpPr txBox="1"/>
          <p:nvPr/>
        </p:nvSpPr>
        <p:spPr>
          <a:xfrm>
            <a:off x="10255387" y="12549531"/>
            <a:ext cx="933330"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Raw</a:t>
            </a:r>
          </a:p>
        </p:txBody>
      </p:sp>
      <p:grpSp>
        <p:nvGrpSpPr>
          <p:cNvPr id="1241" name="Group"/>
          <p:cNvGrpSpPr/>
          <p:nvPr/>
        </p:nvGrpSpPr>
        <p:grpSpPr>
          <a:xfrm>
            <a:off x="17210733" y="12271588"/>
            <a:ext cx="2559137" cy="984546"/>
            <a:chOff x="0" y="0"/>
            <a:chExt cx="2559136" cy="984545"/>
          </a:xfrm>
        </p:grpSpPr>
        <p:sp>
          <p:nvSpPr>
            <p:cNvPr id="1239" name="Freeform 15"/>
            <p:cNvSpPr/>
            <p:nvPr/>
          </p:nvSpPr>
          <p:spPr>
            <a:xfrm>
              <a:off x="-1" y="-1"/>
              <a:ext cx="2559137" cy="98454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240" name="Freeform 25"/>
            <p:cNvSpPr/>
            <p:nvPr/>
          </p:nvSpPr>
          <p:spPr>
            <a:xfrm>
              <a:off x="78644" y="79056"/>
              <a:ext cx="2402746" cy="82551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grpSp>
        <p:nvGrpSpPr>
          <p:cNvPr id="1244" name="Group"/>
          <p:cNvGrpSpPr/>
          <p:nvPr/>
        </p:nvGrpSpPr>
        <p:grpSpPr>
          <a:xfrm>
            <a:off x="20034759" y="12262408"/>
            <a:ext cx="2559137" cy="984545"/>
            <a:chOff x="0" y="0"/>
            <a:chExt cx="2559136" cy="984543"/>
          </a:xfrm>
        </p:grpSpPr>
        <p:sp>
          <p:nvSpPr>
            <p:cNvPr id="1242" name="Freeform 15"/>
            <p:cNvSpPr/>
            <p:nvPr/>
          </p:nvSpPr>
          <p:spPr>
            <a:xfrm>
              <a:off x="-1" y="-1"/>
              <a:ext cx="2559137" cy="984545"/>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243" name="Freeform 25"/>
            <p:cNvSpPr/>
            <p:nvPr/>
          </p:nvSpPr>
          <p:spPr>
            <a:xfrm>
              <a:off x="78644" y="79056"/>
              <a:ext cx="2402746" cy="8255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245" name="GENERATED"/>
          <p:cNvSpPr txBox="1"/>
          <p:nvPr/>
        </p:nvSpPr>
        <p:spPr>
          <a:xfrm>
            <a:off x="20709264" y="12507030"/>
            <a:ext cx="1210125"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Drafts</a:t>
            </a:r>
          </a:p>
        </p:txBody>
      </p:sp>
      <p:sp>
        <p:nvSpPr>
          <p:cNvPr id="1246" name="GENERATED"/>
          <p:cNvSpPr txBox="1"/>
          <p:nvPr/>
        </p:nvSpPr>
        <p:spPr>
          <a:xfrm>
            <a:off x="17571848" y="12507030"/>
            <a:ext cx="1836908"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Literature</a:t>
            </a:r>
          </a:p>
        </p:txBody>
      </p:sp>
      <p:sp>
        <p:nvSpPr>
          <p:cNvPr id="1247" name="Freeform 15"/>
          <p:cNvSpPr/>
          <p:nvPr/>
        </p:nvSpPr>
        <p:spPr>
          <a:xfrm>
            <a:off x="1577269" y="12243086"/>
            <a:ext cx="2559136" cy="1032369"/>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48" name="Freeform 25"/>
          <p:cNvSpPr/>
          <p:nvPr/>
        </p:nvSpPr>
        <p:spPr>
          <a:xfrm>
            <a:off x="1661130" y="12325984"/>
            <a:ext cx="2402746" cy="865610"/>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49" name="Freeform 15"/>
          <p:cNvSpPr/>
          <p:nvPr/>
        </p:nvSpPr>
        <p:spPr>
          <a:xfrm>
            <a:off x="4385433" y="12243086"/>
            <a:ext cx="2559136" cy="1032369"/>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50" name="Freeform 25"/>
          <p:cNvSpPr/>
          <p:nvPr/>
        </p:nvSpPr>
        <p:spPr>
          <a:xfrm>
            <a:off x="4463627" y="12325984"/>
            <a:ext cx="2402745" cy="865610"/>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51" name="GENERATED"/>
          <p:cNvSpPr txBox="1"/>
          <p:nvPr/>
        </p:nvSpPr>
        <p:spPr>
          <a:xfrm>
            <a:off x="2251774" y="12507030"/>
            <a:ext cx="1330109"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Tables</a:t>
            </a:r>
          </a:p>
        </p:txBody>
      </p:sp>
      <p:sp>
        <p:nvSpPr>
          <p:cNvPr id="1252" name="GENERATED"/>
          <p:cNvSpPr txBox="1"/>
          <p:nvPr/>
        </p:nvSpPr>
        <p:spPr>
          <a:xfrm>
            <a:off x="4999946" y="12507030"/>
            <a:ext cx="1409081"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Figures</a:t>
            </a:r>
          </a:p>
        </p:txBody>
      </p:sp>
      <p:sp>
        <p:nvSpPr>
          <p:cNvPr id="1253" name="Freeform 15"/>
          <p:cNvSpPr/>
          <p:nvPr/>
        </p:nvSpPr>
        <p:spPr>
          <a:xfrm>
            <a:off x="14715545" y="10705086"/>
            <a:ext cx="2559136" cy="103237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54" name="Freeform 25"/>
          <p:cNvSpPr/>
          <p:nvPr/>
        </p:nvSpPr>
        <p:spPr>
          <a:xfrm>
            <a:off x="14799406" y="10787984"/>
            <a:ext cx="2402745" cy="8656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55" name="PEOPLE"/>
          <p:cNvSpPr txBox="1"/>
          <p:nvPr/>
        </p:nvSpPr>
        <p:spPr>
          <a:xfrm>
            <a:off x="15332502" y="10974869"/>
            <a:ext cx="1409081"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600" b="1">
                <a:solidFill>
                  <a:srgbClr val="374556"/>
                </a:solidFill>
              </a:defRPr>
            </a:lvl1pPr>
          </a:lstStyle>
          <a:p>
            <a:r>
              <a:t>Scratch</a:t>
            </a:r>
          </a:p>
        </p:txBody>
      </p:sp>
      <p:sp>
        <p:nvSpPr>
          <p:cNvPr id="1256" name="Line"/>
          <p:cNvSpPr/>
          <p:nvPr/>
        </p:nvSpPr>
        <p:spPr>
          <a:xfrm>
            <a:off x="12083999" y="11826728"/>
            <a:ext cx="2" cy="529413"/>
          </a:xfrm>
          <a:prstGeom prst="line">
            <a:avLst/>
          </a:prstGeom>
          <a:ln w="38100">
            <a:solidFill>
              <a:srgbClr val="374556"/>
            </a:solidFill>
            <a:miter/>
          </a:ln>
        </p:spPr>
        <p:txBody>
          <a:bodyPr lIns="45718" tIns="45718" rIns="45718" bIns="45718"/>
          <a:lstStyle/>
          <a:p>
            <a:pPr>
              <a:defRPr>
                <a:solidFill>
                  <a:srgbClr val="FFFFFF"/>
                </a:solidFill>
              </a:defRPr>
            </a:pPr>
            <a:endParaRPr/>
          </a:p>
        </p:txBody>
      </p:sp>
      <p:sp>
        <p:nvSpPr>
          <p:cNvPr id="1257" name="Connection Line"/>
          <p:cNvSpPr/>
          <p:nvPr/>
        </p:nvSpPr>
        <p:spPr>
          <a:xfrm>
            <a:off x="11965813" y="12186939"/>
            <a:ext cx="237730"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374556"/>
            </a:solidFill>
            <a:miter/>
          </a:ln>
        </p:spPr>
        <p:txBody>
          <a:bodyPr lIns="45718" tIns="45718" rIns="45718" bIns="45718"/>
          <a:lstStyle/>
          <a:p>
            <a:pPr>
              <a:defRPr>
                <a:solidFill>
                  <a:srgbClr val="FFFFFF"/>
                </a:solidFill>
              </a:defRPr>
            </a:pPr>
            <a:endParaRPr/>
          </a:p>
        </p:txBody>
      </p:sp>
      <p:sp>
        <p:nvSpPr>
          <p:cNvPr id="1258" name="Line"/>
          <p:cNvSpPr/>
          <p:nvPr/>
        </p:nvSpPr>
        <p:spPr>
          <a:xfrm>
            <a:off x="19901897" y="11826728"/>
            <a:ext cx="2" cy="529413"/>
          </a:xfrm>
          <a:prstGeom prst="line">
            <a:avLst/>
          </a:prstGeom>
          <a:ln w="38100">
            <a:solidFill>
              <a:srgbClr val="374556"/>
            </a:solidFill>
            <a:miter/>
          </a:ln>
        </p:spPr>
        <p:txBody>
          <a:bodyPr lIns="45718" tIns="45718" rIns="45718" bIns="45718"/>
          <a:lstStyle/>
          <a:p>
            <a:pPr>
              <a:defRPr>
                <a:solidFill>
                  <a:srgbClr val="FFFFFF"/>
                </a:solidFill>
              </a:defRPr>
            </a:pPr>
            <a:endParaRPr/>
          </a:p>
        </p:txBody>
      </p:sp>
      <p:sp>
        <p:nvSpPr>
          <p:cNvPr id="1259" name="Connection Line"/>
          <p:cNvSpPr/>
          <p:nvPr/>
        </p:nvSpPr>
        <p:spPr>
          <a:xfrm>
            <a:off x="19776448" y="12185132"/>
            <a:ext cx="237730"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374556"/>
            </a:solidFill>
            <a:miter/>
          </a:ln>
        </p:spPr>
        <p:txBody>
          <a:bodyPr lIns="45718" tIns="45718" rIns="45718" bIns="45718"/>
          <a:lstStyle/>
          <a:p>
            <a:pPr>
              <a:defRPr>
                <a:solidFill>
                  <a:srgbClr val="FFFFFF"/>
                </a:solidFill>
              </a:defRPr>
            </a:pPr>
            <a:endParaRPr/>
          </a:p>
        </p:txBody>
      </p:sp>
      <p:sp>
        <p:nvSpPr>
          <p:cNvPr id="1260" name="Line"/>
          <p:cNvSpPr/>
          <p:nvPr/>
        </p:nvSpPr>
        <p:spPr>
          <a:xfrm>
            <a:off x="4261314" y="11826728"/>
            <a:ext cx="3" cy="529413"/>
          </a:xfrm>
          <a:prstGeom prst="line">
            <a:avLst/>
          </a:prstGeom>
          <a:ln w="38100">
            <a:solidFill>
              <a:srgbClr val="374556"/>
            </a:solidFill>
            <a:miter/>
          </a:ln>
        </p:spPr>
        <p:txBody>
          <a:bodyPr lIns="45718" tIns="45718" rIns="45718" bIns="45718"/>
          <a:lstStyle/>
          <a:p>
            <a:pPr>
              <a:defRPr>
                <a:solidFill>
                  <a:srgbClr val="FFFFFF"/>
                </a:solidFill>
              </a:defRPr>
            </a:pPr>
            <a:endParaRPr/>
          </a:p>
        </p:txBody>
      </p:sp>
      <p:sp>
        <p:nvSpPr>
          <p:cNvPr id="1261" name="Connection Line"/>
          <p:cNvSpPr/>
          <p:nvPr/>
        </p:nvSpPr>
        <p:spPr>
          <a:xfrm>
            <a:off x="4129516" y="12186939"/>
            <a:ext cx="237730"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374556"/>
            </a:solidFill>
            <a:miter/>
          </a:ln>
        </p:spPr>
        <p:txBody>
          <a:bodyPr lIns="45718" tIns="45718" rIns="45718" bIns="45718"/>
          <a:lstStyle/>
          <a:p>
            <a:pPr>
              <a:defRPr>
                <a:solidFill>
                  <a:srgbClr val="FFFFFF"/>
                </a:solidFill>
              </a:defRPr>
            </a:pPr>
            <a:endParaRPr/>
          </a:p>
        </p:txBody>
      </p:sp>
      <p:grpSp>
        <p:nvGrpSpPr>
          <p:cNvPr id="1267" name="Group"/>
          <p:cNvGrpSpPr/>
          <p:nvPr/>
        </p:nvGrpSpPr>
        <p:grpSpPr>
          <a:xfrm>
            <a:off x="4124602" y="9535476"/>
            <a:ext cx="6372489" cy="1014461"/>
            <a:chOff x="0" y="3"/>
            <a:chExt cx="6372488" cy="1014460"/>
          </a:xfrm>
        </p:grpSpPr>
        <p:sp>
          <p:nvSpPr>
            <p:cNvPr id="1262" name="Connection Line"/>
            <p:cNvSpPr/>
            <p:nvPr/>
          </p:nvSpPr>
          <p:spPr>
            <a:xfrm>
              <a:off x="98805" y="3"/>
              <a:ext cx="6273684" cy="999003"/>
            </a:xfrm>
            <a:custGeom>
              <a:avLst/>
              <a:gdLst/>
              <a:ahLst/>
              <a:cxnLst>
                <a:cxn ang="0">
                  <a:pos x="wd2" y="hd2"/>
                </a:cxn>
                <a:cxn ang="5400000">
                  <a:pos x="wd2" y="hd2"/>
                </a:cxn>
                <a:cxn ang="10800000">
                  <a:pos x="wd2" y="hd2"/>
                </a:cxn>
                <a:cxn ang="16200000">
                  <a:pos x="wd2" y="hd2"/>
                </a:cxn>
              </a:cxnLst>
              <a:rect l="0" t="0" r="r" b="b"/>
              <a:pathLst>
                <a:path w="21576" h="19198" extrusionOk="0">
                  <a:moveTo>
                    <a:pt x="21576" y="844"/>
                  </a:moveTo>
                  <a:cubicBezTo>
                    <a:pt x="7168" y="-2402"/>
                    <a:pt x="-24" y="3716"/>
                    <a:pt x="0" y="19198"/>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63" name="Connection Line"/>
            <p:cNvSpPr/>
            <p:nvPr/>
          </p:nvSpPr>
          <p:spPr>
            <a:xfrm>
              <a:off x="-1" y="830613"/>
              <a:ext cx="288147" cy="183852"/>
            </a:xfrm>
            <a:custGeom>
              <a:avLst/>
              <a:gdLst/>
              <a:ahLst/>
              <a:cxnLst>
                <a:cxn ang="0">
                  <a:pos x="wd2" y="hd2"/>
                </a:cxn>
                <a:cxn ang="5400000">
                  <a:pos x="wd2" y="hd2"/>
                </a:cxn>
                <a:cxn ang="10800000">
                  <a:pos x="wd2" y="hd2"/>
                </a:cxn>
                <a:cxn ang="16200000">
                  <a:pos x="wd2" y="hd2"/>
                </a:cxn>
              </a:cxnLst>
              <a:rect l="0" t="0" r="r" b="b"/>
              <a:pathLst>
                <a:path w="21600" h="16245" extrusionOk="0">
                  <a:moveTo>
                    <a:pt x="21600" y="3243"/>
                  </a:moveTo>
                  <a:cubicBezTo>
                    <a:pt x="9455" y="21600"/>
                    <a:pt x="2255" y="20519"/>
                    <a:pt x="0" y="0"/>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nvGrpSpPr>
            <p:cNvPr id="1266" name="Group"/>
            <p:cNvGrpSpPr/>
            <p:nvPr/>
          </p:nvGrpSpPr>
          <p:grpSpPr>
            <a:xfrm>
              <a:off x="3872353" y="66587"/>
              <a:ext cx="2449683" cy="928100"/>
              <a:chOff x="0" y="0"/>
              <a:chExt cx="2449681" cy="928099"/>
            </a:xfrm>
          </p:grpSpPr>
          <p:sp>
            <p:nvSpPr>
              <p:cNvPr id="1264" name="Connection Line"/>
              <p:cNvSpPr/>
              <p:nvPr/>
            </p:nvSpPr>
            <p:spPr>
              <a:xfrm>
                <a:off x="116414" y="-1"/>
                <a:ext cx="2333268" cy="92156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539" y="2010"/>
                      <a:pt x="1339" y="9210"/>
                      <a:pt x="0" y="21600"/>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65" name="Connection Line"/>
              <p:cNvSpPr/>
              <p:nvPr/>
            </p:nvSpPr>
            <p:spPr>
              <a:xfrm>
                <a:off x="-1" y="730706"/>
                <a:ext cx="310643" cy="197394"/>
              </a:xfrm>
              <a:custGeom>
                <a:avLst/>
                <a:gdLst/>
                <a:ahLst/>
                <a:cxnLst>
                  <a:cxn ang="0">
                    <a:pos x="wd2" y="hd2"/>
                  </a:cxn>
                  <a:cxn ang="5400000">
                    <a:pos x="wd2" y="hd2"/>
                  </a:cxn>
                  <a:cxn ang="10800000">
                    <a:pos x="wd2" y="hd2"/>
                  </a:cxn>
                  <a:cxn ang="16200000">
                    <a:pos x="wd2" y="hd2"/>
                  </a:cxn>
                </a:cxnLst>
                <a:rect l="0" t="0" r="r" b="b"/>
                <a:pathLst>
                  <a:path w="21600" h="16232" extrusionOk="0">
                    <a:moveTo>
                      <a:pt x="0" y="0"/>
                    </a:moveTo>
                    <a:cubicBezTo>
                      <a:pt x="4342" y="20682"/>
                      <a:pt x="11542" y="21600"/>
                      <a:pt x="21600" y="2755"/>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sp>
        <p:nvSpPr>
          <p:cNvPr id="1268" name="Freeform 15"/>
          <p:cNvSpPr/>
          <p:nvPr/>
        </p:nvSpPr>
        <p:spPr>
          <a:xfrm>
            <a:off x="6897482" y="10706676"/>
            <a:ext cx="2559136" cy="103237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69" name="Freeform 25"/>
          <p:cNvSpPr/>
          <p:nvPr/>
        </p:nvSpPr>
        <p:spPr>
          <a:xfrm>
            <a:off x="6981345" y="10789573"/>
            <a:ext cx="2402744" cy="86561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A2E4E4"/>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70" name="ARCHIVE"/>
          <p:cNvSpPr txBox="1"/>
          <p:nvPr/>
        </p:nvSpPr>
        <p:spPr>
          <a:xfrm>
            <a:off x="7102119" y="10975212"/>
            <a:ext cx="2149866"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1828431">
              <a:defRPr sz="2600" b="1">
                <a:solidFill>
                  <a:srgbClr val="374556"/>
                </a:solidFill>
              </a:defRPr>
            </a:lvl1pPr>
          </a:lstStyle>
          <a:p>
            <a:r>
              <a:t>Scripts</a:t>
            </a:r>
          </a:p>
        </p:txBody>
      </p:sp>
      <p:sp>
        <p:nvSpPr>
          <p:cNvPr id="1271" name="Line"/>
          <p:cNvSpPr/>
          <p:nvPr/>
        </p:nvSpPr>
        <p:spPr>
          <a:xfrm>
            <a:off x="12099883" y="10073069"/>
            <a:ext cx="2" cy="529413"/>
          </a:xfrm>
          <a:prstGeom prst="line">
            <a:avLst/>
          </a:prstGeom>
          <a:ln w="38100">
            <a:solidFill>
              <a:srgbClr val="374556"/>
            </a:solidFill>
            <a:miter/>
          </a:ln>
        </p:spPr>
        <p:txBody>
          <a:bodyPr lIns="45718" tIns="45718" rIns="45718" bIns="45718"/>
          <a:lstStyle/>
          <a:p>
            <a:pPr>
              <a:defRPr>
                <a:solidFill>
                  <a:srgbClr val="FFFFFF"/>
                </a:solidFill>
              </a:defRPr>
            </a:pPr>
            <a:endParaRPr/>
          </a:p>
        </p:txBody>
      </p:sp>
      <p:sp>
        <p:nvSpPr>
          <p:cNvPr id="1272" name="Connection Line"/>
          <p:cNvSpPr/>
          <p:nvPr/>
        </p:nvSpPr>
        <p:spPr>
          <a:xfrm>
            <a:off x="11982277" y="10447266"/>
            <a:ext cx="237731" cy="156775"/>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ln w="38100">
            <a:solidFill>
              <a:srgbClr val="374556"/>
            </a:solidFill>
            <a:miter/>
          </a:ln>
        </p:spPr>
        <p:txBody>
          <a:bodyPr lIns="45718" tIns="45718" rIns="45718" bIns="45718"/>
          <a:lstStyle/>
          <a:p>
            <a:pPr>
              <a:defRPr>
                <a:solidFill>
                  <a:srgbClr val="FFFFFF"/>
                </a:solidFill>
              </a:defRPr>
            </a:pPr>
            <a:endParaRPr/>
          </a:p>
        </p:txBody>
      </p:sp>
      <p:grpSp>
        <p:nvGrpSpPr>
          <p:cNvPr id="1278" name="Group"/>
          <p:cNvGrpSpPr/>
          <p:nvPr/>
        </p:nvGrpSpPr>
        <p:grpSpPr>
          <a:xfrm>
            <a:off x="13675690" y="9559770"/>
            <a:ext cx="6372490" cy="1014462"/>
            <a:chOff x="0" y="0"/>
            <a:chExt cx="6372488" cy="1014460"/>
          </a:xfrm>
        </p:grpSpPr>
        <p:sp>
          <p:nvSpPr>
            <p:cNvPr id="1273" name="Connection Line"/>
            <p:cNvSpPr/>
            <p:nvPr/>
          </p:nvSpPr>
          <p:spPr>
            <a:xfrm flipH="1">
              <a:off x="0" y="-1"/>
              <a:ext cx="6273683" cy="999004"/>
            </a:xfrm>
            <a:custGeom>
              <a:avLst/>
              <a:gdLst/>
              <a:ahLst/>
              <a:cxnLst>
                <a:cxn ang="0">
                  <a:pos x="wd2" y="hd2"/>
                </a:cxn>
                <a:cxn ang="5400000">
                  <a:pos x="wd2" y="hd2"/>
                </a:cxn>
                <a:cxn ang="10800000">
                  <a:pos x="wd2" y="hd2"/>
                </a:cxn>
                <a:cxn ang="16200000">
                  <a:pos x="wd2" y="hd2"/>
                </a:cxn>
              </a:cxnLst>
              <a:rect l="0" t="0" r="r" b="b"/>
              <a:pathLst>
                <a:path w="21576" h="19198" extrusionOk="0">
                  <a:moveTo>
                    <a:pt x="21576" y="844"/>
                  </a:moveTo>
                  <a:cubicBezTo>
                    <a:pt x="7168" y="-2402"/>
                    <a:pt x="-24" y="3716"/>
                    <a:pt x="0" y="19198"/>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74" name="Connection Line"/>
            <p:cNvSpPr/>
            <p:nvPr/>
          </p:nvSpPr>
          <p:spPr>
            <a:xfrm flipH="1">
              <a:off x="6084342" y="830610"/>
              <a:ext cx="288147" cy="183851"/>
            </a:xfrm>
            <a:custGeom>
              <a:avLst/>
              <a:gdLst/>
              <a:ahLst/>
              <a:cxnLst>
                <a:cxn ang="0">
                  <a:pos x="wd2" y="hd2"/>
                </a:cxn>
                <a:cxn ang="5400000">
                  <a:pos x="wd2" y="hd2"/>
                </a:cxn>
                <a:cxn ang="10800000">
                  <a:pos x="wd2" y="hd2"/>
                </a:cxn>
                <a:cxn ang="16200000">
                  <a:pos x="wd2" y="hd2"/>
                </a:cxn>
              </a:cxnLst>
              <a:rect l="0" t="0" r="r" b="b"/>
              <a:pathLst>
                <a:path w="21600" h="16245" extrusionOk="0">
                  <a:moveTo>
                    <a:pt x="21600" y="3243"/>
                  </a:moveTo>
                  <a:cubicBezTo>
                    <a:pt x="9455" y="21600"/>
                    <a:pt x="2255" y="20519"/>
                    <a:pt x="0" y="0"/>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nvGrpSpPr>
            <p:cNvPr id="1277" name="Group"/>
            <p:cNvGrpSpPr/>
            <p:nvPr/>
          </p:nvGrpSpPr>
          <p:grpSpPr>
            <a:xfrm>
              <a:off x="50452" y="66583"/>
              <a:ext cx="2449683" cy="928100"/>
              <a:chOff x="0" y="0"/>
              <a:chExt cx="2449681" cy="928099"/>
            </a:xfrm>
          </p:grpSpPr>
          <p:sp>
            <p:nvSpPr>
              <p:cNvPr id="1275" name="Connection Line"/>
              <p:cNvSpPr/>
              <p:nvPr/>
            </p:nvSpPr>
            <p:spPr>
              <a:xfrm flipH="1">
                <a:off x="0" y="0"/>
                <a:ext cx="2333268" cy="92156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539" y="2010"/>
                      <a:pt x="1339" y="9210"/>
                      <a:pt x="0" y="21600"/>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76" name="Connection Line"/>
              <p:cNvSpPr/>
              <p:nvPr/>
            </p:nvSpPr>
            <p:spPr>
              <a:xfrm flipH="1">
                <a:off x="2139040" y="730706"/>
                <a:ext cx="310642" cy="197394"/>
              </a:xfrm>
              <a:custGeom>
                <a:avLst/>
                <a:gdLst/>
                <a:ahLst/>
                <a:cxnLst>
                  <a:cxn ang="0">
                    <a:pos x="wd2" y="hd2"/>
                  </a:cxn>
                  <a:cxn ang="5400000">
                    <a:pos x="wd2" y="hd2"/>
                  </a:cxn>
                  <a:cxn ang="10800000">
                    <a:pos x="wd2" y="hd2"/>
                  </a:cxn>
                  <a:cxn ang="16200000">
                    <a:pos x="wd2" y="hd2"/>
                  </a:cxn>
                </a:cxnLst>
                <a:rect l="0" t="0" r="r" b="b"/>
                <a:pathLst>
                  <a:path w="21600" h="16232" extrusionOk="0">
                    <a:moveTo>
                      <a:pt x="0" y="0"/>
                    </a:moveTo>
                    <a:cubicBezTo>
                      <a:pt x="4342" y="20682"/>
                      <a:pt x="11542" y="21600"/>
                      <a:pt x="21600" y="2755"/>
                    </a:cubicBezTo>
                  </a:path>
                </a:pathLst>
              </a:custGeom>
              <a:noFill/>
              <a:ln w="38100" cap="flat">
                <a:solidFill>
                  <a:srgbClr val="37455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grpSp>
        <p:nvGrpSpPr>
          <p:cNvPr id="1281" name="Group"/>
          <p:cNvGrpSpPr/>
          <p:nvPr/>
        </p:nvGrpSpPr>
        <p:grpSpPr>
          <a:xfrm>
            <a:off x="19797384" y="6697995"/>
            <a:ext cx="3033884" cy="1223886"/>
            <a:chOff x="0" y="0"/>
            <a:chExt cx="3033883" cy="1223884"/>
          </a:xfrm>
        </p:grpSpPr>
        <p:sp>
          <p:nvSpPr>
            <p:cNvPr id="1279" name="Freeform 15"/>
            <p:cNvSpPr/>
            <p:nvPr/>
          </p:nvSpPr>
          <p:spPr>
            <a:xfrm>
              <a:off x="-1" y="0"/>
              <a:ext cx="3033884"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280" name="Freeform 25"/>
            <p:cNvSpPr/>
            <p:nvPr/>
          </p:nvSpPr>
          <p:spPr>
            <a:xfrm>
              <a:off x="99419" y="98275"/>
              <a:ext cx="2848480" cy="102619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alpha val="70161"/>
              </a:srgbClr>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282" name="SCRATCH"/>
          <p:cNvSpPr txBox="1"/>
          <p:nvPr/>
        </p:nvSpPr>
        <p:spPr>
          <a:xfrm>
            <a:off x="20452339" y="7050589"/>
            <a:ext cx="1836908"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800" b="1">
                <a:solidFill>
                  <a:srgbClr val="FFFFFF"/>
                </a:solidFill>
              </a:defRPr>
            </a:lvl1pPr>
          </a:lstStyle>
          <a:p>
            <a:r>
              <a:t> SERVER</a:t>
            </a:r>
          </a:p>
        </p:txBody>
      </p:sp>
      <p:sp>
        <p:nvSpPr>
          <p:cNvPr id="1283" name="Rounded Rectangle"/>
          <p:cNvSpPr/>
          <p:nvPr/>
        </p:nvSpPr>
        <p:spPr>
          <a:xfrm>
            <a:off x="18907878" y="3527338"/>
            <a:ext cx="4812896" cy="4673721"/>
          </a:xfrm>
          <a:prstGeom prst="roundRect">
            <a:avLst>
              <a:gd name="adj" fmla="val 15186"/>
            </a:avLst>
          </a:prstGeom>
          <a:ln w="38100">
            <a:solidFill>
              <a:srgbClr val="FFFFFF"/>
            </a:solidFill>
            <a:miter/>
          </a:ln>
        </p:spPr>
        <p:txBody>
          <a:bodyPr lIns="45718" tIns="45718" rIns="45718" bIns="45718" anchor="ctr"/>
          <a:lstStyle/>
          <a:p>
            <a:pPr>
              <a:defRPr>
                <a:solidFill>
                  <a:srgbClr val="FFFFFF"/>
                </a:solidFill>
              </a:defRPr>
            </a:pPr>
            <a:endParaRPr/>
          </a:p>
        </p:txBody>
      </p:sp>
      <p:sp>
        <p:nvSpPr>
          <p:cNvPr id="1284" name="Connection Line"/>
          <p:cNvSpPr/>
          <p:nvPr/>
        </p:nvSpPr>
        <p:spPr>
          <a:xfrm>
            <a:off x="18544939" y="6893631"/>
            <a:ext cx="195024" cy="198266"/>
          </a:xfrm>
          <a:custGeom>
            <a:avLst/>
            <a:gdLst/>
            <a:ahLst/>
            <a:cxnLst>
              <a:cxn ang="0">
                <a:pos x="wd2" y="hd2"/>
              </a:cxn>
              <a:cxn ang="5400000">
                <a:pos x="wd2" y="hd2"/>
              </a:cxn>
              <a:cxn ang="10800000">
                <a:pos x="wd2" y="hd2"/>
              </a:cxn>
              <a:cxn ang="16200000">
                <a:pos x="wd2" y="hd2"/>
              </a:cxn>
            </a:cxnLst>
            <a:rect l="0" t="0" r="r" b="b"/>
            <a:pathLst>
              <a:path w="16222" h="21600" extrusionOk="0">
                <a:moveTo>
                  <a:pt x="0" y="0"/>
                </a:moveTo>
                <a:cubicBezTo>
                  <a:pt x="20841" y="3876"/>
                  <a:pt x="21600" y="11076"/>
                  <a:pt x="2278"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285" name="Line"/>
          <p:cNvSpPr/>
          <p:nvPr/>
        </p:nvSpPr>
        <p:spPr>
          <a:xfrm>
            <a:off x="14349502" y="6973077"/>
            <a:ext cx="4342779"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286" name="SCRATCH"/>
          <p:cNvSpPr txBox="1"/>
          <p:nvPr/>
        </p:nvSpPr>
        <p:spPr>
          <a:xfrm>
            <a:off x="19412759" y="2789350"/>
            <a:ext cx="3803136"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800" b="1">
                <a:solidFill>
                  <a:srgbClr val="FFFFFF"/>
                </a:solidFill>
              </a:defRPr>
            </a:lvl1pPr>
          </a:lstStyle>
          <a:p>
            <a:r>
              <a:t>EXTERNAL BACKUP</a:t>
            </a:r>
          </a:p>
        </p:txBody>
      </p:sp>
      <p:sp>
        <p:nvSpPr>
          <p:cNvPr id="1287" name="SCRATCH"/>
          <p:cNvSpPr txBox="1"/>
          <p:nvPr/>
        </p:nvSpPr>
        <p:spPr>
          <a:xfrm>
            <a:off x="538303" y="2789350"/>
            <a:ext cx="3803135"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800" b="1">
                <a:solidFill>
                  <a:srgbClr val="FFFFFF"/>
                </a:solidFill>
              </a:defRPr>
            </a:lvl1pPr>
          </a:lstStyle>
          <a:p>
            <a:r>
              <a:t>LOCAL COMPUTER</a:t>
            </a:r>
          </a:p>
        </p:txBody>
      </p:sp>
      <p:grpSp>
        <p:nvGrpSpPr>
          <p:cNvPr id="1290" name="Group"/>
          <p:cNvGrpSpPr/>
          <p:nvPr/>
        </p:nvGrpSpPr>
        <p:grpSpPr>
          <a:xfrm>
            <a:off x="19797384" y="5252256"/>
            <a:ext cx="3033884" cy="1223886"/>
            <a:chOff x="0" y="0"/>
            <a:chExt cx="3033883" cy="1223884"/>
          </a:xfrm>
        </p:grpSpPr>
        <p:sp>
          <p:nvSpPr>
            <p:cNvPr id="1288" name="Freeform 15"/>
            <p:cNvSpPr/>
            <p:nvPr/>
          </p:nvSpPr>
          <p:spPr>
            <a:xfrm>
              <a:off x="-1" y="0"/>
              <a:ext cx="3033884"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289" name="Freeform 25"/>
            <p:cNvSpPr/>
            <p:nvPr/>
          </p:nvSpPr>
          <p:spPr>
            <a:xfrm>
              <a:off x="99419" y="98275"/>
              <a:ext cx="2848480" cy="102619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C585"/>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291" name="SCRATCH"/>
          <p:cNvSpPr txBox="1"/>
          <p:nvPr/>
        </p:nvSpPr>
        <p:spPr>
          <a:xfrm>
            <a:off x="20363439" y="5604850"/>
            <a:ext cx="1836908"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1828431">
              <a:defRPr sz="2800" b="1">
                <a:solidFill>
                  <a:srgbClr val="FFFFFF"/>
                </a:solidFill>
              </a:defRPr>
            </a:pPr>
            <a:r>
              <a:t>  </a:t>
            </a:r>
            <a:r>
              <a:rPr>
                <a:solidFill>
                  <a:srgbClr val="374556"/>
                </a:solidFill>
              </a:rPr>
              <a:t>GITHUB</a:t>
            </a:r>
          </a:p>
        </p:txBody>
      </p:sp>
      <p:grpSp>
        <p:nvGrpSpPr>
          <p:cNvPr id="1294" name="Group"/>
          <p:cNvGrpSpPr/>
          <p:nvPr/>
        </p:nvGrpSpPr>
        <p:grpSpPr>
          <a:xfrm>
            <a:off x="19797384" y="3791811"/>
            <a:ext cx="3033884" cy="1223886"/>
            <a:chOff x="0" y="0"/>
            <a:chExt cx="3033883" cy="1223884"/>
          </a:xfrm>
        </p:grpSpPr>
        <p:sp>
          <p:nvSpPr>
            <p:cNvPr id="1292" name="Freeform 15"/>
            <p:cNvSpPr/>
            <p:nvPr/>
          </p:nvSpPr>
          <p:spPr>
            <a:xfrm>
              <a:off x="-1" y="0"/>
              <a:ext cx="3033884" cy="1223886"/>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400" cap="rnd">
              <a:solidFill>
                <a:srgbClr val="FFFFFF"/>
              </a:solidFill>
              <a:prstDash val="solid"/>
              <a:round/>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sp>
          <p:nvSpPr>
            <p:cNvPr id="1293" name="Freeform 25"/>
            <p:cNvSpPr/>
            <p:nvPr/>
          </p:nvSpPr>
          <p:spPr>
            <a:xfrm>
              <a:off x="99419" y="98275"/>
              <a:ext cx="2848480" cy="1026192"/>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alpha val="69930"/>
              </a:srgbClr>
            </a:solidFill>
            <a:ln w="12700" cap="flat">
              <a:noFill/>
              <a:miter lim="400000"/>
            </a:ln>
            <a:effectLst/>
          </p:spPr>
          <p:txBody>
            <a:bodyPr wrap="square" lIns="45718" tIns="45718" rIns="45718" bIns="45718" numCol="1" anchor="t">
              <a:noAutofit/>
            </a:bodyPr>
            <a:lstStyle/>
            <a:p>
              <a:pPr defTabSz="914400">
                <a:defRPr sz="1800">
                  <a:solidFill>
                    <a:srgbClr val="414042"/>
                  </a:solidFill>
                  <a:latin typeface="Calibri"/>
                  <a:ea typeface="Calibri"/>
                  <a:cs typeface="Calibri"/>
                  <a:sym typeface="Calibri"/>
                </a:defRPr>
              </a:pPr>
              <a:endParaRPr/>
            </a:p>
          </p:txBody>
        </p:sp>
      </p:grpSp>
      <p:sp>
        <p:nvSpPr>
          <p:cNvPr id="1295" name="SCRATCH"/>
          <p:cNvSpPr txBox="1"/>
          <p:nvPr/>
        </p:nvSpPr>
        <p:spPr>
          <a:xfrm>
            <a:off x="20160239" y="4144407"/>
            <a:ext cx="2242993"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828431">
              <a:defRPr sz="2800" b="1">
                <a:solidFill>
                  <a:srgbClr val="FFFFFF"/>
                </a:solidFill>
              </a:defRPr>
            </a:lvl1pPr>
          </a:lstStyle>
          <a:p>
            <a:r>
              <a:t>  KU DRIVE</a:t>
            </a:r>
          </a:p>
        </p:txBody>
      </p:sp>
      <p:sp>
        <p:nvSpPr>
          <p:cNvPr id="1296" name="Freeform 15"/>
          <p:cNvSpPr/>
          <p:nvPr/>
        </p:nvSpPr>
        <p:spPr>
          <a:xfrm>
            <a:off x="20034760" y="8818499"/>
            <a:ext cx="2559136" cy="103237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97" name="Freeform 25"/>
          <p:cNvSpPr/>
          <p:nvPr/>
        </p:nvSpPr>
        <p:spPr>
          <a:xfrm>
            <a:off x="20118623" y="8901396"/>
            <a:ext cx="2402744" cy="865613"/>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C585"/>
          </a:solidFill>
          <a:ln w="25400" cap="rnd">
            <a:solidFill>
              <a:srgbClr val="374556"/>
            </a:solidFill>
          </a:ln>
        </p:spPr>
        <p:txBody>
          <a:bodyPr lIns="45718" tIns="45718" rIns="45718" bIns="45718"/>
          <a:lstStyle/>
          <a:p>
            <a:pPr defTabSz="914400">
              <a:defRPr sz="1800">
                <a:solidFill>
                  <a:srgbClr val="414042"/>
                </a:solidFill>
                <a:latin typeface="Calibri"/>
                <a:ea typeface="Calibri"/>
                <a:cs typeface="Calibri"/>
                <a:sym typeface="Calibri"/>
              </a:defRPr>
            </a:pPr>
            <a:endParaRPr/>
          </a:p>
        </p:txBody>
      </p:sp>
      <p:sp>
        <p:nvSpPr>
          <p:cNvPr id="1298" name="SCRATCH"/>
          <p:cNvSpPr txBox="1"/>
          <p:nvPr/>
        </p:nvSpPr>
        <p:spPr>
          <a:xfrm>
            <a:off x="20511191" y="9087035"/>
            <a:ext cx="1668406"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1828431">
              <a:defRPr sz="2600" b="1">
                <a:solidFill>
                  <a:srgbClr val="374556"/>
                </a:solidFill>
              </a:defRPr>
            </a:lvl1pPr>
          </a:lstStyle>
          <a:p>
            <a:r>
              <a:t>Readme</a:t>
            </a:r>
          </a:p>
        </p:txBody>
      </p:sp>
      <p:sp>
        <p:nvSpPr>
          <p:cNvPr id="1299"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51</a:t>
            </a:fld>
            <a:endParaRPr/>
          </a:p>
        </p:txBody>
      </p:sp>
      <p:sp>
        <p:nvSpPr>
          <p:cNvPr id="2" name="TextBox 6">
            <a:extLst>
              <a:ext uri="{FF2B5EF4-FFF2-40B4-BE49-F238E27FC236}">
                <a16:creationId xmlns:a16="http://schemas.microsoft.com/office/drawing/2014/main" id="{3A507341-4792-FC2E-8795-1A35A497CD81}"/>
              </a:ext>
            </a:extLst>
          </p:cNvPr>
          <p:cNvSpPr txBox="1">
            <a:spLocks/>
          </p:cNvSpPr>
          <p:nvPr/>
        </p:nvSpPr>
        <p:spPr>
          <a:xfrm>
            <a:off x="23556632" y="12962608"/>
            <a:ext cx="469962" cy="4924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21" tIns="91421" rIns="91421" bIns="91421">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828432" rtl="0" fontAlgn="auto" latinLnBrk="0" hangingPunct="0">
              <a:lnSpc>
                <a:spcPct val="100000"/>
              </a:lnSpc>
              <a:spcBef>
                <a:spcPts val="0"/>
              </a:spcBef>
              <a:spcAft>
                <a:spcPts val="0"/>
              </a:spcAft>
              <a:buClrTx/>
              <a:buSzTx/>
              <a:buFontTx/>
              <a:buNone/>
              <a:tabLst/>
              <a:defRPr kumimoji="0" sz="2000" b="0" i="0" u="none" strike="noStrike" cap="none" spc="0" normalizeH="0" baseline="0">
                <a:ln>
                  <a:noFill/>
                </a:ln>
                <a:solidFill>
                  <a:srgbClr val="FFFFFF"/>
                </a:solidFill>
                <a:effectLst/>
                <a:uFillTx/>
                <a:latin typeface="+mn-lt"/>
                <a:ea typeface="+mn-ea"/>
                <a:cs typeface="+mn-cs"/>
                <a:sym typeface="Helvetica"/>
              </a:defRPr>
            </a:lvl1pPr>
            <a:lvl2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2pPr>
            <a:lvl3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3pPr>
            <a:lvl4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4pPr>
            <a:lvl5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5pPr>
            <a:lvl6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6pPr>
            <a:lvl7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7pPr>
            <a:lvl8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8pPr>
            <a:lvl9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9pPr>
          </a:lstStyle>
          <a:p>
            <a:r>
              <a:rPr lang="en-US" dirty="0">
                <a:solidFill>
                  <a:schemeClr val="tx1"/>
                </a:solidFill>
              </a:rPr>
              <a:t>51</a:t>
            </a: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1" name="Rectangle 21"/>
          <p:cNvSpPr/>
          <p:nvPr/>
        </p:nvSpPr>
        <p:spPr>
          <a:xfrm flipH="1">
            <a:off x="3628" y="3094920"/>
            <a:ext cx="24371305" cy="10639633"/>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dirty="0"/>
          </a:p>
        </p:txBody>
      </p:sp>
      <p:sp>
        <p:nvSpPr>
          <p:cNvPr id="1302" name="TextBox 11"/>
          <p:cNvSpPr txBox="1"/>
          <p:nvPr/>
        </p:nvSpPr>
        <p:spPr>
          <a:xfrm>
            <a:off x="3950072" y="1193035"/>
            <a:ext cx="16471156" cy="1005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6000" spc="450">
                <a:solidFill>
                  <a:srgbClr val="FFFFFF"/>
                </a:solidFill>
              </a:defRPr>
            </a:lvl1pPr>
          </a:lstStyle>
          <a:p>
            <a:r>
              <a:t>USERS, GROUPS &amp; PERMISSIONS  </a:t>
            </a:r>
          </a:p>
        </p:txBody>
      </p:sp>
      <p:sp>
        <p:nvSpPr>
          <p:cNvPr id="1303" name="TextBox 90"/>
          <p:cNvSpPr txBox="1"/>
          <p:nvPr/>
        </p:nvSpPr>
        <p:spPr>
          <a:xfrm>
            <a:off x="1491966" y="3304078"/>
            <a:ext cx="13083628" cy="75799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60683" indent="-260683">
              <a:lnSpc>
                <a:spcPts val="4200"/>
              </a:lnSpc>
              <a:buSzPct val="100000"/>
              <a:buChar char="•"/>
              <a:defRPr sz="2800" spc="300">
                <a:solidFill>
                  <a:srgbClr val="374556"/>
                </a:solidFill>
              </a:defRPr>
            </a:pPr>
            <a:r>
              <a:rPr dirty="0"/>
              <a:t>Files &amp; directories have </a:t>
            </a:r>
            <a:r>
              <a:rPr b="1" dirty="0"/>
              <a:t>permission settings</a:t>
            </a:r>
            <a:r>
              <a:rPr lang="en-US" b="1" dirty="0"/>
              <a:t> </a:t>
            </a:r>
            <a:r>
              <a:rPr lang="en-US" dirty="0"/>
              <a:t>which you can see with the ls -l command</a:t>
            </a:r>
            <a:endParaRPr dirty="0"/>
          </a:p>
          <a:p>
            <a:pPr>
              <a:lnSpc>
                <a:spcPts val="4200"/>
              </a:lnSpc>
              <a:defRPr sz="2800" b="1" spc="300">
                <a:solidFill>
                  <a:srgbClr val="374556"/>
                </a:solidFill>
              </a:defRPr>
            </a:pPr>
            <a:endParaRPr b="1" dirty="0"/>
          </a:p>
          <a:p>
            <a:pPr marL="260683" indent="-260683">
              <a:lnSpc>
                <a:spcPts val="4200"/>
              </a:lnSpc>
              <a:buSzPct val="100000"/>
              <a:buChar char="•"/>
              <a:defRPr sz="2800" spc="300">
                <a:solidFill>
                  <a:srgbClr val="374556"/>
                </a:solidFill>
              </a:defRPr>
            </a:pPr>
            <a:r>
              <a:rPr dirty="0"/>
              <a:t>Permissions denote who can</a:t>
            </a:r>
            <a:r>
              <a:rPr b="1" dirty="0"/>
              <a:t> </a:t>
            </a:r>
            <a:r>
              <a:rPr b="1" dirty="0">
                <a:solidFill>
                  <a:srgbClr val="3DA6B2"/>
                </a:solidFill>
              </a:rPr>
              <a:t>read</a:t>
            </a:r>
            <a:r>
              <a:rPr b="1" dirty="0"/>
              <a:t>, </a:t>
            </a:r>
            <a:r>
              <a:rPr b="1" dirty="0">
                <a:solidFill>
                  <a:srgbClr val="FF44F1"/>
                </a:solidFill>
              </a:rPr>
              <a:t>write</a:t>
            </a:r>
            <a:r>
              <a:rPr b="1" dirty="0"/>
              <a:t> </a:t>
            </a:r>
            <a:r>
              <a:rPr i="1" dirty="0"/>
              <a:t>(edit)</a:t>
            </a:r>
            <a:r>
              <a:rPr b="1" dirty="0"/>
              <a:t> </a:t>
            </a:r>
            <a:r>
              <a:rPr dirty="0"/>
              <a:t>and</a:t>
            </a:r>
            <a:r>
              <a:rPr b="1" dirty="0"/>
              <a:t> </a:t>
            </a:r>
            <a:r>
              <a:rPr b="1" dirty="0">
                <a:solidFill>
                  <a:srgbClr val="7E4FFF"/>
                </a:solidFill>
              </a:rPr>
              <a:t>execute</a:t>
            </a:r>
            <a:r>
              <a:rPr b="1" dirty="0"/>
              <a:t> </a:t>
            </a:r>
            <a:r>
              <a:rPr dirty="0"/>
              <a:t>a file/</a:t>
            </a:r>
            <a:r>
              <a:rPr dirty="0" err="1"/>
              <a:t>dir</a:t>
            </a:r>
            <a:endParaRPr b="1" dirty="0"/>
          </a:p>
          <a:p>
            <a:pPr>
              <a:lnSpc>
                <a:spcPts val="4200"/>
              </a:lnSpc>
              <a:defRPr sz="2800" spc="300">
                <a:solidFill>
                  <a:srgbClr val="374556"/>
                </a:solidFill>
              </a:defRPr>
            </a:pPr>
            <a:endParaRPr b="1" dirty="0"/>
          </a:p>
          <a:p>
            <a:pPr marL="260683" indent="-260683">
              <a:lnSpc>
                <a:spcPts val="4200"/>
              </a:lnSpc>
              <a:buSzPct val="100000"/>
              <a:buChar char="•"/>
              <a:defRPr sz="2800" spc="300">
                <a:solidFill>
                  <a:srgbClr val="374556"/>
                </a:solidFill>
              </a:defRPr>
            </a:pPr>
            <a:r>
              <a:rPr lang="en-US" dirty="0"/>
              <a:t>On UNIX-based systems (including Mac and HPC systems) you can use the </a:t>
            </a:r>
            <a:r>
              <a:rPr lang="en-US" dirty="0" err="1"/>
              <a:t>chmod</a:t>
            </a:r>
            <a:r>
              <a:rPr lang="en-US" dirty="0"/>
              <a:t> command to set permissions </a:t>
            </a:r>
            <a:r>
              <a:rPr b="1" dirty="0"/>
              <a:t>IF </a:t>
            </a:r>
            <a:r>
              <a:rPr dirty="0"/>
              <a:t>your are a system administrator (sys admin).</a:t>
            </a:r>
            <a:br>
              <a:rPr lang="en-US" b="1" dirty="0"/>
            </a:br>
            <a:endParaRPr b="1" dirty="0"/>
          </a:p>
          <a:p>
            <a:pPr marL="1403683" lvl="3" indent="-260683">
              <a:lnSpc>
                <a:spcPts val="4200"/>
              </a:lnSpc>
              <a:buSzPct val="100000"/>
              <a:buChar char="•"/>
              <a:defRPr sz="2800" b="1" spc="300">
                <a:solidFill>
                  <a:srgbClr val="374556"/>
                </a:solidFill>
              </a:defRPr>
            </a:pPr>
            <a:r>
              <a:rPr dirty="0"/>
              <a:t>Private computer : </a:t>
            </a:r>
            <a:r>
              <a:rPr b="0" dirty="0"/>
              <a:t>You are sys admin</a:t>
            </a:r>
          </a:p>
          <a:p>
            <a:pPr marL="1403683" lvl="3" indent="-260683">
              <a:lnSpc>
                <a:spcPts val="4200"/>
              </a:lnSpc>
              <a:buSzPct val="100000"/>
              <a:buChar char="•"/>
              <a:defRPr sz="2800" b="1" spc="300">
                <a:solidFill>
                  <a:srgbClr val="374556"/>
                </a:solidFill>
              </a:defRPr>
            </a:pPr>
            <a:r>
              <a:rPr dirty="0"/>
              <a:t>KU computer : </a:t>
            </a:r>
            <a:r>
              <a:rPr b="0" dirty="0"/>
              <a:t>You may be the system admin</a:t>
            </a:r>
          </a:p>
          <a:p>
            <a:pPr marL="1403683" lvl="3" indent="-260683">
              <a:lnSpc>
                <a:spcPts val="4200"/>
              </a:lnSpc>
              <a:buSzPct val="100000"/>
              <a:buChar char="•"/>
              <a:defRPr sz="2800" b="1" spc="300">
                <a:solidFill>
                  <a:srgbClr val="374556"/>
                </a:solidFill>
              </a:defRPr>
            </a:pPr>
            <a:r>
              <a:rPr dirty="0"/>
              <a:t>Shared KU drives : </a:t>
            </a:r>
            <a:r>
              <a:rPr b="0" dirty="0"/>
              <a:t>You are not sys admin</a:t>
            </a:r>
          </a:p>
          <a:p>
            <a:pPr marL="1403683" lvl="3" indent="-260683">
              <a:lnSpc>
                <a:spcPts val="4200"/>
              </a:lnSpc>
              <a:buSzPct val="100000"/>
              <a:buChar char="•"/>
              <a:defRPr sz="2800" b="1" spc="300">
                <a:solidFill>
                  <a:srgbClr val="374556"/>
                </a:solidFill>
              </a:defRPr>
            </a:pPr>
            <a:r>
              <a:rPr dirty="0"/>
              <a:t>HPCs, Servers &amp; Clouds : </a:t>
            </a:r>
            <a:r>
              <a:rPr b="0" dirty="0"/>
              <a:t>You are not sys admin</a:t>
            </a:r>
          </a:p>
        </p:txBody>
      </p:sp>
      <p:grpSp>
        <p:nvGrpSpPr>
          <p:cNvPr id="1311" name="Group"/>
          <p:cNvGrpSpPr/>
          <p:nvPr/>
        </p:nvGrpSpPr>
        <p:grpSpPr>
          <a:xfrm>
            <a:off x="17137341" y="3905888"/>
            <a:ext cx="4962624" cy="3621110"/>
            <a:chOff x="0" y="0"/>
            <a:chExt cx="4962622" cy="3621108"/>
          </a:xfrm>
        </p:grpSpPr>
        <p:sp>
          <p:nvSpPr>
            <p:cNvPr id="1304" name="Rectangle"/>
            <p:cNvSpPr/>
            <p:nvPr/>
          </p:nvSpPr>
          <p:spPr>
            <a:xfrm>
              <a:off x="50725" y="1387644"/>
              <a:ext cx="539306" cy="642584"/>
            </a:xfrm>
            <a:prstGeom prst="rect">
              <a:avLst/>
            </a:prstGeom>
            <a:solidFill>
              <a:srgbClr val="3DA6B2">
                <a:alpha val="50000"/>
              </a:srgbClr>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1305" name="Rectangle"/>
            <p:cNvSpPr/>
            <p:nvPr/>
          </p:nvSpPr>
          <p:spPr>
            <a:xfrm>
              <a:off x="583906" y="1387644"/>
              <a:ext cx="539307" cy="642584"/>
            </a:xfrm>
            <a:prstGeom prst="rect">
              <a:avLst/>
            </a:prstGeom>
            <a:solidFill>
              <a:srgbClr val="FF44F1">
                <a:alpha val="50000"/>
              </a:srgbClr>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1306" name="Rectangle"/>
            <p:cNvSpPr/>
            <p:nvPr/>
          </p:nvSpPr>
          <p:spPr>
            <a:xfrm>
              <a:off x="1129098" y="1387644"/>
              <a:ext cx="539306" cy="642584"/>
            </a:xfrm>
            <a:prstGeom prst="rect">
              <a:avLst/>
            </a:prstGeom>
            <a:solidFill>
              <a:srgbClr val="7E4FFF">
                <a:alpha val="50000"/>
              </a:srgbClr>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1307" name="Rectangle"/>
            <p:cNvSpPr/>
            <p:nvPr/>
          </p:nvSpPr>
          <p:spPr>
            <a:xfrm>
              <a:off x="400008" y="485964"/>
              <a:ext cx="1117349" cy="461153"/>
            </a:xfrm>
            <a:prstGeom prst="rect">
              <a:avLst/>
            </a:prstGeom>
            <a:solidFill>
              <a:srgbClr val="FFC899">
                <a:alpha val="50449"/>
              </a:srgbClr>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1308" name="Rectangle"/>
            <p:cNvSpPr/>
            <p:nvPr/>
          </p:nvSpPr>
          <p:spPr>
            <a:xfrm>
              <a:off x="1970752" y="485964"/>
              <a:ext cx="1117349" cy="461153"/>
            </a:xfrm>
            <a:prstGeom prst="rect">
              <a:avLst/>
            </a:prstGeom>
            <a:solidFill>
              <a:srgbClr val="FFC899">
                <a:alpha val="50449"/>
              </a:srgbClr>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1309" name="Rectangle"/>
            <p:cNvSpPr/>
            <p:nvPr/>
          </p:nvSpPr>
          <p:spPr>
            <a:xfrm>
              <a:off x="3493457" y="485964"/>
              <a:ext cx="1117350" cy="461153"/>
            </a:xfrm>
            <a:prstGeom prst="rect">
              <a:avLst/>
            </a:prstGeom>
            <a:solidFill>
              <a:srgbClr val="FFC899">
                <a:alpha val="50449"/>
              </a:srgbClr>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pic>
          <p:nvPicPr>
            <p:cNvPr id="1310" name="43260_115.png" descr="43260_115.png"/>
            <p:cNvPicPr>
              <a:picLocks noChangeAspect="1"/>
            </p:cNvPicPr>
            <p:nvPr/>
          </p:nvPicPr>
          <p:blipFill>
            <a:blip r:embed="rId3"/>
            <a:srcRect l="36154" b="38669"/>
            <a:stretch>
              <a:fillRect/>
            </a:stretch>
          </p:blipFill>
          <p:spPr>
            <a:xfrm>
              <a:off x="0" y="-1"/>
              <a:ext cx="4962623" cy="3621110"/>
            </a:xfrm>
            <a:prstGeom prst="rect">
              <a:avLst/>
            </a:prstGeom>
            <a:ln w="12700" cap="flat">
              <a:noFill/>
              <a:miter lim="400000"/>
            </a:ln>
            <a:effectLst/>
          </p:spPr>
        </p:pic>
      </p:grpSp>
      <p:sp>
        <p:nvSpPr>
          <p:cNvPr id="1312" name="Line"/>
          <p:cNvSpPr/>
          <p:nvPr/>
        </p:nvSpPr>
        <p:spPr>
          <a:xfrm flipV="1">
            <a:off x="15051859" y="3885502"/>
            <a:ext cx="2" cy="9058471"/>
          </a:xfrm>
          <a:prstGeom prst="line">
            <a:avLst/>
          </a:prstGeom>
          <a:ln w="38100">
            <a:solidFill>
              <a:srgbClr val="374556"/>
            </a:solidFill>
            <a:miter/>
          </a:ln>
        </p:spPr>
        <p:txBody>
          <a:bodyPr lIns="45718" tIns="45718" rIns="45718" bIns="45718"/>
          <a:lstStyle/>
          <a:p>
            <a:pPr>
              <a:defRPr>
                <a:solidFill>
                  <a:srgbClr val="FFFFFF"/>
                </a:solidFill>
              </a:defRPr>
            </a:pPr>
            <a:endParaRPr/>
          </a:p>
        </p:txBody>
      </p:sp>
      <p:sp>
        <p:nvSpPr>
          <p:cNvPr id="1313" name="Rounded Rectangle"/>
          <p:cNvSpPr/>
          <p:nvPr/>
        </p:nvSpPr>
        <p:spPr>
          <a:xfrm>
            <a:off x="16456156" y="8215000"/>
            <a:ext cx="6785861" cy="4755042"/>
          </a:xfrm>
          <a:prstGeom prst="roundRect">
            <a:avLst>
              <a:gd name="adj" fmla="val 11171"/>
            </a:avLst>
          </a:prstGeom>
          <a:solidFill>
            <a:srgbClr val="424242"/>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1314" name="chmod +rwx [filename]…"/>
          <p:cNvSpPr txBox="1"/>
          <p:nvPr/>
        </p:nvSpPr>
        <p:spPr>
          <a:xfrm>
            <a:off x="17062818" y="8837783"/>
            <a:ext cx="6074247" cy="561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3000" b="1">
                <a:solidFill>
                  <a:srgbClr val="FFFFFF"/>
                </a:solidFill>
                <a:latin typeface="Courier New"/>
                <a:ea typeface="Courier New"/>
                <a:cs typeface="Courier New"/>
                <a:sym typeface="Courier New"/>
              </a:defRPr>
            </a:pPr>
            <a:r>
              <a:rPr dirty="0" err="1"/>
              <a:t>chmod</a:t>
            </a:r>
            <a:r>
              <a:rPr dirty="0"/>
              <a:t> +</a:t>
            </a:r>
            <a:r>
              <a:rPr dirty="0" err="1"/>
              <a:t>rwx</a:t>
            </a:r>
            <a:r>
              <a:rPr dirty="0"/>
              <a:t> [filename]</a:t>
            </a:r>
          </a:p>
          <a:p>
            <a:pPr defTabSz="914400">
              <a:lnSpc>
                <a:spcPct val="150000"/>
              </a:lnSpc>
              <a:defRPr sz="3000" b="1">
                <a:solidFill>
                  <a:srgbClr val="FFFFFF"/>
                </a:solidFill>
                <a:latin typeface="Courier New"/>
                <a:ea typeface="Courier New"/>
                <a:cs typeface="Courier New"/>
                <a:sym typeface="Courier New"/>
              </a:defRPr>
            </a:pPr>
            <a:r>
              <a:rPr dirty="0" err="1"/>
              <a:t>chmod</a:t>
            </a:r>
            <a:r>
              <a:rPr dirty="0"/>
              <a:t> -</a:t>
            </a:r>
            <a:r>
              <a:rPr dirty="0" err="1"/>
              <a:t>wx</a:t>
            </a:r>
            <a:r>
              <a:rPr dirty="0"/>
              <a:t> [</a:t>
            </a:r>
            <a:r>
              <a:rPr dirty="0" err="1"/>
              <a:t>directoryname</a:t>
            </a:r>
            <a:r>
              <a:rPr dirty="0"/>
              <a:t>]</a:t>
            </a:r>
          </a:p>
          <a:p>
            <a:pPr defTabSz="914400">
              <a:lnSpc>
                <a:spcPct val="150000"/>
              </a:lnSpc>
              <a:defRPr sz="3000" b="1">
                <a:solidFill>
                  <a:srgbClr val="FFFFFF"/>
                </a:solidFill>
                <a:latin typeface="Courier New"/>
                <a:ea typeface="Courier New"/>
                <a:cs typeface="Courier New"/>
                <a:sym typeface="Courier New"/>
              </a:defRPr>
            </a:pPr>
            <a:endParaRPr dirty="0"/>
          </a:p>
          <a:p>
            <a:pPr defTabSz="914400">
              <a:lnSpc>
                <a:spcPct val="150000"/>
              </a:lnSpc>
              <a:defRPr sz="3000" b="1">
                <a:solidFill>
                  <a:srgbClr val="FFFFFF"/>
                </a:solidFill>
                <a:latin typeface="Courier New"/>
                <a:ea typeface="Courier New"/>
                <a:cs typeface="Courier New"/>
                <a:sym typeface="Courier New"/>
              </a:defRPr>
            </a:pPr>
            <a:r>
              <a:rPr dirty="0" err="1"/>
              <a:t>chmod</a:t>
            </a:r>
            <a:r>
              <a:rPr dirty="0"/>
              <a:t> </a:t>
            </a:r>
            <a:r>
              <a:rPr dirty="0" err="1"/>
              <a:t>u+rw</a:t>
            </a:r>
            <a:r>
              <a:rPr dirty="0"/>
              <a:t> [filename]</a:t>
            </a:r>
          </a:p>
          <a:p>
            <a:pPr defTabSz="914400">
              <a:lnSpc>
                <a:spcPct val="150000"/>
              </a:lnSpc>
              <a:defRPr sz="3000" b="1">
                <a:solidFill>
                  <a:srgbClr val="FFFFFF"/>
                </a:solidFill>
                <a:latin typeface="Courier New"/>
                <a:ea typeface="Courier New"/>
                <a:cs typeface="Courier New"/>
                <a:sym typeface="Courier New"/>
              </a:defRPr>
            </a:pPr>
            <a:r>
              <a:rPr dirty="0" err="1"/>
              <a:t>chmod</a:t>
            </a:r>
            <a:r>
              <a:rPr dirty="0"/>
              <a:t> g-w [filename]</a:t>
            </a:r>
          </a:p>
          <a:p>
            <a:pPr defTabSz="914400">
              <a:lnSpc>
                <a:spcPct val="150000"/>
              </a:lnSpc>
              <a:defRPr sz="3000" b="1">
                <a:solidFill>
                  <a:srgbClr val="FFFFFF"/>
                </a:solidFill>
                <a:latin typeface="Courier New"/>
                <a:ea typeface="Courier New"/>
                <a:cs typeface="Courier New"/>
                <a:sym typeface="Courier New"/>
              </a:defRPr>
            </a:pPr>
            <a:r>
              <a:rPr dirty="0" err="1"/>
              <a:t>chmod</a:t>
            </a:r>
            <a:r>
              <a:rPr dirty="0"/>
              <a:t> o-</a:t>
            </a:r>
            <a:r>
              <a:rPr dirty="0" err="1"/>
              <a:t>rw</a:t>
            </a:r>
            <a:r>
              <a:rPr dirty="0"/>
              <a:t> [filename]</a:t>
            </a:r>
          </a:p>
          <a:p>
            <a:pPr defTabSz="914400">
              <a:lnSpc>
                <a:spcPct val="150000"/>
              </a:lnSpc>
              <a:defRPr sz="3000" b="1">
                <a:solidFill>
                  <a:srgbClr val="FFFFFF"/>
                </a:solidFill>
                <a:latin typeface="Courier New"/>
                <a:ea typeface="Courier New"/>
                <a:cs typeface="Courier New"/>
                <a:sym typeface="Courier New"/>
              </a:defRPr>
            </a:pPr>
            <a:endParaRPr dirty="0"/>
          </a:p>
          <a:p>
            <a:pPr defTabSz="914400">
              <a:lnSpc>
                <a:spcPct val="150000"/>
              </a:lnSpc>
              <a:defRPr sz="3000" b="1">
                <a:solidFill>
                  <a:srgbClr val="FFFFFF"/>
                </a:solidFill>
                <a:latin typeface="Courier New"/>
                <a:ea typeface="Courier New"/>
                <a:cs typeface="Courier New"/>
                <a:sym typeface="Courier New"/>
              </a:defRPr>
            </a:pPr>
            <a:endParaRPr dirty="0"/>
          </a:p>
        </p:txBody>
      </p:sp>
      <p:sp>
        <p:nvSpPr>
          <p:cNvPr id="1315"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52</a:t>
            </a:fld>
            <a:endParaRPr/>
          </a:p>
        </p:txBody>
      </p:sp>
      <p:sp>
        <p:nvSpPr>
          <p:cNvPr id="2" name="TextBox 6">
            <a:extLst>
              <a:ext uri="{FF2B5EF4-FFF2-40B4-BE49-F238E27FC236}">
                <a16:creationId xmlns:a16="http://schemas.microsoft.com/office/drawing/2014/main" id="{97E486B2-E071-E68C-AEF1-FA55633281FE}"/>
              </a:ext>
            </a:extLst>
          </p:cNvPr>
          <p:cNvSpPr txBox="1">
            <a:spLocks/>
          </p:cNvSpPr>
          <p:nvPr/>
        </p:nvSpPr>
        <p:spPr>
          <a:xfrm>
            <a:off x="23556632" y="12962608"/>
            <a:ext cx="469962" cy="4924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21" tIns="91421" rIns="91421" bIns="91421">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828432" rtl="0" fontAlgn="auto" latinLnBrk="0" hangingPunct="0">
              <a:lnSpc>
                <a:spcPct val="100000"/>
              </a:lnSpc>
              <a:spcBef>
                <a:spcPts val="0"/>
              </a:spcBef>
              <a:spcAft>
                <a:spcPts val="0"/>
              </a:spcAft>
              <a:buClrTx/>
              <a:buSzTx/>
              <a:buFontTx/>
              <a:buNone/>
              <a:tabLst/>
              <a:defRPr kumimoji="0" sz="2000" b="0" i="0" u="none" strike="noStrike" cap="none" spc="0" normalizeH="0" baseline="0">
                <a:ln>
                  <a:noFill/>
                </a:ln>
                <a:solidFill>
                  <a:srgbClr val="FFFFFF"/>
                </a:solidFill>
                <a:effectLst/>
                <a:uFillTx/>
                <a:latin typeface="+mn-lt"/>
                <a:ea typeface="+mn-ea"/>
                <a:cs typeface="+mn-cs"/>
                <a:sym typeface="Helvetica"/>
              </a:defRPr>
            </a:lvl1pPr>
            <a:lvl2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2pPr>
            <a:lvl3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3pPr>
            <a:lvl4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4pPr>
            <a:lvl5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5pPr>
            <a:lvl6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6pPr>
            <a:lvl7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7pPr>
            <a:lvl8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8pPr>
            <a:lvl9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9pPr>
          </a:lstStyle>
          <a:p>
            <a:r>
              <a:rPr lang="en-US" dirty="0">
                <a:solidFill>
                  <a:schemeClr val="tx1"/>
                </a:solidFill>
              </a:rPr>
              <a:t>52</a:t>
            </a:r>
          </a:p>
        </p:txBody>
      </p:sp>
      <p:sp>
        <p:nvSpPr>
          <p:cNvPr id="3" name="TextBox 90">
            <a:extLst>
              <a:ext uri="{FF2B5EF4-FFF2-40B4-BE49-F238E27FC236}">
                <a16:creationId xmlns:a16="http://schemas.microsoft.com/office/drawing/2014/main" id="{0ACE0956-4937-E60E-D657-481A7B58CABF}"/>
              </a:ext>
            </a:extLst>
          </p:cNvPr>
          <p:cNvSpPr txBox="1"/>
          <p:nvPr/>
        </p:nvSpPr>
        <p:spPr>
          <a:xfrm>
            <a:off x="1491966" y="10647718"/>
            <a:ext cx="13083628" cy="27324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ts val="4200"/>
              </a:lnSpc>
              <a:defRPr sz="2800" b="1" spc="300">
                <a:solidFill>
                  <a:srgbClr val="374556"/>
                </a:solidFill>
              </a:defRPr>
            </a:pPr>
            <a:endParaRPr b="1" dirty="0"/>
          </a:p>
          <a:p>
            <a:pPr marL="260683" indent="-260683">
              <a:lnSpc>
                <a:spcPts val="4200"/>
              </a:lnSpc>
              <a:buSzPct val="100000"/>
              <a:buChar char="•"/>
              <a:defRPr sz="2800" spc="300">
                <a:solidFill>
                  <a:srgbClr val="374556"/>
                </a:solidFill>
              </a:defRPr>
            </a:pPr>
            <a:r>
              <a:rPr lang="en-US" dirty="0"/>
              <a:t>On Windows </a:t>
            </a:r>
            <a:r>
              <a:rPr lang="en-US" dirty="0" err="1"/>
              <a:t>chmod</a:t>
            </a:r>
            <a:r>
              <a:rPr lang="en-US" dirty="0"/>
              <a:t> </a:t>
            </a:r>
            <a:r>
              <a:rPr lang="en-US" b="1" dirty="0"/>
              <a:t>does not work</a:t>
            </a:r>
            <a:r>
              <a:rPr lang="en-US" dirty="0"/>
              <a:t> since the file system is set up in a different way. There are alternative ways to set permissions with </a:t>
            </a:r>
            <a:r>
              <a:rPr lang="en-US" dirty="0" err="1"/>
              <a:t>powershell</a:t>
            </a:r>
            <a:r>
              <a:rPr lang="en-US" dirty="0"/>
              <a:t> (google that) should you need to.</a:t>
            </a:r>
            <a:endParaRPr lang="en-US" b="1" dirty="0"/>
          </a:p>
          <a:p>
            <a:pPr>
              <a:lnSpc>
                <a:spcPts val="4200"/>
              </a:lnSpc>
              <a:defRPr sz="2800" spc="300">
                <a:solidFill>
                  <a:srgbClr val="374556"/>
                </a:solidFill>
              </a:defRPr>
            </a:pPr>
            <a:endParaRPr b="1" dirty="0"/>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3" grpId="0" animBg="1"/>
      <p:bldP spid="1314" grpId="0" animBg="1"/>
      <p:bldP spid="3"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9" name="Rectangle 21"/>
          <p:cNvSpPr/>
          <p:nvPr/>
        </p:nvSpPr>
        <p:spPr>
          <a:xfrm flipH="1">
            <a:off x="-1" y="2538586"/>
            <a:ext cx="11815639" cy="11177414"/>
          </a:xfrm>
          <a:prstGeom prst="rect">
            <a:avLst/>
          </a:prstGeom>
          <a:solidFill>
            <a:srgbClr val="F2F2F2"/>
          </a:solidFill>
          <a:ln w="12700">
            <a:miter lim="400000"/>
          </a:ln>
        </p:spPr>
        <p:txBody>
          <a:bodyPr lIns="45718" tIns="45718" rIns="45718" bIns="45718" anchor="ctr"/>
          <a:lstStyle/>
          <a:p>
            <a:pPr algn="ctr">
              <a:defRPr>
                <a:solidFill>
                  <a:srgbClr val="FFFFFF"/>
                </a:solidFill>
              </a:defRPr>
            </a:pPr>
            <a:endParaRPr/>
          </a:p>
        </p:txBody>
      </p:sp>
      <p:sp>
        <p:nvSpPr>
          <p:cNvPr id="1170" name="TextBox 34"/>
          <p:cNvSpPr txBox="1"/>
          <p:nvPr/>
        </p:nvSpPr>
        <p:spPr>
          <a:xfrm>
            <a:off x="3775587" y="1016000"/>
            <a:ext cx="16820126" cy="9169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5400" spc="600">
                <a:solidFill>
                  <a:srgbClr val="FFFFFF"/>
                </a:solidFill>
              </a:defRPr>
            </a:lvl1pPr>
          </a:lstStyle>
          <a:p>
            <a:r>
              <a:rPr lang="en-US" dirty="0"/>
              <a:t>BACK TO THE PAST</a:t>
            </a:r>
            <a:endParaRPr dirty="0"/>
          </a:p>
        </p:txBody>
      </p:sp>
      <p:sp>
        <p:nvSpPr>
          <p:cNvPr id="1175" name="Rounded Rectangle"/>
          <p:cNvSpPr/>
          <p:nvPr/>
        </p:nvSpPr>
        <p:spPr>
          <a:xfrm>
            <a:off x="328831" y="3398742"/>
            <a:ext cx="10129619" cy="1669050"/>
          </a:xfrm>
          <a:prstGeom prst="roundRect">
            <a:avLst>
              <a:gd name="adj" fmla="val 31826"/>
            </a:avLst>
          </a:prstGeom>
          <a:solidFill>
            <a:srgbClr val="A0B7FF"/>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1178" name="TextBox 34"/>
          <p:cNvSpPr txBox="1"/>
          <p:nvPr/>
        </p:nvSpPr>
        <p:spPr>
          <a:xfrm>
            <a:off x="164414" y="3606491"/>
            <a:ext cx="10462333" cy="12003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lvl1pPr algn="ctr">
              <a:defRPr sz="2800" b="1" spc="311"/>
            </a:lvl1pPr>
          </a:lstStyle>
          <a:p>
            <a:r>
              <a:rPr lang="en-US" sz="3600" i="1" dirty="0"/>
              <a:t>“Those who don’t know history are doomed to retype their commands.”</a:t>
            </a:r>
            <a:endParaRPr sz="3600" i="1" dirty="0"/>
          </a:p>
        </p:txBody>
      </p:sp>
      <p:sp>
        <p:nvSpPr>
          <p:cNvPr id="1181" name="Line"/>
          <p:cNvSpPr/>
          <p:nvPr/>
        </p:nvSpPr>
        <p:spPr>
          <a:xfrm flipV="1">
            <a:off x="44339" y="2539999"/>
            <a:ext cx="24282622" cy="2"/>
          </a:xfrm>
          <a:prstGeom prst="line">
            <a:avLst/>
          </a:prstGeom>
          <a:ln w="25400">
            <a:solidFill>
              <a:srgbClr val="FFFFFF"/>
            </a:solidFill>
            <a:miter/>
          </a:ln>
        </p:spPr>
        <p:txBody>
          <a:bodyPr lIns="45718" tIns="45718" rIns="45718" bIns="45718"/>
          <a:lstStyle/>
          <a:p>
            <a:pPr>
              <a:defRPr>
                <a:solidFill>
                  <a:srgbClr val="FFFFFF"/>
                </a:solidFill>
              </a:defRPr>
            </a:pPr>
            <a:endParaRPr/>
          </a:p>
        </p:txBody>
      </p:sp>
      <p:sp>
        <p:nvSpPr>
          <p:cNvPr id="1182" name="Rounded Rectangle"/>
          <p:cNvSpPr/>
          <p:nvPr/>
        </p:nvSpPr>
        <p:spPr>
          <a:xfrm>
            <a:off x="2357781" y="11108050"/>
            <a:ext cx="10704169" cy="1946831"/>
          </a:xfrm>
          <a:prstGeom prst="roundRect">
            <a:avLst>
              <a:gd name="adj" fmla="val 27285"/>
            </a:avLst>
          </a:prstGeom>
          <a:solidFill>
            <a:srgbClr val="FFFFFF"/>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1183" name="TextBox 34"/>
          <p:cNvSpPr txBox="1"/>
          <p:nvPr/>
        </p:nvSpPr>
        <p:spPr>
          <a:xfrm>
            <a:off x="4476818" y="11369026"/>
            <a:ext cx="8365313" cy="13849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pPr>
              <a:defRPr sz="2800" b="1" spc="311"/>
            </a:pPr>
            <a:r>
              <a:rPr lang="en-US" dirty="0"/>
              <a:t>Use the ‘grep’ command to search your history or bring up the interactive ‘reverse-</a:t>
            </a:r>
            <a:r>
              <a:rPr lang="en-US" dirty="0" err="1"/>
              <a:t>i</a:t>
            </a:r>
            <a:r>
              <a:rPr lang="en-US" dirty="0"/>
              <a:t>-search’ with </a:t>
            </a:r>
            <a:r>
              <a:rPr lang="en-US" dirty="0" err="1"/>
              <a:t>ctrl+r</a:t>
            </a:r>
            <a:r>
              <a:rPr lang="en-US" dirty="0"/>
              <a:t>.</a:t>
            </a:r>
            <a:endParaRPr dirty="0"/>
          </a:p>
        </p:txBody>
      </p:sp>
      <p:sp>
        <p:nvSpPr>
          <p:cNvPr id="1185"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a:lvl1pPr>
          </a:lstStyle>
          <a:p>
            <a:r>
              <a:rPr lang="en-US" dirty="0">
                <a:solidFill>
                  <a:schemeClr val="tx1"/>
                </a:solidFill>
              </a:rPr>
              <a:t>49</a:t>
            </a:r>
            <a:endParaRPr dirty="0">
              <a:solidFill>
                <a:schemeClr val="tx1"/>
              </a:solidFill>
            </a:endParaRPr>
          </a:p>
        </p:txBody>
      </p:sp>
      <p:pic>
        <p:nvPicPr>
          <p:cNvPr id="5" name="Picture 4">
            <a:extLst>
              <a:ext uri="{FF2B5EF4-FFF2-40B4-BE49-F238E27FC236}">
                <a16:creationId xmlns:a16="http://schemas.microsoft.com/office/drawing/2014/main" id="{DE23977B-66FB-D4C8-6236-B86D8DEA1335}"/>
              </a:ext>
            </a:extLst>
          </p:cNvPr>
          <p:cNvPicPr>
            <a:picLocks noChangeAspect="1"/>
          </p:cNvPicPr>
          <p:nvPr/>
        </p:nvPicPr>
        <p:blipFill>
          <a:blip r:embed="rId3">
            <a:extLst>
              <a:ext uri="{28A0092B-C50C-407E-A947-70E740481C1C}">
                <a14:useLocalDpi xmlns:a14="http://schemas.microsoft.com/office/drawing/2010/main" val="0"/>
              </a:ext>
            </a:extLst>
          </a:blip>
          <a:srcRect t="1847" b="1847"/>
          <a:stretch/>
        </p:blipFill>
        <p:spPr>
          <a:xfrm>
            <a:off x="10787282" y="3606491"/>
            <a:ext cx="12906029" cy="7490962"/>
          </a:xfrm>
          <a:prstGeom prst="roundRect">
            <a:avLst>
              <a:gd name="adj" fmla="val 2934"/>
            </a:avLst>
          </a:prstGeom>
        </p:spPr>
      </p:pic>
      <p:sp>
        <p:nvSpPr>
          <p:cNvPr id="7" name="TextBox 90">
            <a:extLst>
              <a:ext uri="{FF2B5EF4-FFF2-40B4-BE49-F238E27FC236}">
                <a16:creationId xmlns:a16="http://schemas.microsoft.com/office/drawing/2014/main" id="{9940610C-9BAF-BADC-1DB8-A4E7846F5086}"/>
              </a:ext>
            </a:extLst>
          </p:cNvPr>
          <p:cNvSpPr txBox="1"/>
          <p:nvPr/>
        </p:nvSpPr>
        <p:spPr>
          <a:xfrm>
            <a:off x="863316" y="5560020"/>
            <a:ext cx="8867287" cy="48869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a:lnSpc>
                <a:spcPts val="4200"/>
              </a:lnSpc>
              <a:defRPr sz="2800" b="1" spc="300">
                <a:solidFill>
                  <a:srgbClr val="374556"/>
                </a:solidFill>
              </a:defRPr>
            </a:pPr>
            <a:endParaRPr b="1" dirty="0"/>
          </a:p>
          <a:p>
            <a:pPr marL="260683" indent="-260683">
              <a:lnSpc>
                <a:spcPts val="4200"/>
              </a:lnSpc>
              <a:buSzPct val="100000"/>
              <a:buChar char="•"/>
              <a:defRPr sz="2800" spc="300">
                <a:solidFill>
                  <a:srgbClr val="374556"/>
                </a:solidFill>
              </a:defRPr>
            </a:pPr>
            <a:r>
              <a:rPr lang="en-US" dirty="0"/>
              <a:t>'history’ command brings up a list of previously used commands</a:t>
            </a:r>
          </a:p>
          <a:p>
            <a:pPr marL="260683" indent="-260683">
              <a:lnSpc>
                <a:spcPts val="4200"/>
              </a:lnSpc>
              <a:buSzPct val="100000"/>
              <a:buChar char="•"/>
              <a:defRPr sz="2800" spc="300">
                <a:solidFill>
                  <a:srgbClr val="374556"/>
                </a:solidFill>
              </a:defRPr>
            </a:pPr>
            <a:endParaRPr lang="en-US" dirty="0"/>
          </a:p>
          <a:p>
            <a:pPr marL="260683" indent="-260683">
              <a:lnSpc>
                <a:spcPts val="4200"/>
              </a:lnSpc>
              <a:buSzPct val="100000"/>
              <a:buChar char="•"/>
              <a:defRPr sz="2800" spc="300">
                <a:solidFill>
                  <a:srgbClr val="374556"/>
                </a:solidFill>
              </a:defRPr>
            </a:pPr>
            <a:r>
              <a:rPr lang="en-US" dirty="0"/>
              <a:t>The most recent command is last, the oldest command is first</a:t>
            </a:r>
          </a:p>
          <a:p>
            <a:pPr marL="260683" indent="-260683">
              <a:lnSpc>
                <a:spcPts val="4200"/>
              </a:lnSpc>
              <a:buSzPct val="100000"/>
              <a:buChar char="•"/>
              <a:defRPr sz="2800" spc="300">
                <a:solidFill>
                  <a:srgbClr val="374556"/>
                </a:solidFill>
              </a:defRPr>
            </a:pPr>
            <a:endParaRPr lang="en-US" dirty="0"/>
          </a:p>
          <a:p>
            <a:pPr marL="260683" indent="-260683">
              <a:lnSpc>
                <a:spcPts val="4200"/>
              </a:lnSpc>
              <a:buSzPct val="100000"/>
              <a:buChar char="•"/>
              <a:defRPr sz="2800" spc="300">
                <a:solidFill>
                  <a:srgbClr val="374556"/>
                </a:solidFill>
              </a:defRPr>
            </a:pPr>
            <a:r>
              <a:rPr lang="en-US" dirty="0"/>
              <a:t>Can use head/tail to only see the beginning/end</a:t>
            </a:r>
            <a:endParaRPr dirty="0"/>
          </a:p>
        </p:txBody>
      </p:sp>
      <p:sp>
        <p:nvSpPr>
          <p:cNvPr id="8" name="TextBox 34">
            <a:extLst>
              <a:ext uri="{FF2B5EF4-FFF2-40B4-BE49-F238E27FC236}">
                <a16:creationId xmlns:a16="http://schemas.microsoft.com/office/drawing/2014/main" id="{76AE7B64-4EE7-CC43-7E0C-EA15ACD113FE}"/>
              </a:ext>
            </a:extLst>
          </p:cNvPr>
          <p:cNvSpPr txBox="1"/>
          <p:nvPr/>
        </p:nvSpPr>
        <p:spPr>
          <a:xfrm>
            <a:off x="2507974" y="11358549"/>
            <a:ext cx="2009152" cy="5237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pPr algn="ctr">
              <a:defRPr sz="2800" b="1" spc="311"/>
            </a:pPr>
            <a:r>
              <a:rPr lang="en-US" dirty="0"/>
              <a:t>Pro tip:</a:t>
            </a:r>
            <a:endParaRPr dirty="0"/>
          </a:p>
        </p:txBody>
      </p:sp>
      <p:sp>
        <p:nvSpPr>
          <p:cNvPr id="10" name="TextBox 6">
            <a:extLst>
              <a:ext uri="{FF2B5EF4-FFF2-40B4-BE49-F238E27FC236}">
                <a16:creationId xmlns:a16="http://schemas.microsoft.com/office/drawing/2014/main" id="{0EFBD7D9-D6BF-1826-19B3-9871A81BA8EC}"/>
              </a:ext>
            </a:extLst>
          </p:cNvPr>
          <p:cNvSpPr txBox="1">
            <a:spLocks/>
          </p:cNvSpPr>
          <p:nvPr/>
        </p:nvSpPr>
        <p:spPr>
          <a:xfrm>
            <a:off x="23709032" y="13102308"/>
            <a:ext cx="469962" cy="4924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21" tIns="91421" rIns="91421" bIns="91421">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828432" rtl="0" fontAlgn="auto" latinLnBrk="0" hangingPunct="0">
              <a:lnSpc>
                <a:spcPct val="100000"/>
              </a:lnSpc>
              <a:spcBef>
                <a:spcPts val="0"/>
              </a:spcBef>
              <a:spcAft>
                <a:spcPts val="0"/>
              </a:spcAft>
              <a:buClrTx/>
              <a:buSzTx/>
              <a:buFontTx/>
              <a:buNone/>
              <a:tabLst/>
              <a:defRPr kumimoji="0" sz="2000" b="0" i="0" u="none" strike="noStrike" cap="none" spc="0" normalizeH="0" baseline="0">
                <a:ln>
                  <a:noFill/>
                </a:ln>
                <a:solidFill>
                  <a:srgbClr val="FFFFFF"/>
                </a:solidFill>
                <a:effectLst/>
                <a:uFillTx/>
                <a:latin typeface="+mn-lt"/>
                <a:ea typeface="+mn-ea"/>
                <a:cs typeface="+mn-cs"/>
                <a:sym typeface="Helvetica"/>
              </a:defRPr>
            </a:lvl1pPr>
            <a:lvl2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2pPr>
            <a:lvl3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3pPr>
            <a:lvl4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4pPr>
            <a:lvl5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5pPr>
            <a:lvl6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6pPr>
            <a:lvl7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7pPr>
            <a:lvl8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8pPr>
            <a:lvl9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9pPr>
          </a:lstStyle>
          <a:p>
            <a:r>
              <a:rPr lang="en-US" dirty="0"/>
              <a:t>53</a:t>
            </a:r>
          </a:p>
        </p:txBody>
      </p:sp>
    </p:spTree>
    <p:extLst>
      <p:ext uri="{BB962C8B-B14F-4D97-AF65-F5344CB8AC3E}">
        <p14:creationId xmlns:p14="http://schemas.microsoft.com/office/powerpoint/2010/main" val="2656829182"/>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7" name="Group 3"/>
          <p:cNvSpPr txBox="1"/>
          <p:nvPr/>
        </p:nvSpPr>
        <p:spPr>
          <a:xfrm>
            <a:off x="8907831" y="1068321"/>
            <a:ext cx="6555638"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b="1" spc="600">
                <a:solidFill>
                  <a:srgbClr val="FFFFFF"/>
                </a:solidFill>
              </a:defRPr>
            </a:lvl1pPr>
          </a:lstStyle>
          <a:p>
            <a:r>
              <a:rPr dirty="0"/>
              <a:t>CHEAT SHEET </a:t>
            </a:r>
            <a:r>
              <a:rPr lang="en-US" dirty="0"/>
              <a:t>3</a:t>
            </a:r>
            <a:endParaRPr dirty="0"/>
          </a:p>
        </p:txBody>
      </p:sp>
      <p:sp>
        <p:nvSpPr>
          <p:cNvPr id="1318" name="Скругленный прямоугольник 7"/>
          <p:cNvSpPr/>
          <p:nvPr/>
        </p:nvSpPr>
        <p:spPr>
          <a:xfrm>
            <a:off x="12420400" y="3821364"/>
            <a:ext cx="10982157" cy="4063736"/>
          </a:xfrm>
          <a:prstGeom prst="roundRect">
            <a:avLst>
              <a:gd name="adj" fmla="val 3330"/>
            </a:avLst>
          </a:prstGeom>
          <a:solidFill>
            <a:srgbClr val="FFEECB"/>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319" name="Скругленный прямоугольник 7"/>
          <p:cNvSpPr/>
          <p:nvPr/>
        </p:nvSpPr>
        <p:spPr>
          <a:xfrm>
            <a:off x="951646" y="8327418"/>
            <a:ext cx="10889351" cy="4063736"/>
          </a:xfrm>
          <a:prstGeom prst="roundRect">
            <a:avLst>
              <a:gd name="adj" fmla="val 3330"/>
            </a:avLst>
          </a:prstGeom>
          <a:solidFill>
            <a:srgbClr val="CFCFC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320" name="Скругленный прямоугольник 7"/>
          <p:cNvSpPr/>
          <p:nvPr/>
        </p:nvSpPr>
        <p:spPr>
          <a:xfrm>
            <a:off x="12401753" y="8327418"/>
            <a:ext cx="11019453" cy="4063736"/>
          </a:xfrm>
          <a:prstGeom prst="roundRect">
            <a:avLst>
              <a:gd name="adj" fmla="val 3330"/>
            </a:avLst>
          </a:prstGeom>
          <a:solidFill>
            <a:srgbClr val="CEFFF5"/>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321" name="ls -lh * # all sizes…"/>
          <p:cNvSpPr txBox="1"/>
          <p:nvPr/>
        </p:nvSpPr>
        <p:spPr>
          <a:xfrm>
            <a:off x="12921408" y="8706529"/>
            <a:ext cx="10475582" cy="6096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ls -lh * </a:t>
            </a:r>
            <a:r>
              <a:rPr b="0"/>
              <a:t># all sizes</a:t>
            </a:r>
          </a:p>
          <a:p>
            <a:pPr defTabSz="914400">
              <a:lnSpc>
                <a:spcPct val="150000"/>
              </a:lnSpc>
              <a:defRPr sz="2600" b="1">
                <a:latin typeface="Courier New"/>
                <a:ea typeface="Courier New"/>
                <a:cs typeface="Courier New"/>
                <a:sym typeface="Courier New"/>
              </a:defRPr>
            </a:pPr>
            <a:r>
              <a:t>ls -lh [name] </a:t>
            </a:r>
            <a:r>
              <a:rPr b="0"/>
              <a:t># file/dir size</a:t>
            </a:r>
          </a:p>
          <a:p>
            <a:pPr defTabSz="914400">
              <a:lnSpc>
                <a:spcPct val="150000"/>
              </a:lnSpc>
              <a:defRPr sz="2600" b="1">
                <a:latin typeface="Courier New"/>
                <a:ea typeface="Courier New"/>
                <a:cs typeface="Courier New"/>
                <a:sym typeface="Courier New"/>
              </a:defRPr>
            </a:pPr>
            <a:r>
              <a:t>du -sh </a:t>
            </a:r>
            <a:r>
              <a:rPr b="0"/>
              <a:t># disk space</a:t>
            </a:r>
          </a:p>
          <a:p>
            <a:pPr defTabSz="914400">
              <a:lnSpc>
                <a:spcPct val="150000"/>
              </a:lnSpc>
              <a:defRPr sz="2600" b="1">
                <a:latin typeface="Courier New"/>
                <a:ea typeface="Courier New"/>
                <a:cs typeface="Courier New"/>
                <a:sym typeface="Courier New"/>
              </a:defRPr>
            </a:pPr>
            <a:r>
              <a:t>chmod +rwx [name]</a:t>
            </a:r>
            <a:r>
              <a:rPr b="0"/>
              <a:t> # add permission</a:t>
            </a:r>
          </a:p>
          <a:p>
            <a:pPr defTabSz="914400">
              <a:lnSpc>
                <a:spcPct val="150000"/>
              </a:lnSpc>
              <a:defRPr sz="2600" b="1">
                <a:latin typeface="Courier New"/>
                <a:ea typeface="Courier New"/>
                <a:cs typeface="Courier New"/>
                <a:sym typeface="Courier New"/>
              </a:defRPr>
            </a:pPr>
            <a:r>
              <a:t>chmod -rwx [name]</a:t>
            </a:r>
            <a:r>
              <a:rPr b="0"/>
              <a:t> # remove permission</a:t>
            </a:r>
          </a:p>
          <a:p>
            <a:pPr defTabSz="914400">
              <a:lnSpc>
                <a:spcPct val="150000"/>
              </a:lnSpc>
              <a:defRPr sz="2600" b="1">
                <a:latin typeface="Courier New"/>
                <a:ea typeface="Courier New"/>
                <a:cs typeface="Courier New"/>
                <a:sym typeface="Courier New"/>
              </a:defRPr>
            </a:pPr>
            <a:r>
              <a:t>chmod ugo+rw [name]</a:t>
            </a:r>
            <a:r>
              <a:rPr b="0"/>
              <a:t> # specify who, add permission  </a:t>
            </a:r>
          </a:p>
          <a:p>
            <a:pPr defTabSz="914400">
              <a:lnSpc>
                <a:spcPct val="150000"/>
              </a:lnSpc>
              <a:defRPr sz="2600">
                <a:latin typeface="Courier New"/>
                <a:ea typeface="Courier New"/>
                <a:cs typeface="Courier New"/>
                <a:sym typeface="Courier New"/>
              </a:defRPr>
            </a:pPr>
            <a:endParaRPr b="0"/>
          </a:p>
          <a:p>
            <a:pPr defTabSz="914400">
              <a:lnSpc>
                <a:spcPct val="150000"/>
              </a:lnSpc>
              <a:defRPr sz="2600">
                <a:latin typeface="Courier New"/>
                <a:ea typeface="Courier New"/>
                <a:cs typeface="Courier New"/>
                <a:sym typeface="Courier New"/>
              </a:defRPr>
            </a:pPr>
            <a:r>
              <a:t> </a:t>
            </a:r>
          </a:p>
          <a:p>
            <a:pPr defTabSz="914400">
              <a:lnSpc>
                <a:spcPct val="150000"/>
              </a:lnSpc>
              <a:defRPr sz="2600">
                <a:latin typeface="Courier New"/>
                <a:ea typeface="Courier New"/>
                <a:cs typeface="Courier New"/>
                <a:sym typeface="Courier New"/>
              </a:defRPr>
            </a:pPr>
            <a:endParaRPr/>
          </a:p>
          <a:p>
            <a:pPr defTabSz="914400">
              <a:lnSpc>
                <a:spcPct val="150000"/>
              </a:lnSpc>
              <a:defRPr sz="2600">
                <a:latin typeface="Courier New"/>
                <a:ea typeface="Courier New"/>
                <a:cs typeface="Courier New"/>
                <a:sym typeface="Courier New"/>
              </a:defRPr>
            </a:pPr>
            <a:endParaRPr/>
          </a:p>
        </p:txBody>
      </p:sp>
      <p:sp>
        <p:nvSpPr>
          <p:cNvPr id="1322" name="Скругленный прямоугольник 7"/>
          <p:cNvSpPr/>
          <p:nvPr/>
        </p:nvSpPr>
        <p:spPr>
          <a:xfrm>
            <a:off x="19131452" y="8516894"/>
            <a:ext cx="4026344"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323" name="SIZE &amp; PERMISSION"/>
          <p:cNvSpPr txBox="1"/>
          <p:nvPr/>
        </p:nvSpPr>
        <p:spPr>
          <a:xfrm>
            <a:off x="19203844" y="8705198"/>
            <a:ext cx="3934195"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SIZE &amp; PERMISSION</a:t>
            </a:r>
          </a:p>
        </p:txBody>
      </p:sp>
      <p:sp>
        <p:nvSpPr>
          <p:cNvPr id="1324" name="touch [name] # make a file…"/>
          <p:cNvSpPr txBox="1"/>
          <p:nvPr/>
        </p:nvSpPr>
        <p:spPr>
          <a:xfrm>
            <a:off x="12896008" y="4237535"/>
            <a:ext cx="9221884" cy="3238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rm</a:t>
            </a:r>
            <a:r>
              <a:rPr b="0"/>
              <a:t> </a:t>
            </a:r>
            <a:r>
              <a:t>[name] </a:t>
            </a:r>
            <a:r>
              <a:rPr b="0"/>
              <a:t># remove file or dir</a:t>
            </a:r>
          </a:p>
          <a:p>
            <a:pPr defTabSz="914400">
              <a:lnSpc>
                <a:spcPct val="150000"/>
              </a:lnSpc>
              <a:defRPr sz="2600" b="1">
                <a:latin typeface="Courier New"/>
                <a:ea typeface="Courier New"/>
                <a:cs typeface="Courier New"/>
                <a:sym typeface="Courier New"/>
              </a:defRPr>
            </a:pPr>
            <a:r>
              <a:t>cp [name] </a:t>
            </a:r>
            <a:r>
              <a:rPr b="0"/>
              <a:t># copy a file/dir</a:t>
            </a:r>
          </a:p>
          <a:p>
            <a:pPr defTabSz="914400">
              <a:lnSpc>
                <a:spcPct val="150000"/>
              </a:lnSpc>
              <a:defRPr sz="2600" b="1">
                <a:latin typeface="Courier New"/>
                <a:ea typeface="Courier New"/>
                <a:cs typeface="Courier New"/>
                <a:sym typeface="Courier New"/>
              </a:defRPr>
            </a:pPr>
            <a:r>
              <a:t>mv [name] [path] </a:t>
            </a:r>
            <a:r>
              <a:rPr b="0"/>
              <a:t># move file/dir </a:t>
            </a:r>
          </a:p>
          <a:p>
            <a:pPr defTabSz="914400">
              <a:lnSpc>
                <a:spcPct val="150000"/>
              </a:lnSpc>
              <a:defRPr sz="2600" b="1">
                <a:latin typeface="Courier New"/>
                <a:ea typeface="Courier New"/>
                <a:cs typeface="Courier New"/>
                <a:sym typeface="Courier New"/>
              </a:defRPr>
            </a:pPr>
            <a:endParaRPr b="0"/>
          </a:p>
          <a:p>
            <a:pPr defTabSz="914400">
              <a:lnSpc>
                <a:spcPct val="150000"/>
              </a:lnSpc>
              <a:defRPr sz="2600" b="1">
                <a:latin typeface="Courier New"/>
                <a:ea typeface="Courier New"/>
                <a:cs typeface="Courier New"/>
                <a:sym typeface="Courier New"/>
              </a:defRPr>
            </a:pPr>
            <a:r>
              <a:t>touch [name] </a:t>
            </a:r>
            <a:r>
              <a:rPr b="0"/>
              <a:t># make a file</a:t>
            </a:r>
          </a:p>
          <a:p>
            <a:pPr defTabSz="914400">
              <a:lnSpc>
                <a:spcPct val="150000"/>
              </a:lnSpc>
              <a:defRPr sz="2600" b="1">
                <a:latin typeface="Courier New"/>
                <a:ea typeface="Courier New"/>
                <a:cs typeface="Courier New"/>
                <a:sym typeface="Courier New"/>
              </a:defRPr>
            </a:pPr>
            <a:r>
              <a:t>mkdir [name] </a:t>
            </a:r>
            <a:r>
              <a:rPr b="0"/>
              <a:t># make a dir</a:t>
            </a:r>
          </a:p>
        </p:txBody>
      </p:sp>
      <p:sp>
        <p:nvSpPr>
          <p:cNvPr id="1325" name="Скругленный прямоугольник 7"/>
          <p:cNvSpPr/>
          <p:nvPr/>
        </p:nvSpPr>
        <p:spPr>
          <a:xfrm>
            <a:off x="19454037" y="4071894"/>
            <a:ext cx="3703759"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326" name="FILE/DIR BASICS"/>
          <p:cNvSpPr txBox="1"/>
          <p:nvPr/>
        </p:nvSpPr>
        <p:spPr>
          <a:xfrm>
            <a:off x="19558753" y="4272898"/>
            <a:ext cx="3534987"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FILE/DIR BASICS</a:t>
            </a:r>
          </a:p>
        </p:txBody>
      </p:sp>
      <p:sp>
        <p:nvSpPr>
          <p:cNvPr id="1327" name="* # select everything…"/>
          <p:cNvSpPr txBox="1"/>
          <p:nvPr/>
        </p:nvSpPr>
        <p:spPr>
          <a:xfrm>
            <a:off x="1606082" y="8738952"/>
            <a:ext cx="9220201" cy="6096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 </a:t>
            </a:r>
            <a:r>
              <a:rPr b="0"/>
              <a:t># select everything</a:t>
            </a:r>
          </a:p>
          <a:p>
            <a:pPr defTabSz="914400">
              <a:lnSpc>
                <a:spcPct val="150000"/>
              </a:lnSpc>
              <a:defRPr sz="2600" b="1">
                <a:latin typeface="Courier New"/>
                <a:ea typeface="Courier New"/>
                <a:cs typeface="Courier New"/>
                <a:sym typeface="Courier New"/>
              </a:defRPr>
            </a:pPr>
            <a:r>
              <a:t>/</a:t>
            </a:r>
            <a:r>
              <a:rPr b="0"/>
              <a:t> # forward slash paths</a:t>
            </a:r>
          </a:p>
          <a:p>
            <a:pPr defTabSz="914400">
              <a:lnSpc>
                <a:spcPct val="150000"/>
              </a:lnSpc>
              <a:defRPr sz="2600" b="1">
                <a:latin typeface="Courier New"/>
                <a:ea typeface="Courier New"/>
                <a:cs typeface="Courier New"/>
                <a:sym typeface="Courier New"/>
              </a:defRPr>
            </a:pPr>
            <a:r>
              <a:t>\</a:t>
            </a:r>
            <a:r>
              <a:rPr b="0"/>
              <a:t> # escape character (don’t use for now)</a:t>
            </a:r>
          </a:p>
          <a:p>
            <a:pPr defTabSz="914400">
              <a:lnSpc>
                <a:spcPct val="150000"/>
              </a:lnSpc>
              <a:defRPr sz="2600" b="1">
                <a:latin typeface="Courier New"/>
                <a:ea typeface="Courier New"/>
                <a:cs typeface="Courier New"/>
                <a:sym typeface="Courier New"/>
              </a:defRPr>
            </a:pPr>
            <a:r>
              <a:t>..</a:t>
            </a:r>
            <a:r>
              <a:rPr b="0"/>
              <a:t> # one dir up/back</a:t>
            </a:r>
          </a:p>
          <a:p>
            <a:pPr defTabSz="914400">
              <a:lnSpc>
                <a:spcPct val="150000"/>
              </a:lnSpc>
              <a:defRPr sz="2600" b="1">
                <a:latin typeface="Courier New"/>
                <a:ea typeface="Courier New"/>
                <a:cs typeface="Courier New"/>
                <a:sym typeface="Courier New"/>
              </a:defRPr>
            </a:pPr>
            <a:r>
              <a:t>.</a:t>
            </a:r>
            <a:r>
              <a:rPr b="0"/>
              <a:t> # current dir</a:t>
            </a:r>
          </a:p>
          <a:p>
            <a:pPr defTabSz="914400">
              <a:lnSpc>
                <a:spcPct val="150000"/>
              </a:lnSpc>
              <a:defRPr sz="2600" b="1">
                <a:latin typeface="Courier New"/>
                <a:ea typeface="Courier New"/>
                <a:cs typeface="Courier New"/>
                <a:sym typeface="Courier New"/>
              </a:defRPr>
            </a:pPr>
            <a:r>
              <a:t>-</a:t>
            </a:r>
            <a:r>
              <a:rPr b="0"/>
              <a:t> # denotes a flag/argument</a:t>
            </a:r>
          </a:p>
          <a:p>
            <a:pPr defTabSz="914400">
              <a:lnSpc>
                <a:spcPct val="150000"/>
              </a:lnSpc>
              <a:defRPr sz="2600">
                <a:latin typeface="Courier New"/>
                <a:ea typeface="Courier New"/>
                <a:cs typeface="Courier New"/>
                <a:sym typeface="Courier New"/>
              </a:defRPr>
            </a:pPr>
            <a:endParaRPr b="0"/>
          </a:p>
          <a:p>
            <a:pPr defTabSz="914400">
              <a:lnSpc>
                <a:spcPct val="150000"/>
              </a:lnSpc>
              <a:defRPr sz="2600">
                <a:latin typeface="Courier New"/>
                <a:ea typeface="Courier New"/>
                <a:cs typeface="Courier New"/>
                <a:sym typeface="Courier New"/>
              </a:defRPr>
            </a:pPr>
            <a:endParaRPr b="0"/>
          </a:p>
          <a:p>
            <a:pPr defTabSz="914400">
              <a:lnSpc>
                <a:spcPct val="150000"/>
              </a:lnSpc>
              <a:defRPr sz="2600">
                <a:latin typeface="Courier New"/>
                <a:ea typeface="Courier New"/>
                <a:cs typeface="Courier New"/>
                <a:sym typeface="Courier New"/>
              </a:defRPr>
            </a:pPr>
            <a:endParaRPr b="0"/>
          </a:p>
          <a:p>
            <a:pPr defTabSz="914400">
              <a:lnSpc>
                <a:spcPct val="150000"/>
              </a:lnSpc>
              <a:defRPr sz="2600">
                <a:latin typeface="Courier New"/>
                <a:ea typeface="Courier New"/>
                <a:cs typeface="Courier New"/>
                <a:sym typeface="Courier New"/>
              </a:defRPr>
            </a:pPr>
            <a:endParaRPr b="0"/>
          </a:p>
        </p:txBody>
      </p:sp>
      <p:sp>
        <p:nvSpPr>
          <p:cNvPr id="1328" name="Скругленный прямоугольник 7"/>
          <p:cNvSpPr/>
          <p:nvPr/>
        </p:nvSpPr>
        <p:spPr>
          <a:xfrm>
            <a:off x="7482082" y="8516894"/>
            <a:ext cx="4181062"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329" name="SPECIAL CHARACTERS"/>
          <p:cNvSpPr txBox="1"/>
          <p:nvPr/>
        </p:nvSpPr>
        <p:spPr>
          <a:xfrm>
            <a:off x="7481396" y="8705198"/>
            <a:ext cx="4231862"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SPECIAL CHARACTERS </a:t>
            </a:r>
          </a:p>
        </p:txBody>
      </p:sp>
      <p:sp>
        <p:nvSpPr>
          <p:cNvPr id="1330" name="Скругленный прямоугольник 7"/>
          <p:cNvSpPr/>
          <p:nvPr/>
        </p:nvSpPr>
        <p:spPr>
          <a:xfrm>
            <a:off x="951646" y="3821364"/>
            <a:ext cx="10889351" cy="4063736"/>
          </a:xfrm>
          <a:prstGeom prst="roundRect">
            <a:avLst>
              <a:gd name="adj" fmla="val 3330"/>
            </a:avLst>
          </a:prstGeom>
          <a:solidFill>
            <a:srgbClr val="DAEA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331" name="pwd # print working dir…"/>
          <p:cNvSpPr txBox="1"/>
          <p:nvPr/>
        </p:nvSpPr>
        <p:spPr>
          <a:xfrm>
            <a:off x="1785379" y="4254019"/>
            <a:ext cx="9221885" cy="3810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pwd </a:t>
            </a:r>
            <a:r>
              <a:rPr b="0"/>
              <a:t># print working dir</a:t>
            </a:r>
          </a:p>
          <a:p>
            <a:pPr defTabSz="914400">
              <a:lnSpc>
                <a:spcPct val="150000"/>
              </a:lnSpc>
              <a:defRPr sz="2600" b="1">
                <a:latin typeface="Courier New"/>
                <a:ea typeface="Courier New"/>
                <a:cs typeface="Courier New"/>
                <a:sym typeface="Courier New"/>
              </a:defRPr>
            </a:pPr>
            <a:r>
              <a:t>cd </a:t>
            </a:r>
            <a:r>
              <a:rPr b="0"/>
              <a:t>#</a:t>
            </a:r>
            <a:r>
              <a:t> </a:t>
            </a:r>
            <a:r>
              <a:rPr b="0"/>
              <a:t>go to home dir </a:t>
            </a:r>
          </a:p>
          <a:p>
            <a:pPr defTabSz="914400">
              <a:lnSpc>
                <a:spcPct val="150000"/>
              </a:lnSpc>
              <a:defRPr sz="2600" b="1">
                <a:latin typeface="Courier New"/>
                <a:ea typeface="Courier New"/>
                <a:cs typeface="Courier New"/>
                <a:sym typeface="Courier New"/>
              </a:defRPr>
            </a:pPr>
            <a:r>
              <a:t>cd [path] </a:t>
            </a:r>
            <a:r>
              <a:rPr b="0"/>
              <a:t># change dir (remember path) </a:t>
            </a:r>
          </a:p>
          <a:p>
            <a:pPr defTabSz="914400">
              <a:lnSpc>
                <a:spcPct val="150000"/>
              </a:lnSpc>
              <a:defRPr sz="2600" b="1">
                <a:latin typeface="Courier New"/>
                <a:ea typeface="Courier New"/>
                <a:cs typeface="Courier New"/>
                <a:sym typeface="Courier New"/>
              </a:defRPr>
            </a:pPr>
            <a:r>
              <a:t>ls</a:t>
            </a:r>
            <a:r>
              <a:rPr b="0"/>
              <a:t> # list dir content</a:t>
            </a:r>
          </a:p>
          <a:p>
            <a:pPr defTabSz="914400">
              <a:lnSpc>
                <a:spcPct val="150000"/>
              </a:lnSpc>
              <a:defRPr sz="2600" b="1">
                <a:latin typeface="Courier New"/>
                <a:ea typeface="Courier New"/>
                <a:cs typeface="Courier New"/>
                <a:sym typeface="Courier New"/>
              </a:defRPr>
            </a:pPr>
            <a:r>
              <a:t>man [cmd] </a:t>
            </a:r>
            <a:r>
              <a:rPr b="0"/>
              <a:t># get info about command</a:t>
            </a:r>
          </a:p>
          <a:p>
            <a:pPr defTabSz="914400">
              <a:lnSpc>
                <a:spcPct val="150000"/>
              </a:lnSpc>
              <a:defRPr sz="2600" b="1">
                <a:latin typeface="Courier New"/>
                <a:ea typeface="Courier New"/>
                <a:cs typeface="Courier New"/>
                <a:sym typeface="Courier New"/>
              </a:defRPr>
            </a:pPr>
            <a:r>
              <a:t>[cmd] --help </a:t>
            </a:r>
            <a:r>
              <a:rPr b="0"/>
              <a:t># view the help for command</a:t>
            </a:r>
          </a:p>
        </p:txBody>
      </p:sp>
      <p:sp>
        <p:nvSpPr>
          <p:cNvPr id="1332" name="Скругленный прямоугольник 7"/>
          <p:cNvSpPr/>
          <p:nvPr/>
        </p:nvSpPr>
        <p:spPr>
          <a:xfrm>
            <a:off x="8334390" y="4071894"/>
            <a:ext cx="3218851"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333" name="WHERE &amp; WHAT"/>
          <p:cNvSpPr txBox="1"/>
          <p:nvPr/>
        </p:nvSpPr>
        <p:spPr>
          <a:xfrm>
            <a:off x="8352857" y="4272898"/>
            <a:ext cx="3181917"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WHERE &amp; WHAT</a:t>
            </a:r>
          </a:p>
        </p:txBody>
      </p:sp>
      <p:sp>
        <p:nvSpPr>
          <p:cNvPr id="1334"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54</a:t>
            </a:r>
            <a:endParaRPr dirty="0"/>
          </a:p>
        </p:txBody>
      </p:sp>
      <p:sp>
        <p:nvSpPr>
          <p:cNvPr id="1335" name="Line"/>
          <p:cNvSpPr/>
          <p:nvPr/>
        </p:nvSpPr>
        <p:spPr>
          <a:xfrm>
            <a:off x="59535" y="2543225"/>
            <a:ext cx="22780404"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4" name="Screenshot 2022-06-24 at 15.06.23.png" descr="Screenshot 2022-06-24 at 15.06.23.png"/>
          <p:cNvPicPr>
            <a:picLocks noChangeAspect="1"/>
          </p:cNvPicPr>
          <p:nvPr/>
        </p:nvPicPr>
        <p:blipFill>
          <a:blip r:embed="rId3"/>
          <a:srcRect l="261" t="66" r="375" b="665"/>
          <a:stretch>
            <a:fillRect/>
          </a:stretch>
        </p:blipFill>
        <p:spPr>
          <a:xfrm>
            <a:off x="628189" y="465752"/>
            <a:ext cx="22330570" cy="12367023"/>
          </a:xfrm>
          <a:custGeom>
            <a:avLst/>
            <a:gdLst/>
            <a:ahLst/>
            <a:cxnLst>
              <a:cxn ang="0">
                <a:pos x="wd2" y="hd2"/>
              </a:cxn>
              <a:cxn ang="5400000">
                <a:pos x="wd2" y="hd2"/>
              </a:cxn>
              <a:cxn ang="10800000">
                <a:pos x="wd2" y="hd2"/>
              </a:cxn>
              <a:cxn ang="16200000">
                <a:pos x="wd2" y="hd2"/>
              </a:cxn>
            </a:cxnLst>
            <a:rect l="0" t="0" r="r" b="b"/>
            <a:pathLst>
              <a:path w="21600" h="21600" extrusionOk="0">
                <a:moveTo>
                  <a:pt x="304" y="0"/>
                </a:moveTo>
                <a:cubicBezTo>
                  <a:pt x="215" y="0"/>
                  <a:pt x="162" y="0"/>
                  <a:pt x="126" y="27"/>
                </a:cubicBezTo>
                <a:cubicBezTo>
                  <a:pt x="74" y="61"/>
                  <a:pt x="34" y="134"/>
                  <a:pt x="15" y="227"/>
                </a:cubicBezTo>
                <a:cubicBezTo>
                  <a:pt x="0" y="292"/>
                  <a:pt x="0" y="388"/>
                  <a:pt x="0" y="550"/>
                </a:cubicBezTo>
                <a:lnTo>
                  <a:pt x="0" y="21050"/>
                </a:lnTo>
                <a:cubicBezTo>
                  <a:pt x="0" y="21212"/>
                  <a:pt x="0" y="21308"/>
                  <a:pt x="15" y="21373"/>
                </a:cubicBezTo>
                <a:cubicBezTo>
                  <a:pt x="34" y="21466"/>
                  <a:pt x="74" y="21539"/>
                  <a:pt x="126" y="21573"/>
                </a:cubicBezTo>
                <a:cubicBezTo>
                  <a:pt x="162" y="21600"/>
                  <a:pt x="215" y="21600"/>
                  <a:pt x="304" y="21600"/>
                </a:cubicBezTo>
                <a:lnTo>
                  <a:pt x="21296" y="21600"/>
                </a:lnTo>
                <a:cubicBezTo>
                  <a:pt x="21385" y="21600"/>
                  <a:pt x="21439" y="21600"/>
                  <a:pt x="21474" y="21573"/>
                </a:cubicBezTo>
                <a:cubicBezTo>
                  <a:pt x="21526" y="21539"/>
                  <a:pt x="21566" y="21466"/>
                  <a:pt x="21585" y="21373"/>
                </a:cubicBezTo>
                <a:cubicBezTo>
                  <a:pt x="21600" y="21308"/>
                  <a:pt x="21600" y="21212"/>
                  <a:pt x="21600" y="21050"/>
                </a:cubicBezTo>
                <a:lnTo>
                  <a:pt x="21600" y="550"/>
                </a:lnTo>
                <a:cubicBezTo>
                  <a:pt x="21600" y="388"/>
                  <a:pt x="21600" y="292"/>
                  <a:pt x="21585" y="227"/>
                </a:cubicBezTo>
                <a:cubicBezTo>
                  <a:pt x="21566" y="134"/>
                  <a:pt x="21526" y="61"/>
                  <a:pt x="21474" y="27"/>
                </a:cubicBezTo>
                <a:cubicBezTo>
                  <a:pt x="21439" y="0"/>
                  <a:pt x="21385" y="0"/>
                  <a:pt x="21296" y="0"/>
                </a:cubicBezTo>
                <a:lnTo>
                  <a:pt x="304" y="0"/>
                </a:lnTo>
                <a:close/>
              </a:path>
            </a:pathLst>
          </a:custGeom>
          <a:ln w="12700">
            <a:miter lim="400000"/>
          </a:ln>
        </p:spPr>
      </p:pic>
      <p:sp>
        <p:nvSpPr>
          <p:cNvPr id="445" name="Rectangle 39"/>
          <p:cNvSpPr/>
          <p:nvPr/>
        </p:nvSpPr>
        <p:spPr>
          <a:xfrm>
            <a:off x="10577830" y="3268979"/>
            <a:ext cx="13793470" cy="7178042"/>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446" name="TextBox 35"/>
          <p:cNvSpPr txBox="1"/>
          <p:nvPr/>
        </p:nvSpPr>
        <p:spPr>
          <a:xfrm>
            <a:off x="10097423" y="1914762"/>
            <a:ext cx="2294315" cy="46634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30000" spc="600">
                <a:solidFill>
                  <a:srgbClr val="E2A24F"/>
                </a:solidFill>
              </a:defRPr>
            </a:lvl1pPr>
          </a:lstStyle>
          <a:p>
            <a:r>
              <a:rPr dirty="0"/>
              <a:t>“</a:t>
            </a:r>
          </a:p>
        </p:txBody>
      </p:sp>
      <p:sp>
        <p:nvSpPr>
          <p:cNvPr id="447" name="Group 1"/>
          <p:cNvSpPr txBox="1"/>
          <p:nvPr/>
        </p:nvSpPr>
        <p:spPr>
          <a:xfrm>
            <a:off x="11640963" y="4990655"/>
            <a:ext cx="9455552" cy="14773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pPr>
              <a:defRPr sz="4500" spc="562"/>
            </a:pPr>
            <a:r>
              <a:rPr lang="en-US" dirty="0"/>
              <a:t>Exercise 3, you know the drill.</a:t>
            </a:r>
            <a:endParaRPr dirty="0"/>
          </a:p>
        </p:txBody>
      </p:sp>
      <p:sp>
        <p:nvSpPr>
          <p:cNvPr id="448"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a:lvl1pPr>
          </a:lstStyle>
          <a:p>
            <a:r>
              <a:rPr lang="en-US" dirty="0"/>
              <a:t>55</a:t>
            </a:r>
            <a:endParaRPr dirty="0"/>
          </a:p>
        </p:txBody>
      </p:sp>
    </p:spTree>
    <p:extLst>
      <p:ext uri="{BB962C8B-B14F-4D97-AF65-F5344CB8AC3E}">
        <p14:creationId xmlns:p14="http://schemas.microsoft.com/office/powerpoint/2010/main" val="1179002915"/>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7" name="Rectangle 12"/>
          <p:cNvSpPr/>
          <p:nvPr/>
        </p:nvSpPr>
        <p:spPr>
          <a:xfrm>
            <a:off x="-14986" y="13441993"/>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1351" name="Group"/>
          <p:cNvGrpSpPr/>
          <p:nvPr/>
        </p:nvGrpSpPr>
        <p:grpSpPr>
          <a:xfrm>
            <a:off x="7561860" y="1024532"/>
            <a:ext cx="25206934" cy="11666938"/>
            <a:chOff x="0" y="-1"/>
            <a:chExt cx="25206932" cy="11666936"/>
          </a:xfrm>
        </p:grpSpPr>
        <p:grpSp>
          <p:nvGrpSpPr>
            <p:cNvPr id="1349" name="Group"/>
            <p:cNvGrpSpPr/>
            <p:nvPr/>
          </p:nvGrpSpPr>
          <p:grpSpPr>
            <a:xfrm>
              <a:off x="0" y="-2"/>
              <a:ext cx="25206934" cy="11666938"/>
              <a:chOff x="0" y="-1"/>
              <a:chExt cx="25206932" cy="11666936"/>
            </a:xfrm>
          </p:grpSpPr>
          <p:grpSp>
            <p:nvGrpSpPr>
              <p:cNvPr id="1346" name="Group 36"/>
              <p:cNvGrpSpPr/>
              <p:nvPr/>
            </p:nvGrpSpPr>
            <p:grpSpPr>
              <a:xfrm>
                <a:off x="2132622" y="-2"/>
                <a:ext cx="19159732" cy="11007446"/>
                <a:chOff x="-1" y="-1"/>
                <a:chExt cx="19159730" cy="11007444"/>
              </a:xfrm>
            </p:grpSpPr>
            <p:sp>
              <p:nvSpPr>
                <p:cNvPr id="1338"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339"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340"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341"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342"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343"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344"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345"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1347"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1348"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1350"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1352" name="TextBox 11"/>
          <p:cNvSpPr txBox="1"/>
          <p:nvPr/>
        </p:nvSpPr>
        <p:spPr>
          <a:xfrm>
            <a:off x="889521" y="5548629"/>
            <a:ext cx="9620830" cy="19389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6000" spc="450">
                <a:solidFill>
                  <a:srgbClr val="FFFFFF"/>
                </a:solidFill>
              </a:defRPr>
            </a:lvl1pPr>
          </a:lstStyle>
          <a:p>
            <a:r>
              <a:rPr lang="en-US" dirty="0"/>
              <a:t>4</a:t>
            </a:r>
            <a:r>
              <a:rPr dirty="0"/>
              <a:t>. </a:t>
            </a:r>
            <a:r>
              <a:rPr lang="en-US" dirty="0"/>
              <a:t>VIEWING AND EDITING</a:t>
            </a:r>
            <a:r>
              <a:rPr dirty="0"/>
              <a:t> FILES</a:t>
            </a:r>
          </a:p>
        </p:txBody>
      </p:sp>
      <p:sp>
        <p:nvSpPr>
          <p:cNvPr id="1353"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56</a:t>
            </a:r>
            <a:endParaRPr dirty="0"/>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5" name="Rectangle 21"/>
          <p:cNvSpPr/>
          <p:nvPr/>
        </p:nvSpPr>
        <p:spPr>
          <a:xfrm flipH="1">
            <a:off x="12196618" y="0"/>
            <a:ext cx="12184357" cy="13716000"/>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1356" name="TextBox 90"/>
          <p:cNvSpPr txBox="1"/>
          <p:nvPr/>
        </p:nvSpPr>
        <p:spPr>
          <a:xfrm>
            <a:off x="13503084" y="3960077"/>
            <a:ext cx="10001307" cy="80675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60683" indent="-260683">
              <a:lnSpc>
                <a:spcPts val="4200"/>
              </a:lnSpc>
              <a:buSzPct val="100000"/>
              <a:buChar char="•"/>
              <a:defRPr sz="2800" spc="300"/>
            </a:pPr>
            <a:r>
              <a:t>Many roads lead to Rome… For viewing files we can use:</a:t>
            </a:r>
          </a:p>
          <a:p>
            <a:pPr marL="260683" indent="-260683">
              <a:lnSpc>
                <a:spcPts val="4200"/>
              </a:lnSpc>
              <a:buSzPct val="100000"/>
              <a:buChar char="•"/>
              <a:defRPr sz="2800" spc="300"/>
            </a:pPr>
            <a:endParaRPr/>
          </a:p>
          <a:p>
            <a:pPr marL="260683" indent="-260683">
              <a:lnSpc>
                <a:spcPts val="4200"/>
              </a:lnSpc>
              <a:buSzPct val="100000"/>
              <a:buChar char="•"/>
              <a:defRPr sz="2800" b="1" spc="300">
                <a:latin typeface="Courier New"/>
                <a:ea typeface="Courier New"/>
                <a:cs typeface="Courier New"/>
                <a:sym typeface="Courier New"/>
              </a:defRPr>
            </a:pPr>
            <a:r>
              <a:t>less [file]:</a:t>
            </a:r>
            <a:endParaRPr>
              <a:latin typeface="+mn-lt"/>
              <a:ea typeface="+mn-ea"/>
              <a:cs typeface="+mn-cs"/>
              <a:sym typeface="Helvetica"/>
            </a:endParaRPr>
          </a:p>
          <a:p>
            <a:pPr marL="260683" indent="-260683">
              <a:lnSpc>
                <a:spcPts val="4200"/>
              </a:lnSpc>
              <a:buSzPct val="100000"/>
              <a:buChar char="•"/>
              <a:defRPr sz="2800" spc="300"/>
            </a:pPr>
            <a:r>
              <a:t>Prints N first lines of file. You can change the default N. Interactive viewing.</a:t>
            </a:r>
          </a:p>
          <a:p>
            <a:pPr marL="260683" indent="-260683">
              <a:lnSpc>
                <a:spcPts val="4200"/>
              </a:lnSpc>
              <a:buSzPct val="100000"/>
              <a:buChar char="•"/>
              <a:defRPr sz="2800" spc="300"/>
            </a:pPr>
            <a:r>
              <a:t>Exit with </a:t>
            </a:r>
            <a:r>
              <a:rPr b="1"/>
              <a:t>q</a:t>
            </a:r>
          </a:p>
          <a:p>
            <a:pPr>
              <a:lnSpc>
                <a:spcPts val="4200"/>
              </a:lnSpc>
              <a:defRPr sz="2800" b="1" spc="300">
                <a:latin typeface="Courier New"/>
                <a:ea typeface="Courier New"/>
                <a:cs typeface="Courier New"/>
                <a:sym typeface="Courier New"/>
              </a:defRPr>
            </a:pPr>
            <a:endParaRPr b="1"/>
          </a:p>
          <a:p>
            <a:pPr marL="260683" indent="-260683">
              <a:lnSpc>
                <a:spcPts val="4200"/>
              </a:lnSpc>
              <a:buSzPct val="100000"/>
              <a:buChar char="•"/>
              <a:defRPr sz="2800" b="1" spc="300">
                <a:latin typeface="Courier New"/>
                <a:ea typeface="Courier New"/>
                <a:cs typeface="Courier New"/>
                <a:sym typeface="Courier New"/>
              </a:defRPr>
            </a:pPr>
            <a:r>
              <a:t>cat</a:t>
            </a:r>
            <a:r>
              <a:rPr>
                <a:latin typeface="+mn-lt"/>
                <a:ea typeface="+mn-ea"/>
                <a:cs typeface="+mn-cs"/>
                <a:sym typeface="Helvetica"/>
              </a:rPr>
              <a:t> </a:t>
            </a:r>
            <a:r>
              <a:t>[file]:</a:t>
            </a:r>
            <a:endParaRPr>
              <a:latin typeface="+mn-lt"/>
              <a:ea typeface="+mn-ea"/>
              <a:cs typeface="+mn-cs"/>
              <a:sym typeface="Helvetica"/>
            </a:endParaRPr>
          </a:p>
          <a:p>
            <a:pPr marL="260683" indent="-260683">
              <a:lnSpc>
                <a:spcPts val="4200"/>
              </a:lnSpc>
              <a:buSzPct val="100000"/>
              <a:buChar char="•"/>
              <a:defRPr sz="2800" spc="300"/>
            </a:pPr>
            <a:r>
              <a:t>(concatenation),</a:t>
            </a:r>
            <a:r>
              <a:rPr b="1"/>
              <a:t> </a:t>
            </a:r>
            <a:r>
              <a:t>prints all lines of file.</a:t>
            </a:r>
          </a:p>
          <a:p>
            <a:pPr marL="260683" indent="-260683">
              <a:lnSpc>
                <a:spcPts val="4200"/>
              </a:lnSpc>
              <a:buSzPct val="100000"/>
              <a:buChar char="•"/>
              <a:defRPr sz="2800" spc="300"/>
            </a:pPr>
            <a:r>
              <a:t>Exit with </a:t>
            </a:r>
            <a:r>
              <a:rPr b="1"/>
              <a:t>ctrl + c</a:t>
            </a:r>
          </a:p>
          <a:p>
            <a:pPr>
              <a:lnSpc>
                <a:spcPts val="4200"/>
              </a:lnSpc>
              <a:defRPr sz="2800" b="1" spc="300"/>
            </a:pPr>
            <a:endParaRPr b="1"/>
          </a:p>
          <a:p>
            <a:pPr marL="260683" indent="-260683">
              <a:lnSpc>
                <a:spcPts val="4200"/>
              </a:lnSpc>
              <a:buSzPct val="100000"/>
              <a:buChar char="•"/>
              <a:defRPr sz="2800" b="1" spc="300">
                <a:latin typeface="Courier New"/>
                <a:ea typeface="Courier New"/>
                <a:cs typeface="Courier New"/>
                <a:sym typeface="Courier New"/>
              </a:defRPr>
            </a:pPr>
            <a:r>
              <a:t>head/tail</a:t>
            </a:r>
            <a:r>
              <a:rPr>
                <a:latin typeface="+mn-lt"/>
                <a:ea typeface="+mn-ea"/>
                <a:cs typeface="+mn-cs"/>
                <a:sym typeface="Helvetica"/>
              </a:rPr>
              <a:t> </a:t>
            </a:r>
            <a:r>
              <a:t>[file]:</a:t>
            </a:r>
            <a:endParaRPr>
              <a:latin typeface="+mn-lt"/>
              <a:ea typeface="+mn-ea"/>
              <a:cs typeface="+mn-cs"/>
              <a:sym typeface="Helvetica"/>
            </a:endParaRPr>
          </a:p>
          <a:p>
            <a:pPr marL="260683" indent="-260683">
              <a:lnSpc>
                <a:spcPts val="4200"/>
              </a:lnSpc>
              <a:buSzPct val="100000"/>
              <a:buChar char="•"/>
              <a:defRPr sz="2800" spc="300"/>
            </a:pPr>
            <a:r>
              <a:t>Prints </a:t>
            </a:r>
            <a:r>
              <a:rPr b="1"/>
              <a:t>n</a:t>
            </a:r>
            <a:r>
              <a:t> </a:t>
            </a:r>
            <a:r>
              <a:rPr b="1"/>
              <a:t>first / last</a:t>
            </a:r>
            <a:r>
              <a:t> lines of file. You can change the default </a:t>
            </a:r>
            <a:r>
              <a:rPr b="1"/>
              <a:t>n</a:t>
            </a:r>
            <a:r>
              <a:t>. Static viewing.</a:t>
            </a:r>
          </a:p>
        </p:txBody>
      </p:sp>
      <p:sp>
        <p:nvSpPr>
          <p:cNvPr id="1357" name="Rectangle 21"/>
          <p:cNvSpPr/>
          <p:nvPr/>
        </p:nvSpPr>
        <p:spPr>
          <a:xfrm flipH="1">
            <a:off x="7846804" y="464572"/>
            <a:ext cx="8677691" cy="2032494"/>
          </a:xfrm>
          <a:prstGeom prst="rect">
            <a:avLst/>
          </a:prstGeom>
          <a:solidFill>
            <a:srgbClr val="363D48"/>
          </a:solidFill>
          <a:ln w="25400">
            <a:solidFill>
              <a:srgbClr val="FFFFFF"/>
            </a:solidFill>
            <a:miter/>
          </a:ln>
        </p:spPr>
        <p:txBody>
          <a:bodyPr lIns="45718" tIns="45718" rIns="45718" bIns="45718" anchor="ctr"/>
          <a:lstStyle/>
          <a:p>
            <a:pPr algn="ctr">
              <a:defRPr>
                <a:solidFill>
                  <a:srgbClr val="374556"/>
                </a:solidFill>
              </a:defRPr>
            </a:pPr>
            <a:endParaRPr/>
          </a:p>
        </p:txBody>
      </p:sp>
      <p:sp>
        <p:nvSpPr>
          <p:cNvPr id="1358" name="Group 3"/>
          <p:cNvSpPr txBox="1"/>
          <p:nvPr/>
        </p:nvSpPr>
        <p:spPr>
          <a:xfrm>
            <a:off x="9205803" y="1016000"/>
            <a:ext cx="6162894" cy="9169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VIEWING FILES</a:t>
            </a:r>
          </a:p>
        </p:txBody>
      </p:sp>
      <p:sp>
        <p:nvSpPr>
          <p:cNvPr id="1359"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57</a:t>
            </a:fld>
            <a:endParaRPr/>
          </a:p>
        </p:txBody>
      </p:sp>
      <p:grpSp>
        <p:nvGrpSpPr>
          <p:cNvPr id="1428" name="Group"/>
          <p:cNvGrpSpPr/>
          <p:nvPr/>
        </p:nvGrpSpPr>
        <p:grpSpPr>
          <a:xfrm>
            <a:off x="1630518" y="2894074"/>
            <a:ext cx="7018709" cy="9452252"/>
            <a:chOff x="-1" y="0"/>
            <a:chExt cx="7018708" cy="9452250"/>
          </a:xfrm>
        </p:grpSpPr>
        <p:sp>
          <p:nvSpPr>
            <p:cNvPr id="1360" name="TextBox 90"/>
            <p:cNvSpPr/>
            <p:nvPr/>
          </p:nvSpPr>
          <p:spPr>
            <a:xfrm>
              <a:off x="1769422" y="9452250"/>
              <a:ext cx="3556065"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000" b="1" spc="321">
                  <a:solidFill>
                    <a:srgbClr val="FFFFFF"/>
                  </a:solidFill>
                </a:defRPr>
              </a:lvl1pPr>
            </a:lstStyle>
            <a:p>
              <a:r>
                <a:t>FILE CONTENT</a:t>
              </a:r>
            </a:p>
          </p:txBody>
        </p:sp>
        <p:grpSp>
          <p:nvGrpSpPr>
            <p:cNvPr id="1363" name="Group"/>
            <p:cNvGrpSpPr/>
            <p:nvPr/>
          </p:nvGrpSpPr>
          <p:grpSpPr>
            <a:xfrm>
              <a:off x="3428589" y="8683250"/>
              <a:ext cx="237731" cy="505467"/>
              <a:chOff x="0" y="0"/>
              <a:chExt cx="237730" cy="505465"/>
            </a:xfrm>
          </p:grpSpPr>
          <p:sp>
            <p:nvSpPr>
              <p:cNvPr id="1361" name="Line"/>
              <p:cNvSpPr/>
              <p:nvPr/>
            </p:nvSpPr>
            <p:spPr>
              <a:xfrm flipH="1">
                <a:off x="118985" y="0"/>
                <a:ext cx="2" cy="479967"/>
              </a:xfrm>
              <a:prstGeom prst="line">
                <a:avLst/>
              </a:pr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362" name="Connection Line"/>
              <p:cNvSpPr/>
              <p:nvPr/>
            </p:nvSpPr>
            <p:spPr>
              <a:xfrm>
                <a:off x="0" y="348690"/>
                <a:ext cx="237731" cy="156776"/>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noFill/>
              <a:ln w="381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422" name="Группа 6"/>
            <p:cNvGrpSpPr/>
            <p:nvPr/>
          </p:nvGrpSpPr>
          <p:grpSpPr>
            <a:xfrm>
              <a:off x="-2" y="-1"/>
              <a:ext cx="7018709" cy="8739834"/>
              <a:chOff x="-1" y="0"/>
              <a:chExt cx="7018708" cy="8739833"/>
            </a:xfrm>
          </p:grpSpPr>
          <p:grpSp>
            <p:nvGrpSpPr>
              <p:cNvPr id="1367" name="Группа 1"/>
              <p:cNvGrpSpPr/>
              <p:nvPr/>
            </p:nvGrpSpPr>
            <p:grpSpPr>
              <a:xfrm>
                <a:off x="-2" y="4020085"/>
                <a:ext cx="7018709" cy="4719748"/>
                <a:chOff x="-1" y="-1"/>
                <a:chExt cx="7018708" cy="4719747"/>
              </a:xfrm>
            </p:grpSpPr>
            <p:sp>
              <p:nvSpPr>
                <p:cNvPr id="1364" name="Freeform 102"/>
                <p:cNvSpPr/>
                <p:nvPr/>
              </p:nvSpPr>
              <p:spPr>
                <a:xfrm>
                  <a:off x="-1" y="685127"/>
                  <a:ext cx="7018708" cy="4034620"/>
                </a:xfrm>
                <a:custGeom>
                  <a:avLst/>
                  <a:gdLst/>
                  <a:ahLst/>
                  <a:cxnLst>
                    <a:cxn ang="0">
                      <a:pos x="wd2" y="hd2"/>
                    </a:cxn>
                    <a:cxn ang="5400000">
                      <a:pos x="wd2" y="hd2"/>
                    </a:cxn>
                    <a:cxn ang="10800000">
                      <a:pos x="wd2" y="hd2"/>
                    </a:cxn>
                    <a:cxn ang="16200000">
                      <a:pos x="wd2" y="hd2"/>
                    </a:cxn>
                  </a:cxnLst>
                  <a:rect l="0" t="0" r="r" b="b"/>
                  <a:pathLst>
                    <a:path w="21600" h="21600" extrusionOk="0">
                      <a:moveTo>
                        <a:pt x="19607" y="362"/>
                      </a:moveTo>
                      <a:cubicBezTo>
                        <a:pt x="10800" y="1499"/>
                        <a:pt x="10800" y="1499"/>
                        <a:pt x="10800" y="1499"/>
                      </a:cubicBezTo>
                      <a:cubicBezTo>
                        <a:pt x="1993" y="362"/>
                        <a:pt x="1993" y="362"/>
                        <a:pt x="1993" y="362"/>
                      </a:cubicBezTo>
                      <a:cubicBezTo>
                        <a:pt x="0" y="0"/>
                        <a:pt x="0" y="0"/>
                        <a:pt x="0" y="0"/>
                      </a:cubicBezTo>
                      <a:cubicBezTo>
                        <a:pt x="0" y="0"/>
                        <a:pt x="0" y="5478"/>
                        <a:pt x="4017" y="9767"/>
                      </a:cubicBezTo>
                      <a:cubicBezTo>
                        <a:pt x="8063" y="14056"/>
                        <a:pt x="9550" y="15606"/>
                        <a:pt x="9550" y="15606"/>
                      </a:cubicBezTo>
                      <a:cubicBezTo>
                        <a:pt x="9759" y="21083"/>
                        <a:pt x="9759" y="21083"/>
                        <a:pt x="9759" y="21083"/>
                      </a:cubicBezTo>
                      <a:cubicBezTo>
                        <a:pt x="9759" y="21342"/>
                        <a:pt x="10235" y="21600"/>
                        <a:pt x="10800" y="21600"/>
                      </a:cubicBezTo>
                      <a:cubicBezTo>
                        <a:pt x="11365" y="21600"/>
                        <a:pt x="11841" y="21342"/>
                        <a:pt x="11841" y="21083"/>
                      </a:cubicBezTo>
                      <a:cubicBezTo>
                        <a:pt x="12050" y="15606"/>
                        <a:pt x="12050" y="15606"/>
                        <a:pt x="12050" y="15606"/>
                      </a:cubicBezTo>
                      <a:cubicBezTo>
                        <a:pt x="12050" y="15606"/>
                        <a:pt x="13537" y="14056"/>
                        <a:pt x="17583" y="9767"/>
                      </a:cubicBezTo>
                      <a:cubicBezTo>
                        <a:pt x="21600" y="5478"/>
                        <a:pt x="21600" y="0"/>
                        <a:pt x="21600" y="0"/>
                      </a:cubicBezTo>
                      <a:lnTo>
                        <a:pt x="19607" y="362"/>
                      </a:lnTo>
                      <a:close/>
                    </a:path>
                  </a:pathLst>
                </a:custGeom>
                <a:gradFill flip="none" rotWithShape="1">
                  <a:gsLst>
                    <a:gs pos="0">
                      <a:srgbClr val="E5C9FF"/>
                    </a:gs>
                    <a:gs pos="92000">
                      <a:srgbClr val="8E8BFF"/>
                    </a:gs>
                  </a:gsLst>
                  <a:lin ang="0" scaled="0"/>
                </a:gradFill>
                <a:ln w="12700" cap="flat">
                  <a:noFill/>
                  <a:miter lim="400000"/>
                </a:ln>
                <a:effectLst/>
              </p:spPr>
              <p:txBody>
                <a:bodyPr wrap="square" lIns="45718" tIns="45718" rIns="45718" bIns="45718" numCol="1" anchor="t">
                  <a:noAutofit/>
                </a:bodyPr>
                <a:lstStyle/>
                <a:p>
                  <a:pPr defTabSz="914400">
                    <a:defRPr sz="1600">
                      <a:solidFill>
                        <a:srgbClr val="242524"/>
                      </a:solidFill>
                      <a:latin typeface="Calibri"/>
                      <a:ea typeface="Calibri"/>
                      <a:cs typeface="Calibri"/>
                      <a:sym typeface="Calibri"/>
                    </a:defRPr>
                  </a:pPr>
                  <a:endParaRPr/>
                </a:p>
              </p:txBody>
            </p:sp>
            <p:sp>
              <p:nvSpPr>
                <p:cNvPr id="1365" name="Oval 103"/>
                <p:cNvSpPr/>
                <p:nvPr/>
              </p:nvSpPr>
              <p:spPr>
                <a:xfrm>
                  <a:off x="-2" y="-2"/>
                  <a:ext cx="7018709" cy="1362637"/>
                </a:xfrm>
                <a:prstGeom prst="ellipse">
                  <a:avLst/>
                </a:prstGeom>
                <a:solidFill>
                  <a:srgbClr val="E5C9FF"/>
                </a:solidFill>
                <a:ln w="12700" cap="flat">
                  <a:noFill/>
                  <a:miter lim="400000"/>
                </a:ln>
                <a:effectLst/>
              </p:spPr>
              <p:txBody>
                <a:bodyPr wrap="square" lIns="45718" tIns="45718" rIns="45718" bIns="45718" numCol="1" anchor="t">
                  <a:noAutofit/>
                </a:bodyPr>
                <a:lstStyle/>
                <a:p>
                  <a:pPr defTabSz="914400">
                    <a:defRPr sz="1600">
                      <a:solidFill>
                        <a:srgbClr val="242524"/>
                      </a:solidFill>
                      <a:latin typeface="Calibri"/>
                      <a:ea typeface="Calibri"/>
                      <a:cs typeface="Calibri"/>
                      <a:sym typeface="Calibri"/>
                    </a:defRPr>
                  </a:pPr>
                  <a:endParaRPr/>
                </a:p>
              </p:txBody>
            </p:sp>
            <p:sp>
              <p:nvSpPr>
                <p:cNvPr id="1366" name="Oval 104"/>
                <p:cNvSpPr/>
                <p:nvPr/>
              </p:nvSpPr>
              <p:spPr>
                <a:xfrm>
                  <a:off x="106570" y="30451"/>
                  <a:ext cx="6805561" cy="1233223"/>
                </a:xfrm>
                <a:prstGeom prst="ellipse">
                  <a:avLst/>
                </a:prstGeom>
                <a:gradFill flip="none" rotWithShape="1">
                  <a:gsLst>
                    <a:gs pos="0">
                      <a:srgbClr val="7A77DE"/>
                    </a:gs>
                    <a:gs pos="92000">
                      <a:srgbClr val="B0AEFF"/>
                    </a:gs>
                  </a:gsLst>
                  <a:lin ang="0" scaled="0"/>
                </a:gradFill>
                <a:ln w="12700" cap="flat">
                  <a:noFill/>
                  <a:miter lim="400000"/>
                </a:ln>
                <a:effectLst/>
              </p:spPr>
              <p:txBody>
                <a:bodyPr wrap="square" lIns="45718" tIns="45718" rIns="45718" bIns="45718" numCol="1" anchor="t">
                  <a:noAutofit/>
                </a:bodyPr>
                <a:lstStyle/>
                <a:p>
                  <a:pPr defTabSz="914400">
                    <a:defRPr sz="1600">
                      <a:solidFill>
                        <a:srgbClr val="242524"/>
                      </a:solidFill>
                      <a:latin typeface="Calibri"/>
                      <a:ea typeface="Calibri"/>
                      <a:cs typeface="Calibri"/>
                      <a:sym typeface="Calibri"/>
                    </a:defRPr>
                  </a:pPr>
                  <a:endParaRPr/>
                </a:p>
              </p:txBody>
            </p:sp>
          </p:grpSp>
          <p:grpSp>
            <p:nvGrpSpPr>
              <p:cNvPr id="1370" name="Группа 13"/>
              <p:cNvGrpSpPr/>
              <p:nvPr/>
            </p:nvGrpSpPr>
            <p:grpSpPr>
              <a:xfrm>
                <a:off x="751740" y="2990292"/>
                <a:ext cx="2108303" cy="2108302"/>
                <a:chOff x="0" y="-1"/>
                <a:chExt cx="2108302" cy="2108300"/>
              </a:xfrm>
            </p:grpSpPr>
            <p:sp>
              <p:nvSpPr>
                <p:cNvPr id="1368" name="Овал 14"/>
                <p:cNvSpPr/>
                <p:nvPr/>
              </p:nvSpPr>
              <p:spPr>
                <a:xfrm rot="20626458">
                  <a:off x="203747" y="203747"/>
                  <a:ext cx="1700807" cy="1700805"/>
                </a:xfrm>
                <a:prstGeom prst="ellipse">
                  <a:avLst/>
                </a:prstGeom>
                <a:gradFill flip="none" rotWithShape="1">
                  <a:gsLst>
                    <a:gs pos="0">
                      <a:srgbClr val="D9D9D9"/>
                    </a:gs>
                    <a:gs pos="83000">
                      <a:srgbClr val="F2F2F2">
                        <a:alpha val="80000"/>
                      </a:srgbClr>
                    </a:gs>
                  </a:gsLst>
                  <a:lin ang="0" scaled="0"/>
                </a:gradFill>
                <a:ln w="12700" cap="flat">
                  <a:noFill/>
                  <a:miter lim="400000"/>
                </a:ln>
                <a:effectLst/>
              </p:spPr>
              <p:txBody>
                <a:bodyPr wrap="square" lIns="45718" tIns="45718" rIns="45718" bIns="45718" numCol="1" anchor="ctr">
                  <a:noAutofit/>
                </a:bodyPr>
                <a:lstStyle/>
                <a:p>
                  <a:pPr algn="ctr" defTabSz="914400">
                    <a:defRPr sz="4000" b="1">
                      <a:solidFill>
                        <a:srgbClr val="7B00F0"/>
                      </a:solidFill>
                      <a:latin typeface="Tahoma"/>
                      <a:ea typeface="Tahoma"/>
                      <a:cs typeface="Tahoma"/>
                      <a:sym typeface="Tahoma"/>
                    </a:defRPr>
                  </a:pPr>
                  <a:endParaRPr/>
                </a:p>
              </p:txBody>
            </p:sp>
            <p:sp>
              <p:nvSpPr>
                <p:cNvPr id="1369" name="Овал 15"/>
                <p:cNvSpPr/>
                <p:nvPr/>
              </p:nvSpPr>
              <p:spPr>
                <a:xfrm rot="9826458">
                  <a:off x="387904" y="334131"/>
                  <a:ext cx="1109339" cy="673235"/>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sz="4000">
                      <a:solidFill>
                        <a:srgbClr val="242524"/>
                      </a:solidFill>
                      <a:latin typeface="Calibri"/>
                      <a:ea typeface="Calibri"/>
                      <a:cs typeface="Calibri"/>
                      <a:sym typeface="Calibri"/>
                    </a:defRPr>
                  </a:pPr>
                  <a:endParaRPr/>
                </a:p>
              </p:txBody>
            </p:sp>
          </p:grpSp>
          <p:grpSp>
            <p:nvGrpSpPr>
              <p:cNvPr id="1373" name="Группа 16"/>
              <p:cNvGrpSpPr/>
              <p:nvPr/>
            </p:nvGrpSpPr>
            <p:grpSpPr>
              <a:xfrm>
                <a:off x="4563371" y="2098152"/>
                <a:ext cx="1405625" cy="1405629"/>
                <a:chOff x="-1" y="-1"/>
                <a:chExt cx="1405623" cy="1405628"/>
              </a:xfrm>
            </p:grpSpPr>
            <p:sp>
              <p:nvSpPr>
                <p:cNvPr id="1371" name="Овал 17"/>
                <p:cNvSpPr/>
                <p:nvPr/>
              </p:nvSpPr>
              <p:spPr>
                <a:xfrm>
                  <a:off x="-2" y="-2"/>
                  <a:ext cx="1405625" cy="1405630"/>
                </a:xfrm>
                <a:prstGeom prst="ellipse">
                  <a:avLst/>
                </a:prstGeom>
                <a:gradFill flip="none" rotWithShape="1">
                  <a:gsLst>
                    <a:gs pos="0">
                      <a:srgbClr val="D9D9D9"/>
                    </a:gs>
                    <a:gs pos="84000">
                      <a:srgbClr val="F2F2F2">
                        <a:alpha val="77000"/>
                      </a:srgbClr>
                    </a:gs>
                  </a:gsLst>
                  <a:lin ang="0" scaled="0"/>
                </a:gradFill>
                <a:ln w="12700" cap="flat">
                  <a:noFill/>
                  <a:miter lim="400000"/>
                </a:ln>
                <a:effectLst/>
              </p:spPr>
              <p:txBody>
                <a:bodyPr wrap="square" lIns="45718" tIns="45718" rIns="45718" bIns="45718" numCol="1" anchor="ctr">
                  <a:noAutofit/>
                </a:bodyPr>
                <a:lstStyle/>
                <a:p>
                  <a:pPr algn="ctr" defTabSz="914400">
                    <a:defRPr sz="4000" b="1">
                      <a:solidFill>
                        <a:srgbClr val="FF5300"/>
                      </a:solidFill>
                      <a:latin typeface="Tahoma"/>
                      <a:ea typeface="Tahoma"/>
                      <a:cs typeface="Tahoma"/>
                      <a:sym typeface="Tahoma"/>
                    </a:defRPr>
                  </a:pPr>
                  <a:endParaRPr/>
                </a:p>
              </p:txBody>
            </p:sp>
            <p:sp>
              <p:nvSpPr>
                <p:cNvPr id="1372" name="Овал 18"/>
                <p:cNvSpPr/>
                <p:nvPr/>
              </p:nvSpPr>
              <p:spPr>
                <a:xfrm rot="10800000">
                  <a:off x="244405" y="15478"/>
                  <a:ext cx="916811" cy="556395"/>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sz="4000">
                      <a:solidFill>
                        <a:srgbClr val="242524"/>
                      </a:solidFill>
                      <a:latin typeface="Calibri"/>
                      <a:ea typeface="Calibri"/>
                      <a:cs typeface="Calibri"/>
                      <a:sym typeface="Calibri"/>
                    </a:defRPr>
                  </a:pPr>
                  <a:endParaRPr/>
                </a:p>
              </p:txBody>
            </p:sp>
          </p:grpSp>
          <p:grpSp>
            <p:nvGrpSpPr>
              <p:cNvPr id="1376" name="Группа 19"/>
              <p:cNvGrpSpPr/>
              <p:nvPr/>
            </p:nvGrpSpPr>
            <p:grpSpPr>
              <a:xfrm>
                <a:off x="2207170" y="861946"/>
                <a:ext cx="1816473" cy="1816475"/>
                <a:chOff x="0" y="0"/>
                <a:chExt cx="1816471" cy="1816473"/>
              </a:xfrm>
            </p:grpSpPr>
            <p:sp>
              <p:nvSpPr>
                <p:cNvPr id="1374" name="Овал 26"/>
                <p:cNvSpPr/>
                <p:nvPr/>
              </p:nvSpPr>
              <p:spPr>
                <a:xfrm rot="20929667">
                  <a:off x="135142" y="135142"/>
                  <a:ext cx="1546187" cy="1546189"/>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sz="4000" b="1">
                      <a:solidFill>
                        <a:srgbClr val="D000E5"/>
                      </a:solidFill>
                      <a:latin typeface="Tahoma"/>
                      <a:ea typeface="Tahoma"/>
                      <a:cs typeface="Tahoma"/>
                      <a:sym typeface="Tahoma"/>
                    </a:defRPr>
                  </a:pPr>
                  <a:endParaRPr/>
                </a:p>
              </p:txBody>
            </p:sp>
            <p:sp>
              <p:nvSpPr>
                <p:cNvPr id="1375" name="Овал 27"/>
                <p:cNvSpPr/>
                <p:nvPr/>
              </p:nvSpPr>
              <p:spPr>
                <a:xfrm rot="10129666">
                  <a:off x="333654" y="246092"/>
                  <a:ext cx="1008491" cy="612033"/>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sz="4000">
                      <a:solidFill>
                        <a:srgbClr val="242524"/>
                      </a:solidFill>
                      <a:latin typeface="Calibri"/>
                      <a:ea typeface="Calibri"/>
                      <a:cs typeface="Calibri"/>
                      <a:sym typeface="Calibri"/>
                    </a:defRPr>
                  </a:pPr>
                  <a:endParaRPr/>
                </a:p>
              </p:txBody>
            </p:sp>
          </p:grpSp>
          <p:grpSp>
            <p:nvGrpSpPr>
              <p:cNvPr id="1379" name="Группа 28"/>
              <p:cNvGrpSpPr/>
              <p:nvPr/>
            </p:nvGrpSpPr>
            <p:grpSpPr>
              <a:xfrm>
                <a:off x="3627273" y="3311545"/>
                <a:ext cx="1465798" cy="1465796"/>
                <a:chOff x="0" y="-1"/>
                <a:chExt cx="1465796" cy="1465795"/>
              </a:xfrm>
            </p:grpSpPr>
            <p:sp>
              <p:nvSpPr>
                <p:cNvPr id="1377" name="Овал 29"/>
                <p:cNvSpPr/>
                <p:nvPr/>
              </p:nvSpPr>
              <p:spPr>
                <a:xfrm rot="1089241">
                  <a:off x="152059" y="152059"/>
                  <a:ext cx="1161677" cy="1161675"/>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378" name="Овал 30"/>
                <p:cNvSpPr/>
                <p:nvPr/>
              </p:nvSpPr>
              <p:spPr>
                <a:xfrm rot="11889241">
                  <a:off x="439023" y="243826"/>
                  <a:ext cx="757695" cy="459829"/>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382" name="Группа 31"/>
              <p:cNvGrpSpPr/>
              <p:nvPr/>
            </p:nvGrpSpPr>
            <p:grpSpPr>
              <a:xfrm>
                <a:off x="872513" y="1180244"/>
                <a:ext cx="793680" cy="793680"/>
                <a:chOff x="0" y="0"/>
                <a:chExt cx="793679" cy="793679"/>
              </a:xfrm>
            </p:grpSpPr>
            <p:sp>
              <p:nvSpPr>
                <p:cNvPr id="1380" name="Овал 32"/>
                <p:cNvSpPr/>
                <p:nvPr/>
              </p:nvSpPr>
              <p:spPr>
                <a:xfrm rot="1089241">
                  <a:off x="82335" y="82335"/>
                  <a:ext cx="629009" cy="629009"/>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381" name="Овал 33"/>
                <p:cNvSpPr/>
                <p:nvPr/>
              </p:nvSpPr>
              <p:spPr>
                <a:xfrm rot="11889241">
                  <a:off x="237715" y="132023"/>
                  <a:ext cx="410270" cy="248983"/>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385" name="Группа 34"/>
              <p:cNvGrpSpPr/>
              <p:nvPr/>
            </p:nvGrpSpPr>
            <p:grpSpPr>
              <a:xfrm>
                <a:off x="3067928" y="2927448"/>
                <a:ext cx="406622" cy="406622"/>
                <a:chOff x="0" y="0"/>
                <a:chExt cx="406620" cy="406620"/>
              </a:xfrm>
            </p:grpSpPr>
            <p:sp>
              <p:nvSpPr>
                <p:cNvPr id="1383" name="Овал 35"/>
                <p:cNvSpPr/>
                <p:nvPr/>
              </p:nvSpPr>
              <p:spPr>
                <a:xfrm rot="1089241">
                  <a:off x="42182" y="42182"/>
                  <a:ext cx="322257" cy="32225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384" name="Овал 36"/>
                <p:cNvSpPr/>
                <p:nvPr/>
              </p:nvSpPr>
              <p:spPr>
                <a:xfrm rot="11889241">
                  <a:off x="121788" y="67639"/>
                  <a:ext cx="210189" cy="127561"/>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388" name="Группа 37"/>
              <p:cNvGrpSpPr/>
              <p:nvPr/>
            </p:nvGrpSpPr>
            <p:grpSpPr>
              <a:xfrm>
                <a:off x="5732755" y="1519221"/>
                <a:ext cx="406622" cy="406622"/>
                <a:chOff x="0" y="0"/>
                <a:chExt cx="406620" cy="406620"/>
              </a:xfrm>
            </p:grpSpPr>
            <p:sp>
              <p:nvSpPr>
                <p:cNvPr id="1386" name="Овал 40"/>
                <p:cNvSpPr/>
                <p:nvPr/>
              </p:nvSpPr>
              <p:spPr>
                <a:xfrm rot="1089241">
                  <a:off x="42182" y="42182"/>
                  <a:ext cx="322257" cy="32225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387" name="Овал 41"/>
                <p:cNvSpPr/>
                <p:nvPr/>
              </p:nvSpPr>
              <p:spPr>
                <a:xfrm rot="11889241">
                  <a:off x="121788" y="67638"/>
                  <a:ext cx="210189" cy="127561"/>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391" name="Группа 42"/>
              <p:cNvGrpSpPr/>
              <p:nvPr/>
            </p:nvGrpSpPr>
            <p:grpSpPr>
              <a:xfrm>
                <a:off x="2305383" y="2657708"/>
                <a:ext cx="406622" cy="406622"/>
                <a:chOff x="0" y="0"/>
                <a:chExt cx="406620" cy="406620"/>
              </a:xfrm>
            </p:grpSpPr>
            <p:sp>
              <p:nvSpPr>
                <p:cNvPr id="1389" name="Овал 43"/>
                <p:cNvSpPr/>
                <p:nvPr/>
              </p:nvSpPr>
              <p:spPr>
                <a:xfrm rot="1089241">
                  <a:off x="42182" y="42182"/>
                  <a:ext cx="322257" cy="32225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390" name="Овал 44"/>
                <p:cNvSpPr/>
                <p:nvPr/>
              </p:nvSpPr>
              <p:spPr>
                <a:xfrm rot="11889241">
                  <a:off x="121788" y="67638"/>
                  <a:ext cx="210189" cy="127561"/>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394" name="Группа 46"/>
              <p:cNvGrpSpPr/>
              <p:nvPr/>
            </p:nvGrpSpPr>
            <p:grpSpPr>
              <a:xfrm>
                <a:off x="3557084" y="-1"/>
                <a:ext cx="406622" cy="406622"/>
                <a:chOff x="0" y="0"/>
                <a:chExt cx="406620" cy="406620"/>
              </a:xfrm>
            </p:grpSpPr>
            <p:sp>
              <p:nvSpPr>
                <p:cNvPr id="1392" name="Овал 47"/>
                <p:cNvSpPr/>
                <p:nvPr/>
              </p:nvSpPr>
              <p:spPr>
                <a:xfrm rot="1089241">
                  <a:off x="42182" y="42182"/>
                  <a:ext cx="322257" cy="32225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393" name="Овал 48"/>
                <p:cNvSpPr/>
                <p:nvPr/>
              </p:nvSpPr>
              <p:spPr>
                <a:xfrm rot="11889241">
                  <a:off x="121787" y="67638"/>
                  <a:ext cx="210191" cy="127561"/>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397" name="Группа 49"/>
              <p:cNvGrpSpPr/>
              <p:nvPr/>
            </p:nvGrpSpPr>
            <p:grpSpPr>
              <a:xfrm>
                <a:off x="1841027" y="2194225"/>
                <a:ext cx="286310" cy="286310"/>
                <a:chOff x="0" y="0"/>
                <a:chExt cx="286308" cy="286308"/>
              </a:xfrm>
            </p:grpSpPr>
            <p:sp>
              <p:nvSpPr>
                <p:cNvPr id="1395" name="Овал 50"/>
                <p:cNvSpPr/>
                <p:nvPr/>
              </p:nvSpPr>
              <p:spPr>
                <a:xfrm rot="1089241">
                  <a:off x="29701" y="29701"/>
                  <a:ext cx="226907" cy="22690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396" name="Овал 51"/>
                <p:cNvSpPr/>
                <p:nvPr/>
              </p:nvSpPr>
              <p:spPr>
                <a:xfrm rot="11889241">
                  <a:off x="85752" y="47626"/>
                  <a:ext cx="147999" cy="89817"/>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400" name="Группа 52"/>
              <p:cNvGrpSpPr/>
              <p:nvPr/>
            </p:nvGrpSpPr>
            <p:grpSpPr>
              <a:xfrm>
                <a:off x="1967998" y="868425"/>
                <a:ext cx="286310" cy="286310"/>
                <a:chOff x="0" y="0"/>
                <a:chExt cx="286308" cy="286308"/>
              </a:xfrm>
            </p:grpSpPr>
            <p:sp>
              <p:nvSpPr>
                <p:cNvPr id="1398" name="Овал 53"/>
                <p:cNvSpPr/>
                <p:nvPr/>
              </p:nvSpPr>
              <p:spPr>
                <a:xfrm rot="1089241">
                  <a:off x="29701" y="29701"/>
                  <a:ext cx="226907" cy="22690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399" name="Овал 54"/>
                <p:cNvSpPr/>
                <p:nvPr/>
              </p:nvSpPr>
              <p:spPr>
                <a:xfrm rot="11889241">
                  <a:off x="85752" y="47626"/>
                  <a:ext cx="147999" cy="89817"/>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403" name="Группа 55"/>
              <p:cNvGrpSpPr/>
              <p:nvPr/>
            </p:nvGrpSpPr>
            <p:grpSpPr>
              <a:xfrm>
                <a:off x="639243" y="2657813"/>
                <a:ext cx="286310" cy="286309"/>
                <a:chOff x="0" y="0"/>
                <a:chExt cx="286308" cy="286308"/>
              </a:xfrm>
            </p:grpSpPr>
            <p:sp>
              <p:nvSpPr>
                <p:cNvPr id="1401" name="Овал 56"/>
                <p:cNvSpPr/>
                <p:nvPr/>
              </p:nvSpPr>
              <p:spPr>
                <a:xfrm rot="1089241">
                  <a:off x="29701" y="29701"/>
                  <a:ext cx="226907" cy="22690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402" name="Овал 57"/>
                <p:cNvSpPr/>
                <p:nvPr/>
              </p:nvSpPr>
              <p:spPr>
                <a:xfrm rot="11889241">
                  <a:off x="85752" y="47626"/>
                  <a:ext cx="147999" cy="89817"/>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406" name="Группа 58"/>
              <p:cNvGrpSpPr/>
              <p:nvPr/>
            </p:nvGrpSpPr>
            <p:grpSpPr>
              <a:xfrm>
                <a:off x="1049079" y="3328642"/>
                <a:ext cx="286310" cy="286310"/>
                <a:chOff x="0" y="0"/>
                <a:chExt cx="286308" cy="286308"/>
              </a:xfrm>
            </p:grpSpPr>
            <p:sp>
              <p:nvSpPr>
                <p:cNvPr id="1404" name="Овал 59"/>
                <p:cNvSpPr/>
                <p:nvPr/>
              </p:nvSpPr>
              <p:spPr>
                <a:xfrm rot="1089241">
                  <a:off x="29701" y="29701"/>
                  <a:ext cx="226907" cy="22690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405" name="Овал 60"/>
                <p:cNvSpPr/>
                <p:nvPr/>
              </p:nvSpPr>
              <p:spPr>
                <a:xfrm rot="11889241">
                  <a:off x="85752" y="47626"/>
                  <a:ext cx="147999" cy="89817"/>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409" name="Группа 61"/>
              <p:cNvGrpSpPr/>
              <p:nvPr/>
            </p:nvGrpSpPr>
            <p:grpSpPr>
              <a:xfrm>
                <a:off x="2380026" y="1665728"/>
                <a:ext cx="286310" cy="286310"/>
                <a:chOff x="0" y="0"/>
                <a:chExt cx="286308" cy="286308"/>
              </a:xfrm>
            </p:grpSpPr>
            <p:sp>
              <p:nvSpPr>
                <p:cNvPr id="1407" name="Овал 62"/>
                <p:cNvSpPr/>
                <p:nvPr/>
              </p:nvSpPr>
              <p:spPr>
                <a:xfrm rot="1089241">
                  <a:off x="29701" y="29701"/>
                  <a:ext cx="226907" cy="22690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408" name="Овал 63"/>
                <p:cNvSpPr/>
                <p:nvPr/>
              </p:nvSpPr>
              <p:spPr>
                <a:xfrm rot="11889241">
                  <a:off x="85752" y="47626"/>
                  <a:ext cx="147999" cy="89817"/>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412" name="Группа 64"/>
              <p:cNvGrpSpPr/>
              <p:nvPr/>
            </p:nvGrpSpPr>
            <p:grpSpPr>
              <a:xfrm>
                <a:off x="3502639" y="4565957"/>
                <a:ext cx="515512" cy="515512"/>
                <a:chOff x="0" y="0"/>
                <a:chExt cx="515511" cy="515511"/>
              </a:xfrm>
            </p:grpSpPr>
            <p:sp>
              <p:nvSpPr>
                <p:cNvPr id="1410" name="Овал 65"/>
                <p:cNvSpPr/>
                <p:nvPr/>
              </p:nvSpPr>
              <p:spPr>
                <a:xfrm rot="1089241">
                  <a:off x="53477" y="53478"/>
                  <a:ext cx="408555" cy="408555"/>
                </a:xfrm>
                <a:prstGeom prst="ellipse">
                  <a:avLst/>
                </a:prstGeom>
                <a:gradFill flip="none" rotWithShape="1">
                  <a:gsLst>
                    <a:gs pos="0">
                      <a:srgbClr val="D9D9D9"/>
                    </a:gs>
                    <a:gs pos="84000">
                      <a:srgbClr val="F2F2F2">
                        <a:alpha val="33000"/>
                      </a:srgbClr>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411" name="Овал 66"/>
                <p:cNvSpPr/>
                <p:nvPr/>
              </p:nvSpPr>
              <p:spPr>
                <a:xfrm rot="11889241">
                  <a:off x="154402" y="85751"/>
                  <a:ext cx="266477" cy="161721"/>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415" name="Группа 67"/>
              <p:cNvGrpSpPr/>
              <p:nvPr/>
            </p:nvGrpSpPr>
            <p:grpSpPr>
              <a:xfrm>
                <a:off x="5968676" y="3110045"/>
                <a:ext cx="618581" cy="618581"/>
                <a:chOff x="0" y="0"/>
                <a:chExt cx="618579" cy="618579"/>
              </a:xfrm>
            </p:grpSpPr>
            <p:sp>
              <p:nvSpPr>
                <p:cNvPr id="1413" name="Овал 68"/>
                <p:cNvSpPr/>
                <p:nvPr/>
              </p:nvSpPr>
              <p:spPr>
                <a:xfrm rot="1089241">
                  <a:off x="64170" y="64170"/>
                  <a:ext cx="490239" cy="490239"/>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414" name="Овал 69"/>
                <p:cNvSpPr/>
                <p:nvPr/>
              </p:nvSpPr>
              <p:spPr>
                <a:xfrm rot="11889241">
                  <a:off x="149412" y="97963"/>
                  <a:ext cx="319755" cy="194053"/>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nvGrpSpPr>
              <p:cNvPr id="1418" name="Группа 19"/>
              <p:cNvGrpSpPr/>
              <p:nvPr/>
            </p:nvGrpSpPr>
            <p:grpSpPr>
              <a:xfrm>
                <a:off x="4187097" y="204004"/>
                <a:ext cx="1765859" cy="1765861"/>
                <a:chOff x="0" y="0"/>
                <a:chExt cx="1765858" cy="1765859"/>
              </a:xfrm>
            </p:grpSpPr>
            <p:sp>
              <p:nvSpPr>
                <p:cNvPr id="1416" name="Овал 26"/>
                <p:cNvSpPr/>
                <p:nvPr/>
              </p:nvSpPr>
              <p:spPr>
                <a:xfrm rot="20929667">
                  <a:off x="131376" y="131376"/>
                  <a:ext cx="1503105" cy="150310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sz="4000" b="1">
                      <a:solidFill>
                        <a:srgbClr val="D000E5"/>
                      </a:solidFill>
                      <a:latin typeface="Tahoma"/>
                      <a:ea typeface="Tahoma"/>
                      <a:cs typeface="Tahoma"/>
                      <a:sym typeface="Tahoma"/>
                    </a:defRPr>
                  </a:pPr>
                  <a:endParaRPr/>
                </a:p>
              </p:txBody>
            </p:sp>
            <p:sp>
              <p:nvSpPr>
                <p:cNvPr id="1417" name="Овал 27"/>
                <p:cNvSpPr/>
                <p:nvPr/>
              </p:nvSpPr>
              <p:spPr>
                <a:xfrm rot="10129666">
                  <a:off x="324357" y="239234"/>
                  <a:ext cx="980390" cy="594980"/>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sz="4000">
                      <a:solidFill>
                        <a:srgbClr val="242524"/>
                      </a:solidFill>
                      <a:latin typeface="Calibri"/>
                      <a:ea typeface="Calibri"/>
                      <a:cs typeface="Calibri"/>
                      <a:sym typeface="Calibri"/>
                    </a:defRPr>
                  </a:pPr>
                  <a:endParaRPr/>
                </a:p>
              </p:txBody>
            </p:sp>
          </p:grpSp>
          <p:grpSp>
            <p:nvGrpSpPr>
              <p:cNvPr id="1421" name="Группа 49"/>
              <p:cNvGrpSpPr/>
              <p:nvPr/>
            </p:nvGrpSpPr>
            <p:grpSpPr>
              <a:xfrm>
                <a:off x="4105370" y="1891129"/>
                <a:ext cx="286310" cy="286310"/>
                <a:chOff x="0" y="0"/>
                <a:chExt cx="286308" cy="286308"/>
              </a:xfrm>
            </p:grpSpPr>
            <p:sp>
              <p:nvSpPr>
                <p:cNvPr id="1419" name="Овал 50"/>
                <p:cNvSpPr/>
                <p:nvPr/>
              </p:nvSpPr>
              <p:spPr>
                <a:xfrm rot="1089241">
                  <a:off x="29701" y="29701"/>
                  <a:ext cx="226907" cy="226907"/>
                </a:xfrm>
                <a:prstGeom prst="ellipse">
                  <a:avLst/>
                </a:prstGeom>
                <a:gradFill flip="none" rotWithShape="1">
                  <a:gsLst>
                    <a:gs pos="0">
                      <a:srgbClr val="D9D9D9"/>
                    </a:gs>
                    <a:gs pos="84000">
                      <a:srgbClr val="F2F2F2"/>
                    </a:gs>
                  </a:gsLst>
                  <a:lin ang="0" scaled="0"/>
                </a:gradFill>
                <a:ln w="12700" cap="flat">
                  <a:noFill/>
                  <a:miter lim="400000"/>
                </a:ln>
                <a:effectLst/>
              </p:spPr>
              <p:txBody>
                <a:bodyPr wrap="square" lIns="45718" tIns="45718" rIns="45718" bIns="45718" numCol="1" anchor="ctr">
                  <a:noAutofit/>
                </a:bodyPr>
                <a:lstStyle/>
                <a:p>
                  <a:pPr algn="ctr" defTabSz="914400">
                    <a:defRPr b="1">
                      <a:solidFill>
                        <a:srgbClr val="FF9900"/>
                      </a:solidFill>
                      <a:latin typeface="Tahoma"/>
                      <a:ea typeface="Tahoma"/>
                      <a:cs typeface="Tahoma"/>
                      <a:sym typeface="Tahoma"/>
                    </a:defRPr>
                  </a:pPr>
                  <a:endParaRPr/>
                </a:p>
              </p:txBody>
            </p:sp>
            <p:sp>
              <p:nvSpPr>
                <p:cNvPr id="1420" name="Овал 51"/>
                <p:cNvSpPr/>
                <p:nvPr/>
              </p:nvSpPr>
              <p:spPr>
                <a:xfrm rot="11889241">
                  <a:off x="85752" y="47626"/>
                  <a:ext cx="147999" cy="89817"/>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a:solidFill>
                        <a:srgbClr val="242524"/>
                      </a:solidFill>
                      <a:latin typeface="Calibri"/>
                      <a:ea typeface="Calibri"/>
                      <a:cs typeface="Calibri"/>
                      <a:sym typeface="Calibri"/>
                    </a:defRPr>
                  </a:pPr>
                  <a:endParaRPr/>
                </a:p>
              </p:txBody>
            </p:sp>
          </p:grpSp>
        </p:grpSp>
        <p:sp>
          <p:nvSpPr>
            <p:cNvPr id="1423" name="TextBox 90"/>
            <p:cNvSpPr/>
            <p:nvPr/>
          </p:nvSpPr>
          <p:spPr>
            <a:xfrm>
              <a:off x="2573261" y="1419217"/>
              <a:ext cx="1131380"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200" b="1" spc="342">
                  <a:solidFill>
                    <a:srgbClr val="374556"/>
                  </a:solidFill>
                </a:defRPr>
              </a:lvl1pPr>
            </a:lstStyle>
            <a:p>
              <a:r>
                <a:t>less</a:t>
              </a:r>
            </a:p>
          </p:txBody>
        </p:sp>
        <p:sp>
          <p:nvSpPr>
            <p:cNvPr id="1424" name="TextBox 90"/>
            <p:cNvSpPr/>
            <p:nvPr/>
          </p:nvSpPr>
          <p:spPr>
            <a:xfrm>
              <a:off x="4781653" y="2440531"/>
              <a:ext cx="981747"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200" b="1" spc="342">
                  <a:solidFill>
                    <a:srgbClr val="374556"/>
                  </a:solidFill>
                </a:defRPr>
              </a:lvl1pPr>
            </a:lstStyle>
            <a:p>
              <a:r>
                <a:t>tail</a:t>
              </a:r>
            </a:p>
          </p:txBody>
        </p:sp>
        <p:sp>
          <p:nvSpPr>
            <p:cNvPr id="1425" name="TextBox 90"/>
            <p:cNvSpPr/>
            <p:nvPr/>
          </p:nvSpPr>
          <p:spPr>
            <a:xfrm>
              <a:off x="1137977" y="3707654"/>
              <a:ext cx="133104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200" b="1" spc="342">
                  <a:solidFill>
                    <a:srgbClr val="374556"/>
                  </a:solidFill>
                </a:defRPr>
              </a:lvl1pPr>
            </a:lstStyle>
            <a:p>
              <a:r>
                <a:t>head</a:t>
              </a:r>
            </a:p>
          </p:txBody>
        </p:sp>
        <p:sp>
          <p:nvSpPr>
            <p:cNvPr id="1426" name="TextBox 90"/>
            <p:cNvSpPr/>
            <p:nvPr/>
          </p:nvSpPr>
          <p:spPr>
            <a:xfrm>
              <a:off x="3946152" y="3694954"/>
              <a:ext cx="91187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200" b="1" spc="342">
                  <a:solidFill>
                    <a:srgbClr val="374556"/>
                  </a:solidFill>
                </a:defRPr>
              </a:lvl1pPr>
            </a:lstStyle>
            <a:p>
              <a:r>
                <a:t>cat</a:t>
              </a:r>
            </a:p>
          </p:txBody>
        </p:sp>
        <p:sp>
          <p:nvSpPr>
            <p:cNvPr id="1427" name="TextBox 90"/>
            <p:cNvSpPr/>
            <p:nvPr/>
          </p:nvSpPr>
          <p:spPr>
            <a:xfrm>
              <a:off x="4460467" y="732869"/>
              <a:ext cx="133104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200" b="1" spc="342">
                  <a:solidFill>
                    <a:srgbClr val="374556"/>
                  </a:solidFill>
                </a:defRPr>
              </a:lvl1pPr>
            </a:lstStyle>
            <a:p>
              <a:r>
                <a:t>echo</a:t>
              </a:r>
            </a:p>
          </p:txBody>
        </p:sp>
      </p:grpSp>
      <p:sp>
        <p:nvSpPr>
          <p:cNvPr id="2" name="TextBox 6">
            <a:extLst>
              <a:ext uri="{FF2B5EF4-FFF2-40B4-BE49-F238E27FC236}">
                <a16:creationId xmlns:a16="http://schemas.microsoft.com/office/drawing/2014/main" id="{1F33FF35-C72F-FF88-6CAC-CE88A7B88C4A}"/>
              </a:ext>
            </a:extLst>
          </p:cNvPr>
          <p:cNvSpPr txBox="1">
            <a:spLocks/>
          </p:cNvSpPr>
          <p:nvPr/>
        </p:nvSpPr>
        <p:spPr>
          <a:xfrm>
            <a:off x="23704979" y="13102308"/>
            <a:ext cx="478068" cy="4876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21" tIns="91421" rIns="91421" bIns="91421">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828432" rtl="0" fontAlgn="auto" latinLnBrk="0" hangingPunct="0">
              <a:lnSpc>
                <a:spcPct val="100000"/>
              </a:lnSpc>
              <a:spcBef>
                <a:spcPts val="0"/>
              </a:spcBef>
              <a:spcAft>
                <a:spcPts val="0"/>
              </a:spcAft>
              <a:buClrTx/>
              <a:buSzTx/>
              <a:buFontTx/>
              <a:buNone/>
              <a:tabLst/>
              <a:defRPr kumimoji="0" sz="2000" b="0" i="0" u="none" strike="noStrike" cap="none" spc="0" normalizeH="0" baseline="0">
                <a:ln>
                  <a:noFill/>
                </a:ln>
                <a:solidFill>
                  <a:srgbClr val="FFFFFF"/>
                </a:solidFill>
                <a:effectLst/>
                <a:uFillTx/>
                <a:latin typeface="+mn-lt"/>
                <a:ea typeface="+mn-ea"/>
                <a:cs typeface="+mn-cs"/>
                <a:sym typeface="Helvetica"/>
              </a:defRPr>
            </a:lvl1pPr>
            <a:lvl2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2pPr>
            <a:lvl3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3pPr>
            <a:lvl4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4pPr>
            <a:lvl5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5pPr>
            <a:lvl6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6pPr>
            <a:lvl7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7pPr>
            <a:lvl8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8pPr>
            <a:lvl9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lvl9pPr>
          </a:lstStyle>
          <a:p>
            <a:fld id="{86CB4B4D-7CA3-9044-876B-883B54F8677D}" type="slidenum">
              <a:rPr lang="da-DK" smtClean="0">
                <a:solidFill>
                  <a:srgbClr val="363D48"/>
                </a:solidFill>
              </a:rPr>
              <a:pPr/>
              <a:t>57</a:t>
            </a:fld>
            <a:endParaRPr lang="da-DK" dirty="0">
              <a:solidFill>
                <a:srgbClr val="363D48"/>
              </a:solidFill>
            </a:endParaRP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0" name="Rectangle 21"/>
          <p:cNvSpPr/>
          <p:nvPr/>
        </p:nvSpPr>
        <p:spPr>
          <a:xfrm flipH="1">
            <a:off x="6025" y="42235"/>
            <a:ext cx="24420267" cy="2749489"/>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1431" name="TextBox 90"/>
          <p:cNvSpPr txBox="1"/>
          <p:nvPr/>
        </p:nvSpPr>
        <p:spPr>
          <a:xfrm>
            <a:off x="5049545" y="6090165"/>
            <a:ext cx="10983289" cy="32919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ts val="4200"/>
              </a:lnSpc>
              <a:defRPr sz="2800" b="1" spc="300">
                <a:solidFill>
                  <a:srgbClr val="FFFFFF"/>
                </a:solidFill>
                <a:latin typeface="Courier New"/>
                <a:ea typeface="Courier New"/>
                <a:cs typeface="Courier New"/>
                <a:sym typeface="Courier New"/>
              </a:defRPr>
            </a:pPr>
            <a:r>
              <a:t>less myfile.txt</a:t>
            </a:r>
          </a:p>
          <a:p>
            <a:pPr>
              <a:lnSpc>
                <a:spcPts val="4200"/>
              </a:lnSpc>
              <a:defRPr sz="2800" b="1" spc="300">
                <a:solidFill>
                  <a:srgbClr val="FFFFFF"/>
                </a:solidFill>
                <a:latin typeface="Courier New"/>
                <a:ea typeface="Courier New"/>
                <a:cs typeface="Courier New"/>
                <a:sym typeface="Courier New"/>
              </a:defRPr>
            </a:pPr>
            <a:endParaRPr/>
          </a:p>
          <a:p>
            <a:pPr>
              <a:lnSpc>
                <a:spcPts val="4200"/>
              </a:lnSpc>
              <a:defRPr sz="2800" b="1" spc="300">
                <a:solidFill>
                  <a:srgbClr val="FFFFFF"/>
                </a:solidFill>
                <a:latin typeface="Courier New"/>
                <a:ea typeface="Courier New"/>
                <a:cs typeface="Courier New"/>
                <a:sym typeface="Courier New"/>
              </a:defRPr>
            </a:pPr>
            <a:endParaRPr/>
          </a:p>
          <a:p>
            <a:pPr>
              <a:lnSpc>
                <a:spcPts val="4200"/>
              </a:lnSpc>
              <a:defRPr sz="2800" b="1" spc="300">
                <a:solidFill>
                  <a:srgbClr val="FFFFFF"/>
                </a:solidFill>
                <a:latin typeface="Courier New"/>
                <a:ea typeface="Courier New"/>
                <a:cs typeface="Courier New"/>
                <a:sym typeface="Courier New"/>
              </a:defRPr>
            </a:pPr>
            <a:endParaRPr/>
          </a:p>
          <a:p>
            <a:pPr>
              <a:lnSpc>
                <a:spcPts val="4200"/>
              </a:lnSpc>
              <a:defRPr sz="2800" b="1" spc="300">
                <a:solidFill>
                  <a:srgbClr val="FFFFFF"/>
                </a:solidFill>
                <a:latin typeface="Courier New"/>
                <a:ea typeface="Courier New"/>
                <a:cs typeface="Courier New"/>
                <a:sym typeface="Courier New"/>
              </a:defRPr>
            </a:pPr>
            <a:endParaRPr/>
          </a:p>
          <a:p>
            <a:pPr>
              <a:lnSpc>
                <a:spcPts val="4200"/>
              </a:lnSpc>
              <a:defRPr sz="2800" b="1" spc="300">
                <a:solidFill>
                  <a:srgbClr val="FFFFFF"/>
                </a:solidFill>
                <a:latin typeface="Courier New"/>
                <a:ea typeface="Courier New"/>
                <a:cs typeface="Courier New"/>
                <a:sym typeface="Courier New"/>
              </a:defRPr>
            </a:pPr>
            <a:r>
              <a:t>cat myfile.txt</a:t>
            </a:r>
          </a:p>
        </p:txBody>
      </p:sp>
      <p:sp>
        <p:nvSpPr>
          <p:cNvPr id="1432" name="Group 3"/>
          <p:cNvSpPr txBox="1"/>
          <p:nvPr/>
        </p:nvSpPr>
        <p:spPr>
          <a:xfrm>
            <a:off x="6892634" y="952160"/>
            <a:ext cx="10647049"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74556"/>
                </a:solidFill>
              </a:defRPr>
            </a:lvl1pPr>
          </a:lstStyle>
          <a:p>
            <a:r>
              <a:t>VIEW - SUBSET &amp; RENAME</a:t>
            </a:r>
          </a:p>
        </p:txBody>
      </p:sp>
      <p:grpSp>
        <p:nvGrpSpPr>
          <p:cNvPr id="1437" name="Group"/>
          <p:cNvGrpSpPr/>
          <p:nvPr/>
        </p:nvGrpSpPr>
        <p:grpSpPr>
          <a:xfrm>
            <a:off x="1561191" y="6397042"/>
            <a:ext cx="2841630" cy="2841628"/>
            <a:chOff x="-1" y="-1"/>
            <a:chExt cx="2841629" cy="2841627"/>
          </a:xfrm>
        </p:grpSpPr>
        <p:grpSp>
          <p:nvGrpSpPr>
            <p:cNvPr id="1435" name="Группа 13"/>
            <p:cNvGrpSpPr/>
            <p:nvPr/>
          </p:nvGrpSpPr>
          <p:grpSpPr>
            <a:xfrm>
              <a:off x="-2" y="-2"/>
              <a:ext cx="2841630" cy="2841628"/>
              <a:chOff x="-1" y="-1"/>
              <a:chExt cx="2841629" cy="2841627"/>
            </a:xfrm>
          </p:grpSpPr>
          <p:sp>
            <p:nvSpPr>
              <p:cNvPr id="1433" name="Овал 14"/>
              <p:cNvSpPr/>
              <p:nvPr/>
            </p:nvSpPr>
            <p:spPr>
              <a:xfrm rot="20626458">
                <a:off x="274616" y="274616"/>
                <a:ext cx="2292395" cy="2292392"/>
              </a:xfrm>
              <a:prstGeom prst="ellipse">
                <a:avLst/>
              </a:prstGeom>
              <a:gradFill flip="none" rotWithShape="1">
                <a:gsLst>
                  <a:gs pos="0">
                    <a:srgbClr val="D9D9D9"/>
                  </a:gs>
                  <a:gs pos="83000">
                    <a:srgbClr val="F2F2F2">
                      <a:alpha val="80000"/>
                    </a:srgbClr>
                  </a:gs>
                </a:gsLst>
                <a:lin ang="0" scaled="0"/>
              </a:gradFill>
              <a:ln w="12700" cap="flat">
                <a:noFill/>
                <a:miter lim="400000"/>
              </a:ln>
              <a:effectLst/>
            </p:spPr>
            <p:txBody>
              <a:bodyPr wrap="square" lIns="45718" tIns="45718" rIns="45718" bIns="45718" numCol="1" anchor="ctr">
                <a:noAutofit/>
              </a:bodyPr>
              <a:lstStyle/>
              <a:p>
                <a:pPr algn="ctr" defTabSz="914400">
                  <a:defRPr sz="4000" b="1">
                    <a:solidFill>
                      <a:srgbClr val="7B00F0"/>
                    </a:solidFill>
                    <a:latin typeface="Tahoma"/>
                    <a:ea typeface="Tahoma"/>
                    <a:cs typeface="Tahoma"/>
                    <a:sym typeface="Tahoma"/>
                  </a:defRPr>
                </a:pPr>
                <a:endParaRPr/>
              </a:p>
            </p:txBody>
          </p:sp>
          <p:sp>
            <p:nvSpPr>
              <p:cNvPr id="1434" name="Овал 15"/>
              <p:cNvSpPr/>
              <p:nvPr/>
            </p:nvSpPr>
            <p:spPr>
              <a:xfrm rot="9826458">
                <a:off x="522829" y="450351"/>
                <a:ext cx="1495198" cy="907405"/>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sz="4000">
                    <a:solidFill>
                      <a:srgbClr val="242524"/>
                    </a:solidFill>
                    <a:latin typeface="Calibri"/>
                    <a:ea typeface="Calibri"/>
                    <a:cs typeface="Calibri"/>
                    <a:sym typeface="Calibri"/>
                  </a:defRPr>
                </a:pPr>
                <a:endParaRPr/>
              </a:p>
            </p:txBody>
          </p:sp>
        </p:grpSp>
        <p:sp>
          <p:nvSpPr>
            <p:cNvPr id="1436" name="TextBox 90"/>
            <p:cNvSpPr txBox="1"/>
            <p:nvPr/>
          </p:nvSpPr>
          <p:spPr>
            <a:xfrm>
              <a:off x="756287" y="605978"/>
              <a:ext cx="1305734" cy="192031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p>
              <a:pPr algn="ctr">
                <a:lnSpc>
                  <a:spcPts val="4200"/>
                </a:lnSpc>
                <a:defRPr sz="3200" b="1" spc="342">
                  <a:solidFill>
                    <a:srgbClr val="374556"/>
                  </a:solidFill>
                </a:defRPr>
              </a:pPr>
              <a:r>
                <a:t>less &amp;</a:t>
              </a:r>
            </a:p>
            <a:p>
              <a:pPr algn="ctr">
                <a:lnSpc>
                  <a:spcPts val="4200"/>
                </a:lnSpc>
                <a:defRPr sz="3200" b="1" spc="342">
                  <a:solidFill>
                    <a:srgbClr val="374556"/>
                  </a:solidFill>
                </a:defRPr>
              </a:pPr>
              <a:r>
                <a:t>cat</a:t>
              </a:r>
            </a:p>
          </p:txBody>
        </p:sp>
      </p:grpSp>
      <p:grpSp>
        <p:nvGrpSpPr>
          <p:cNvPr id="1442" name="Group"/>
          <p:cNvGrpSpPr/>
          <p:nvPr/>
        </p:nvGrpSpPr>
        <p:grpSpPr>
          <a:xfrm>
            <a:off x="1561191" y="10223316"/>
            <a:ext cx="2841630" cy="2841628"/>
            <a:chOff x="-1" y="-1"/>
            <a:chExt cx="2841629" cy="2841627"/>
          </a:xfrm>
        </p:grpSpPr>
        <p:grpSp>
          <p:nvGrpSpPr>
            <p:cNvPr id="1440" name="Группа 13"/>
            <p:cNvGrpSpPr/>
            <p:nvPr/>
          </p:nvGrpSpPr>
          <p:grpSpPr>
            <a:xfrm>
              <a:off x="-2" y="-2"/>
              <a:ext cx="2841630" cy="2841628"/>
              <a:chOff x="-1" y="-1"/>
              <a:chExt cx="2841629" cy="2841627"/>
            </a:xfrm>
          </p:grpSpPr>
          <p:sp>
            <p:nvSpPr>
              <p:cNvPr id="1438" name="Овал 14"/>
              <p:cNvSpPr/>
              <p:nvPr/>
            </p:nvSpPr>
            <p:spPr>
              <a:xfrm rot="20626458">
                <a:off x="274616" y="274616"/>
                <a:ext cx="2292395" cy="2292392"/>
              </a:xfrm>
              <a:prstGeom prst="ellipse">
                <a:avLst/>
              </a:prstGeom>
              <a:gradFill flip="none" rotWithShape="1">
                <a:gsLst>
                  <a:gs pos="0">
                    <a:srgbClr val="D9D9D9"/>
                  </a:gs>
                  <a:gs pos="83000">
                    <a:srgbClr val="F2F2F2">
                      <a:alpha val="80000"/>
                    </a:srgbClr>
                  </a:gs>
                </a:gsLst>
                <a:lin ang="0" scaled="0"/>
              </a:gradFill>
              <a:ln w="12700" cap="flat">
                <a:noFill/>
                <a:miter lim="400000"/>
              </a:ln>
              <a:effectLst/>
            </p:spPr>
            <p:txBody>
              <a:bodyPr wrap="square" lIns="45718" tIns="45718" rIns="45718" bIns="45718" numCol="1" anchor="ctr">
                <a:noAutofit/>
              </a:bodyPr>
              <a:lstStyle/>
              <a:p>
                <a:pPr algn="ctr" defTabSz="914400">
                  <a:defRPr sz="4000" b="1">
                    <a:solidFill>
                      <a:srgbClr val="7B00F0"/>
                    </a:solidFill>
                    <a:latin typeface="Tahoma"/>
                    <a:ea typeface="Tahoma"/>
                    <a:cs typeface="Tahoma"/>
                    <a:sym typeface="Tahoma"/>
                  </a:defRPr>
                </a:pPr>
                <a:endParaRPr/>
              </a:p>
            </p:txBody>
          </p:sp>
          <p:sp>
            <p:nvSpPr>
              <p:cNvPr id="1439" name="Овал 15"/>
              <p:cNvSpPr/>
              <p:nvPr/>
            </p:nvSpPr>
            <p:spPr>
              <a:xfrm rot="9826458">
                <a:off x="522829" y="450351"/>
                <a:ext cx="1495198" cy="907405"/>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sz="4000">
                    <a:solidFill>
                      <a:srgbClr val="242524"/>
                    </a:solidFill>
                    <a:latin typeface="Calibri"/>
                    <a:ea typeface="Calibri"/>
                    <a:cs typeface="Calibri"/>
                    <a:sym typeface="Calibri"/>
                  </a:defRPr>
                </a:pPr>
                <a:endParaRPr/>
              </a:p>
            </p:txBody>
          </p:sp>
        </p:grpSp>
        <p:sp>
          <p:nvSpPr>
            <p:cNvPr id="1441" name="TextBox 90"/>
            <p:cNvSpPr txBox="1"/>
            <p:nvPr/>
          </p:nvSpPr>
          <p:spPr>
            <a:xfrm>
              <a:off x="756287" y="605978"/>
              <a:ext cx="1305734" cy="192031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p>
              <a:pPr algn="ctr">
                <a:lnSpc>
                  <a:spcPts val="4200"/>
                </a:lnSpc>
                <a:defRPr sz="3200" b="1" spc="342">
                  <a:solidFill>
                    <a:srgbClr val="374556"/>
                  </a:solidFill>
                </a:defRPr>
              </a:pPr>
              <a:r>
                <a:t>head &amp;</a:t>
              </a:r>
            </a:p>
            <a:p>
              <a:pPr algn="ctr">
                <a:lnSpc>
                  <a:spcPts val="4200"/>
                </a:lnSpc>
                <a:defRPr sz="3200" b="1" spc="342">
                  <a:solidFill>
                    <a:srgbClr val="374556"/>
                  </a:solidFill>
                </a:defRPr>
              </a:pPr>
              <a:r>
                <a:t>tail</a:t>
              </a:r>
            </a:p>
          </p:txBody>
        </p:sp>
      </p:grpSp>
      <p:graphicFrame>
        <p:nvGraphicFramePr>
          <p:cNvPr id="1443" name="Table 1"/>
          <p:cNvGraphicFramePr/>
          <p:nvPr/>
        </p:nvGraphicFramePr>
        <p:xfrm>
          <a:off x="5040210" y="6937037"/>
          <a:ext cx="6995155" cy="1869440"/>
        </p:xfrm>
        <a:graphic>
          <a:graphicData uri="http://schemas.openxmlformats.org/drawingml/2006/table">
            <a:tbl>
              <a:tblPr>
                <a:tableStyleId>{4C3C2611-4C71-4FC5-86AE-919BDF0F9419}</a:tableStyleId>
              </a:tblPr>
              <a:tblGrid>
                <a:gridCol w="1399031">
                  <a:extLst>
                    <a:ext uri="{9D8B030D-6E8A-4147-A177-3AD203B41FA5}">
                      <a16:colId xmlns:a16="http://schemas.microsoft.com/office/drawing/2014/main" val="20000"/>
                    </a:ext>
                  </a:extLst>
                </a:gridCol>
                <a:gridCol w="1399031">
                  <a:extLst>
                    <a:ext uri="{9D8B030D-6E8A-4147-A177-3AD203B41FA5}">
                      <a16:colId xmlns:a16="http://schemas.microsoft.com/office/drawing/2014/main" val="20001"/>
                    </a:ext>
                  </a:extLst>
                </a:gridCol>
                <a:gridCol w="1399031">
                  <a:extLst>
                    <a:ext uri="{9D8B030D-6E8A-4147-A177-3AD203B41FA5}">
                      <a16:colId xmlns:a16="http://schemas.microsoft.com/office/drawing/2014/main" val="20002"/>
                    </a:ext>
                  </a:extLst>
                </a:gridCol>
                <a:gridCol w="1399031">
                  <a:extLst>
                    <a:ext uri="{9D8B030D-6E8A-4147-A177-3AD203B41FA5}">
                      <a16:colId xmlns:a16="http://schemas.microsoft.com/office/drawing/2014/main" val="20003"/>
                    </a:ext>
                  </a:extLst>
                </a:gridCol>
                <a:gridCol w="1399031">
                  <a:extLst>
                    <a:ext uri="{9D8B030D-6E8A-4147-A177-3AD203B41FA5}">
                      <a16:colId xmlns:a16="http://schemas.microsoft.com/office/drawing/2014/main" val="20004"/>
                    </a:ext>
                  </a:extLst>
                </a:gridCol>
              </a:tblGrid>
              <a:tr h="455358">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Patient</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Age</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Sex</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Smoker</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Grade</a:t>
                      </a:r>
                    </a:p>
                  </a:txBody>
                  <a:tcPr marL="50800" marR="50800" marT="50800" marB="50800" horzOverflow="overflow">
                    <a:lnL w="0">
                      <a:miter lim="400000"/>
                    </a:lnL>
                    <a:lnR w="0">
                      <a:miter lim="400000"/>
                    </a:lnR>
                    <a:lnT w="0">
                      <a:miter lim="400000"/>
                    </a:lnT>
                    <a:lnB w="0">
                      <a:miter lim="400000"/>
                    </a:lnB>
                    <a:noFill/>
                  </a:tcPr>
                </a:tc>
                <a:extLst>
                  <a:ext uri="{0D108BD9-81ED-4DB2-BD59-A6C34878D82A}">
                    <a16:rowId xmlns:a16="http://schemas.microsoft.com/office/drawing/2014/main" val="10000"/>
                  </a:ext>
                </a:extLst>
              </a:tr>
              <a:tr h="455358">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ID1</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61</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Female</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No</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G2</a:t>
                      </a:r>
                    </a:p>
                  </a:txBody>
                  <a:tcPr marL="50800" marR="50800" marT="50800" marB="50800" horzOverflow="overflow">
                    <a:lnL w="0">
                      <a:miter lim="400000"/>
                    </a:lnL>
                    <a:lnR w="0">
                      <a:miter lim="400000"/>
                    </a:lnR>
                    <a:lnT w="0">
                      <a:miter lim="400000"/>
                    </a:lnT>
                    <a:lnB w="0">
                      <a:miter lim="400000"/>
                    </a:lnB>
                    <a:noFill/>
                  </a:tcPr>
                </a:tc>
                <a:extLst>
                  <a:ext uri="{0D108BD9-81ED-4DB2-BD59-A6C34878D82A}">
                    <a16:rowId xmlns:a16="http://schemas.microsoft.com/office/drawing/2014/main" val="10001"/>
                  </a:ext>
                </a:extLst>
              </a:tr>
              <a:tr h="455358">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ID2</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58</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Female</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Yes</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G3</a:t>
                      </a:r>
                    </a:p>
                  </a:txBody>
                  <a:tcPr marL="50800" marR="50800" marT="50800" marB="50800" horzOverflow="overflow">
                    <a:lnL w="0">
                      <a:miter lim="400000"/>
                    </a:lnL>
                    <a:lnR w="0">
                      <a:miter lim="400000"/>
                    </a:lnR>
                    <a:lnT w="0">
                      <a:miter lim="400000"/>
                    </a:lnT>
                    <a:lnB w="0">
                      <a:miter lim="400000"/>
                    </a:lnB>
                    <a:noFill/>
                  </a:tcPr>
                </a:tc>
                <a:extLst>
                  <a:ext uri="{0D108BD9-81ED-4DB2-BD59-A6C34878D82A}">
                    <a16:rowId xmlns:a16="http://schemas.microsoft.com/office/drawing/2014/main" val="10002"/>
                  </a:ext>
                </a:extLst>
              </a:tr>
              <a:tr h="455358">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a:t>
                      </a:r>
                    </a:p>
                  </a:txBody>
                  <a:tcPr marL="50800" marR="50800" marT="50800" marB="50800" horzOverflow="overflow">
                    <a:lnL w="0">
                      <a:miter lim="400000"/>
                    </a:lnL>
                    <a:lnR w="0">
                      <a:miter lim="400000"/>
                    </a:lnR>
                    <a:lnT w="0">
                      <a:miter lim="400000"/>
                    </a:lnT>
                    <a:lnB w="0">
                      <a:miter lim="400000"/>
                    </a:lnB>
                    <a:noFill/>
                  </a:tcPr>
                </a:tc>
                <a:tc>
                  <a:txBody>
                    <a:bodyPr/>
                    <a:lstStyle/>
                    <a:p>
                      <a:pPr algn="ctr" defTabSz="457200">
                        <a:defRPr sz="1800">
                          <a:solidFill>
                            <a:srgbClr val="000000"/>
                          </a:solidFill>
                        </a:defRPr>
                      </a:pPr>
                      <a:r>
                        <a:rPr sz="2400" i="1">
                          <a:solidFill>
                            <a:srgbClr val="FFFFFF"/>
                          </a:solidFill>
                          <a:latin typeface="Courier New"/>
                          <a:ea typeface="Courier New"/>
                          <a:cs typeface="Courier New"/>
                          <a:sym typeface="Courier New"/>
                        </a:rPr>
                        <a:t>.</a:t>
                      </a:r>
                    </a:p>
                  </a:txBody>
                  <a:tcPr marL="50800" marR="50800" marT="50800" marB="50800" horzOverflow="overflow">
                    <a:lnL w="0">
                      <a:miter lim="400000"/>
                    </a:lnL>
                    <a:lnR w="0">
                      <a:miter lim="400000"/>
                    </a:lnR>
                    <a:lnT w="0">
                      <a:miter lim="400000"/>
                    </a:lnT>
                    <a:lnB w="0">
                      <a:miter lim="400000"/>
                    </a:lnB>
                    <a:noFill/>
                  </a:tcPr>
                </a:tc>
                <a:extLst>
                  <a:ext uri="{0D108BD9-81ED-4DB2-BD59-A6C34878D82A}">
                    <a16:rowId xmlns:a16="http://schemas.microsoft.com/office/drawing/2014/main" val="10003"/>
                  </a:ext>
                </a:extLst>
              </a:tr>
            </a:tbl>
          </a:graphicData>
        </a:graphic>
      </p:graphicFrame>
      <p:sp>
        <p:nvSpPr>
          <p:cNvPr id="1444"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58</a:t>
            </a:fld>
            <a:endParaRPr dirty="0"/>
          </a:p>
        </p:txBody>
      </p:sp>
      <p:grpSp>
        <p:nvGrpSpPr>
          <p:cNvPr id="1449" name="Group"/>
          <p:cNvGrpSpPr/>
          <p:nvPr/>
        </p:nvGrpSpPr>
        <p:grpSpPr>
          <a:xfrm>
            <a:off x="1973201" y="3280487"/>
            <a:ext cx="2017611" cy="2017610"/>
            <a:chOff x="0" y="-1"/>
            <a:chExt cx="2017610" cy="2017609"/>
          </a:xfrm>
        </p:grpSpPr>
        <p:grpSp>
          <p:nvGrpSpPr>
            <p:cNvPr id="1447" name="Группа 13"/>
            <p:cNvGrpSpPr/>
            <p:nvPr/>
          </p:nvGrpSpPr>
          <p:grpSpPr>
            <a:xfrm>
              <a:off x="-1" y="-2"/>
              <a:ext cx="2017611" cy="2017610"/>
              <a:chOff x="0" y="-1"/>
              <a:chExt cx="2017610" cy="2017609"/>
            </a:xfrm>
          </p:grpSpPr>
          <p:sp>
            <p:nvSpPr>
              <p:cNvPr id="1445" name="Овал 14"/>
              <p:cNvSpPr/>
              <p:nvPr/>
            </p:nvSpPr>
            <p:spPr>
              <a:xfrm rot="20626458">
                <a:off x="194982" y="194982"/>
                <a:ext cx="1627644" cy="1627643"/>
              </a:xfrm>
              <a:prstGeom prst="ellipse">
                <a:avLst/>
              </a:prstGeom>
              <a:gradFill flip="none" rotWithShape="1">
                <a:gsLst>
                  <a:gs pos="0">
                    <a:srgbClr val="D9D9D9"/>
                  </a:gs>
                  <a:gs pos="83000">
                    <a:srgbClr val="F2F2F2">
                      <a:alpha val="80000"/>
                    </a:srgbClr>
                  </a:gs>
                </a:gsLst>
                <a:lin ang="0" scaled="0"/>
              </a:gradFill>
              <a:ln w="12700" cap="flat">
                <a:noFill/>
                <a:miter lim="400000"/>
              </a:ln>
              <a:effectLst/>
            </p:spPr>
            <p:txBody>
              <a:bodyPr wrap="square" lIns="45718" tIns="45718" rIns="45718" bIns="45718" numCol="1" anchor="ctr">
                <a:noAutofit/>
              </a:bodyPr>
              <a:lstStyle/>
              <a:p>
                <a:pPr algn="ctr" defTabSz="914400">
                  <a:defRPr sz="4000" b="1">
                    <a:solidFill>
                      <a:srgbClr val="7B00F0"/>
                    </a:solidFill>
                    <a:latin typeface="Tahoma"/>
                    <a:ea typeface="Tahoma"/>
                    <a:cs typeface="Tahoma"/>
                    <a:sym typeface="Tahoma"/>
                  </a:defRPr>
                </a:pPr>
                <a:endParaRPr/>
              </a:p>
            </p:txBody>
          </p:sp>
          <p:sp>
            <p:nvSpPr>
              <p:cNvPr id="1446" name="Овал 15"/>
              <p:cNvSpPr/>
              <p:nvPr/>
            </p:nvSpPr>
            <p:spPr>
              <a:xfrm rot="9826458">
                <a:off x="371218" y="319758"/>
                <a:ext cx="1061619" cy="644274"/>
              </a:xfrm>
              <a:prstGeom prst="ellipse">
                <a:avLst/>
              </a:prstGeom>
              <a:gradFill flip="none" rotWithShape="1">
                <a:gsLst>
                  <a:gs pos="0">
                    <a:srgbClr val="FFFFFF">
                      <a:alpha val="0"/>
                    </a:srgbClr>
                  </a:gs>
                  <a:gs pos="100000">
                    <a:srgbClr val="FFFFFF"/>
                  </a:gs>
                </a:gsLst>
                <a:lin ang="5400000" scaled="0"/>
              </a:gradFill>
              <a:ln w="12700" cap="flat">
                <a:noFill/>
                <a:miter lim="400000"/>
              </a:ln>
              <a:effectLst/>
            </p:spPr>
            <p:txBody>
              <a:bodyPr wrap="square" lIns="45718" tIns="45718" rIns="45718" bIns="45718" numCol="1" anchor="t">
                <a:noAutofit/>
              </a:bodyPr>
              <a:lstStyle/>
              <a:p>
                <a:pPr defTabSz="914400">
                  <a:defRPr sz="4000">
                    <a:solidFill>
                      <a:srgbClr val="242524"/>
                    </a:solidFill>
                    <a:latin typeface="Calibri"/>
                    <a:ea typeface="Calibri"/>
                    <a:cs typeface="Calibri"/>
                    <a:sym typeface="Calibri"/>
                  </a:defRPr>
                </a:pPr>
                <a:endParaRPr/>
              </a:p>
            </p:txBody>
          </p:sp>
        </p:grpSp>
        <p:sp>
          <p:nvSpPr>
            <p:cNvPr id="1448" name="TextBox 90"/>
            <p:cNvSpPr txBox="1"/>
            <p:nvPr/>
          </p:nvSpPr>
          <p:spPr>
            <a:xfrm>
              <a:off x="331659" y="686101"/>
              <a:ext cx="1354293" cy="6454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lvl1pPr algn="ctr">
                <a:lnSpc>
                  <a:spcPts val="4200"/>
                </a:lnSpc>
                <a:defRPr sz="3200" b="1" spc="342">
                  <a:solidFill>
                    <a:srgbClr val="374556"/>
                  </a:solidFill>
                </a:defRPr>
              </a:lvl1pPr>
            </a:lstStyle>
            <a:p>
              <a:r>
                <a:t>echo</a:t>
              </a:r>
            </a:p>
          </p:txBody>
        </p:sp>
      </p:grpSp>
      <p:sp>
        <p:nvSpPr>
          <p:cNvPr id="1450" name="TextBox 90"/>
          <p:cNvSpPr txBox="1"/>
          <p:nvPr/>
        </p:nvSpPr>
        <p:spPr>
          <a:xfrm>
            <a:off x="5049545" y="3976821"/>
            <a:ext cx="10983289" cy="6249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ts val="4200"/>
              </a:lnSpc>
              <a:defRPr sz="2800" b="1" spc="300">
                <a:solidFill>
                  <a:srgbClr val="FFFFFF"/>
                </a:solidFill>
                <a:latin typeface="Courier New"/>
                <a:ea typeface="Courier New"/>
                <a:cs typeface="Courier New"/>
                <a:sym typeface="Courier New"/>
              </a:defRPr>
            </a:lvl1pPr>
          </a:lstStyle>
          <a:p>
            <a:r>
              <a:t>echo 'Hello, World!'</a:t>
            </a:r>
          </a:p>
        </p:txBody>
      </p:sp>
      <p:sp>
        <p:nvSpPr>
          <p:cNvPr id="1451" name="TextBox 90"/>
          <p:cNvSpPr txBox="1"/>
          <p:nvPr/>
        </p:nvSpPr>
        <p:spPr>
          <a:xfrm>
            <a:off x="5049545" y="10827044"/>
            <a:ext cx="10983289" cy="16917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ts val="4200"/>
              </a:lnSpc>
              <a:defRPr sz="2800" b="1" spc="300">
                <a:solidFill>
                  <a:srgbClr val="FFFFFF"/>
                </a:solidFill>
                <a:latin typeface="Courier New"/>
                <a:ea typeface="Courier New"/>
                <a:cs typeface="Courier New"/>
                <a:sym typeface="Courier New"/>
              </a:defRPr>
            </a:pPr>
            <a:r>
              <a:t>head -n 20 myfile.txt</a:t>
            </a:r>
          </a:p>
          <a:p>
            <a:pPr>
              <a:lnSpc>
                <a:spcPts val="4200"/>
              </a:lnSpc>
              <a:defRPr sz="2800" b="1" spc="300">
                <a:solidFill>
                  <a:srgbClr val="FFFFFF"/>
                </a:solidFill>
                <a:latin typeface="Courier New"/>
                <a:ea typeface="Courier New"/>
                <a:cs typeface="Courier New"/>
                <a:sym typeface="Courier New"/>
              </a:defRPr>
            </a:pPr>
            <a:endParaRPr/>
          </a:p>
          <a:p>
            <a:pPr>
              <a:lnSpc>
                <a:spcPts val="4200"/>
              </a:lnSpc>
              <a:defRPr sz="2800" b="1" spc="300">
                <a:solidFill>
                  <a:srgbClr val="FFFFFF"/>
                </a:solidFill>
                <a:latin typeface="Courier New"/>
                <a:ea typeface="Courier New"/>
                <a:cs typeface="Courier New"/>
                <a:sym typeface="Courier New"/>
              </a:defRPr>
            </a:pPr>
            <a:r>
              <a:t>head -n 20 myfile.txt &gt; myfile_small.txt</a:t>
            </a:r>
          </a:p>
        </p:txBody>
      </p:sp>
      <p:sp>
        <p:nvSpPr>
          <p:cNvPr id="1452" name="Line"/>
          <p:cNvSpPr/>
          <p:nvPr/>
        </p:nvSpPr>
        <p:spPr>
          <a:xfrm>
            <a:off x="1267531" y="5488455"/>
            <a:ext cx="13958997"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453" name="Line"/>
          <p:cNvSpPr/>
          <p:nvPr/>
        </p:nvSpPr>
        <p:spPr>
          <a:xfrm>
            <a:off x="1267531" y="9940352"/>
            <a:ext cx="13958997"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454" name="Rectangle"/>
          <p:cNvSpPr/>
          <p:nvPr/>
        </p:nvSpPr>
        <p:spPr>
          <a:xfrm>
            <a:off x="17202892" y="9889552"/>
            <a:ext cx="5392111" cy="2996713"/>
          </a:xfrm>
          <a:prstGeom prst="roundRect">
            <a:avLst/>
          </a:prstGeom>
          <a:solidFill>
            <a:srgbClr val="FFFFFF"/>
          </a:solidFill>
          <a:ln w="12700">
            <a:miter lim="400000"/>
          </a:ln>
        </p:spPr>
        <p:txBody>
          <a:bodyPr lIns="45718" tIns="45718" rIns="45718" bIns="45718" anchor="ctr"/>
          <a:lstStyle/>
          <a:p>
            <a:endParaRPr/>
          </a:p>
        </p:txBody>
      </p:sp>
      <p:sp>
        <p:nvSpPr>
          <p:cNvPr id="1455" name="&gt; = Redirect - Save output to new file.…"/>
          <p:cNvSpPr txBox="1"/>
          <p:nvPr/>
        </p:nvSpPr>
        <p:spPr>
          <a:xfrm>
            <a:off x="17604627" y="10251215"/>
            <a:ext cx="4840680" cy="27335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ts val="4200"/>
              </a:lnSpc>
              <a:defRPr sz="3000" spc="321">
                <a:solidFill>
                  <a:srgbClr val="3F4756"/>
                </a:solidFill>
              </a:defRPr>
            </a:pPr>
            <a:r>
              <a:rPr sz="3600" b="1" spc="385">
                <a:latin typeface="Courier New"/>
                <a:ea typeface="Courier New"/>
                <a:cs typeface="Courier New"/>
                <a:sym typeface="Courier New"/>
              </a:rPr>
              <a:t>&gt;</a:t>
            </a:r>
            <a:r>
              <a:t> = Redirect - Save output to new file.</a:t>
            </a:r>
          </a:p>
          <a:p>
            <a:pPr>
              <a:lnSpc>
                <a:spcPts val="4200"/>
              </a:lnSpc>
              <a:defRPr sz="3000" spc="321">
                <a:solidFill>
                  <a:srgbClr val="3F4756"/>
                </a:solidFill>
              </a:defRPr>
            </a:pPr>
            <a:endParaRPr/>
          </a:p>
          <a:p>
            <a:pPr>
              <a:lnSpc>
                <a:spcPts val="4200"/>
              </a:lnSpc>
              <a:defRPr sz="3000" spc="321">
                <a:solidFill>
                  <a:srgbClr val="3F4756"/>
                </a:solidFill>
              </a:defRPr>
            </a:pPr>
            <a:r>
              <a:t>More on this later.</a:t>
            </a:r>
            <a:endParaRPr sz="2800" spc="300">
              <a:solidFill>
                <a:srgbClr val="FFFFFF"/>
              </a:solidFill>
            </a:endParaRP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7" name="TextBox 90"/>
          <p:cNvSpPr txBox="1"/>
          <p:nvPr/>
        </p:nvSpPr>
        <p:spPr>
          <a:xfrm>
            <a:off x="2582833" y="3516867"/>
            <a:ext cx="8855931" cy="9134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312820" indent="-312820">
              <a:lnSpc>
                <a:spcPts val="4200"/>
              </a:lnSpc>
              <a:buSzPct val="100000"/>
              <a:buChar char="•"/>
              <a:defRPr b="1" spc="385">
                <a:solidFill>
                  <a:srgbClr val="FFD698"/>
                </a:solidFill>
                <a:latin typeface="Courier New"/>
                <a:ea typeface="Courier New"/>
                <a:cs typeface="Courier New"/>
                <a:sym typeface="Courier New"/>
              </a:defRPr>
            </a:pPr>
            <a:r>
              <a:t>Nano</a:t>
            </a:r>
            <a:r>
              <a:rPr sz="3000" spc="321">
                <a:solidFill>
                  <a:srgbClr val="FFFFFF"/>
                </a:solidFill>
              </a:rPr>
              <a:t> [file]:</a:t>
            </a:r>
            <a:endParaRPr sz="3000" spc="321"/>
          </a:p>
          <a:p>
            <a:pPr marL="260683" indent="-260683">
              <a:lnSpc>
                <a:spcPts val="4200"/>
              </a:lnSpc>
              <a:buSzPct val="100000"/>
              <a:buChar char="•"/>
              <a:defRPr sz="2800" spc="300">
                <a:solidFill>
                  <a:srgbClr val="FFFFFF"/>
                </a:solidFill>
              </a:defRPr>
            </a:pPr>
            <a:r>
              <a:t>Simple and easy to use</a:t>
            </a:r>
          </a:p>
          <a:p>
            <a:pPr marL="260683" indent="-260683">
              <a:lnSpc>
                <a:spcPts val="4200"/>
              </a:lnSpc>
              <a:buSzPct val="100000"/>
              <a:buChar char="•"/>
              <a:defRPr sz="2800" spc="300">
                <a:solidFill>
                  <a:srgbClr val="FFFFFF"/>
                </a:solidFill>
              </a:defRPr>
            </a:pPr>
            <a:r>
              <a:t>Limited functionality</a:t>
            </a:r>
          </a:p>
          <a:p>
            <a:pPr marL="260683" indent="-260683">
              <a:lnSpc>
                <a:spcPts val="4200"/>
              </a:lnSpc>
              <a:buSzPct val="100000"/>
              <a:buChar char="•"/>
              <a:defRPr sz="2800" spc="300">
                <a:solidFill>
                  <a:srgbClr val="FFFFFF"/>
                </a:solidFill>
              </a:defRPr>
            </a:pPr>
            <a:r>
              <a:t>Exit with </a:t>
            </a:r>
            <a:r>
              <a:rPr b="1"/>
              <a:t>Ctrl + x (Y + enter)</a:t>
            </a:r>
          </a:p>
          <a:p>
            <a:pPr>
              <a:lnSpc>
                <a:spcPts val="4200"/>
              </a:lnSpc>
              <a:defRPr sz="2800" b="1" spc="300">
                <a:solidFill>
                  <a:srgbClr val="FFFFFF"/>
                </a:solidFill>
                <a:latin typeface="Courier New"/>
                <a:ea typeface="Courier New"/>
                <a:cs typeface="Courier New"/>
                <a:sym typeface="Courier New"/>
              </a:defRPr>
            </a:pPr>
            <a:endParaRPr b="1"/>
          </a:p>
          <a:p>
            <a:pPr marL="312820" indent="-312820">
              <a:lnSpc>
                <a:spcPts val="4200"/>
              </a:lnSpc>
              <a:buSzPct val="100000"/>
              <a:buChar char="•"/>
              <a:defRPr b="1" spc="385">
                <a:solidFill>
                  <a:srgbClr val="F9F3EC">
                    <a:alpha val="85295"/>
                  </a:srgbClr>
                </a:solidFill>
                <a:latin typeface="Courier New"/>
                <a:ea typeface="Courier New"/>
                <a:cs typeface="Courier New"/>
                <a:sym typeface="Courier New"/>
              </a:defRPr>
            </a:pPr>
            <a:r>
              <a:t>VIM or VI</a:t>
            </a:r>
            <a:r>
              <a:rPr sz="3000" spc="321">
                <a:solidFill>
                  <a:srgbClr val="FFFFFF"/>
                </a:solidFill>
              </a:rPr>
              <a:t> [file]:</a:t>
            </a:r>
            <a:endParaRPr sz="3000" spc="321"/>
          </a:p>
          <a:p>
            <a:pPr marL="260683" indent="-260683">
              <a:lnSpc>
                <a:spcPts val="4200"/>
              </a:lnSpc>
              <a:buSzPct val="100000"/>
              <a:buChar char="•"/>
              <a:defRPr sz="2800" spc="300">
                <a:solidFill>
                  <a:srgbClr val="FFFFFF"/>
                </a:solidFill>
              </a:defRPr>
            </a:pPr>
            <a:r>
              <a:t>Many functionalities, i.e. complex</a:t>
            </a:r>
          </a:p>
          <a:p>
            <a:pPr marL="260683" indent="-260683">
              <a:lnSpc>
                <a:spcPts val="4200"/>
              </a:lnSpc>
              <a:buSzPct val="100000"/>
              <a:buChar char="•"/>
              <a:defRPr sz="2800" spc="300">
                <a:solidFill>
                  <a:srgbClr val="FFFFFF"/>
                </a:solidFill>
              </a:defRPr>
            </a:pPr>
            <a:r>
              <a:t>Keyboard shortcuts</a:t>
            </a:r>
          </a:p>
          <a:p>
            <a:pPr marL="260683" indent="-260683">
              <a:lnSpc>
                <a:spcPts val="4200"/>
              </a:lnSpc>
              <a:buSzPct val="100000"/>
              <a:buChar char="•"/>
              <a:defRPr sz="2800" spc="300">
                <a:solidFill>
                  <a:srgbClr val="FFFFFF"/>
                </a:solidFill>
              </a:defRPr>
            </a:pPr>
            <a:r>
              <a:t>Exit with </a:t>
            </a:r>
            <a:r>
              <a:rPr b="1"/>
              <a:t>:q (:w or :q!)</a:t>
            </a:r>
          </a:p>
          <a:p>
            <a:pPr>
              <a:lnSpc>
                <a:spcPts val="4200"/>
              </a:lnSpc>
              <a:defRPr sz="2800" b="1" spc="300">
                <a:solidFill>
                  <a:srgbClr val="FFFFFF"/>
                </a:solidFill>
              </a:defRPr>
            </a:pPr>
            <a:endParaRPr b="1"/>
          </a:p>
          <a:p>
            <a:pPr marL="312820" indent="-312820">
              <a:lnSpc>
                <a:spcPts val="4200"/>
              </a:lnSpc>
              <a:buSzPct val="100000"/>
              <a:buChar char="•"/>
              <a:defRPr b="1" spc="385">
                <a:solidFill>
                  <a:srgbClr val="FFB6BE">
                    <a:alpha val="82526"/>
                  </a:srgbClr>
                </a:solidFill>
                <a:latin typeface="Courier New"/>
                <a:ea typeface="Courier New"/>
                <a:cs typeface="Courier New"/>
                <a:sym typeface="Courier New"/>
              </a:defRPr>
            </a:pPr>
            <a:r>
              <a:t>EMACS</a:t>
            </a:r>
            <a:r>
              <a:rPr sz="3000" spc="321">
                <a:solidFill>
                  <a:srgbClr val="FFFFFF"/>
                </a:solidFill>
              </a:rPr>
              <a:t> [file]:</a:t>
            </a:r>
            <a:endParaRPr sz="3000" spc="321"/>
          </a:p>
          <a:p>
            <a:pPr marL="260683" indent="-260683">
              <a:lnSpc>
                <a:spcPts val="4200"/>
              </a:lnSpc>
              <a:buSzPct val="100000"/>
              <a:buChar char="•"/>
              <a:defRPr sz="2800" spc="300">
                <a:solidFill>
                  <a:srgbClr val="FFFFFF"/>
                </a:solidFill>
              </a:defRPr>
            </a:pPr>
            <a:r>
              <a:t>Oldest editor</a:t>
            </a:r>
            <a:endParaRPr b="1"/>
          </a:p>
          <a:p>
            <a:pPr marL="260683" indent="-260683">
              <a:lnSpc>
                <a:spcPts val="4200"/>
              </a:lnSpc>
              <a:buSzPct val="100000"/>
              <a:buChar char="•"/>
              <a:defRPr sz="2800" spc="300">
                <a:solidFill>
                  <a:srgbClr val="FFFFFF"/>
                </a:solidFill>
              </a:defRPr>
            </a:pPr>
            <a:r>
              <a:t>Keyboard shortcuts, </a:t>
            </a:r>
            <a:r>
              <a:rPr b="1"/>
              <a:t>Ctrl, Alt/Esc + [L]</a:t>
            </a:r>
          </a:p>
          <a:p>
            <a:pPr marL="260683" indent="-260683">
              <a:lnSpc>
                <a:spcPts val="4200"/>
              </a:lnSpc>
              <a:buSzPct val="100000"/>
              <a:buChar char="•"/>
              <a:defRPr sz="2800" spc="300">
                <a:solidFill>
                  <a:srgbClr val="FFFFFF"/>
                </a:solidFill>
              </a:defRPr>
            </a:pPr>
            <a:r>
              <a:t>Exit with </a:t>
            </a:r>
            <a:r>
              <a:rPr b="1"/>
              <a:t>Ctrl + x + Ctrl + c (Ctrl + s)</a:t>
            </a:r>
          </a:p>
          <a:p>
            <a:pPr>
              <a:lnSpc>
                <a:spcPts val="4200"/>
              </a:lnSpc>
              <a:defRPr sz="2800" b="1" spc="300">
                <a:solidFill>
                  <a:srgbClr val="FFFFFF"/>
                </a:solidFill>
              </a:defRPr>
            </a:pPr>
            <a:endParaRPr b="1"/>
          </a:p>
          <a:p>
            <a:pPr marL="312820" indent="-312820">
              <a:lnSpc>
                <a:spcPts val="4200"/>
              </a:lnSpc>
              <a:buSzPct val="100000"/>
              <a:buChar char="•"/>
              <a:defRPr b="1" spc="385">
                <a:solidFill>
                  <a:srgbClr val="D8BDA3"/>
                </a:solidFill>
                <a:latin typeface="Courier New"/>
                <a:ea typeface="Courier New"/>
                <a:cs typeface="Courier New"/>
                <a:sym typeface="Courier New"/>
              </a:defRPr>
            </a:pPr>
            <a:r>
              <a:t>OTHER</a:t>
            </a:r>
            <a:r>
              <a:rPr sz="3000" spc="321"/>
              <a:t> </a:t>
            </a:r>
            <a:r>
              <a:rPr sz="3000" spc="321">
                <a:solidFill>
                  <a:srgbClr val="FFFFFF"/>
                </a:solidFill>
              </a:rPr>
              <a:t>[file]:</a:t>
            </a:r>
            <a:endParaRPr sz="3000" spc="321"/>
          </a:p>
          <a:p>
            <a:pPr marL="260683" indent="-260683">
              <a:lnSpc>
                <a:spcPts val="4200"/>
              </a:lnSpc>
              <a:buSzPct val="100000"/>
              <a:buChar char="•"/>
              <a:defRPr sz="2800" spc="300">
                <a:solidFill>
                  <a:srgbClr val="FFFFFF"/>
                </a:solidFill>
              </a:defRPr>
            </a:pPr>
            <a:r>
              <a:t>There are many other editors … </a:t>
            </a:r>
          </a:p>
        </p:txBody>
      </p:sp>
      <p:grpSp>
        <p:nvGrpSpPr>
          <p:cNvPr id="1486" name="Group"/>
          <p:cNvGrpSpPr/>
          <p:nvPr/>
        </p:nvGrpSpPr>
        <p:grpSpPr>
          <a:xfrm>
            <a:off x="13115591" y="1491209"/>
            <a:ext cx="10185486" cy="11427703"/>
            <a:chOff x="-1" y="0"/>
            <a:chExt cx="10185485" cy="11427702"/>
          </a:xfrm>
        </p:grpSpPr>
        <p:grpSp>
          <p:nvGrpSpPr>
            <p:cNvPr id="1476" name="Group"/>
            <p:cNvGrpSpPr/>
            <p:nvPr/>
          </p:nvGrpSpPr>
          <p:grpSpPr>
            <a:xfrm>
              <a:off x="-2" y="0"/>
              <a:ext cx="10185486" cy="11427703"/>
              <a:chOff x="0" y="0"/>
              <a:chExt cx="10185485" cy="11427702"/>
            </a:xfrm>
          </p:grpSpPr>
          <p:sp>
            <p:nvSpPr>
              <p:cNvPr id="1458" name="Freeform 14"/>
              <p:cNvSpPr/>
              <p:nvPr/>
            </p:nvSpPr>
            <p:spPr>
              <a:xfrm flipH="1">
                <a:off x="2951594" y="2091600"/>
                <a:ext cx="7233892" cy="7237429"/>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800" y="21600"/>
                      <a:pt x="10800" y="21600"/>
                      <a:pt x="10800" y="21600"/>
                    </a:cubicBezTo>
                    <a:cubicBezTo>
                      <a:pt x="10800" y="21600"/>
                      <a:pt x="10800" y="21600"/>
                      <a:pt x="10800" y="21600"/>
                    </a:cubicBezTo>
                    <a:cubicBezTo>
                      <a:pt x="10724" y="21600"/>
                      <a:pt x="10673" y="21524"/>
                      <a:pt x="10673" y="21473"/>
                    </a:cubicBezTo>
                    <a:cubicBezTo>
                      <a:pt x="10673" y="21473"/>
                      <a:pt x="10673" y="21473"/>
                      <a:pt x="10673" y="21473"/>
                    </a:cubicBezTo>
                    <a:cubicBezTo>
                      <a:pt x="10673" y="21397"/>
                      <a:pt x="10724" y="21346"/>
                      <a:pt x="10800" y="21346"/>
                    </a:cubicBezTo>
                    <a:cubicBezTo>
                      <a:pt x="10800" y="21346"/>
                      <a:pt x="10800" y="21346"/>
                      <a:pt x="10800" y="21346"/>
                    </a:cubicBezTo>
                    <a:cubicBezTo>
                      <a:pt x="10800" y="21346"/>
                      <a:pt x="10800" y="21346"/>
                      <a:pt x="10800" y="21346"/>
                    </a:cubicBezTo>
                    <a:cubicBezTo>
                      <a:pt x="10800" y="21346"/>
                      <a:pt x="10800" y="21346"/>
                      <a:pt x="10800" y="21346"/>
                    </a:cubicBezTo>
                    <a:cubicBezTo>
                      <a:pt x="10825" y="21346"/>
                      <a:pt x="10825" y="21346"/>
                      <a:pt x="10825" y="21346"/>
                    </a:cubicBezTo>
                    <a:cubicBezTo>
                      <a:pt x="10825" y="21346"/>
                      <a:pt x="10825" y="21346"/>
                      <a:pt x="10825" y="21346"/>
                    </a:cubicBezTo>
                    <a:cubicBezTo>
                      <a:pt x="10901" y="21346"/>
                      <a:pt x="10952" y="21397"/>
                      <a:pt x="10952" y="21473"/>
                    </a:cubicBezTo>
                    <a:cubicBezTo>
                      <a:pt x="10952" y="21473"/>
                      <a:pt x="10952" y="21473"/>
                      <a:pt x="10952" y="21473"/>
                    </a:cubicBezTo>
                    <a:cubicBezTo>
                      <a:pt x="10952" y="21524"/>
                      <a:pt x="10901" y="21600"/>
                      <a:pt x="10825" y="21600"/>
                    </a:cubicBezTo>
                    <a:cubicBezTo>
                      <a:pt x="10825" y="21600"/>
                      <a:pt x="10825" y="21600"/>
                      <a:pt x="10825" y="21600"/>
                    </a:cubicBezTo>
                    <a:cubicBezTo>
                      <a:pt x="10825" y="21600"/>
                      <a:pt x="10825" y="21600"/>
                      <a:pt x="10800" y="21600"/>
                    </a:cubicBezTo>
                    <a:close/>
                    <a:moveTo>
                      <a:pt x="10065" y="21575"/>
                    </a:moveTo>
                    <a:cubicBezTo>
                      <a:pt x="10065" y="21575"/>
                      <a:pt x="10065" y="21575"/>
                      <a:pt x="10065" y="21575"/>
                    </a:cubicBezTo>
                    <a:cubicBezTo>
                      <a:pt x="10065" y="21575"/>
                      <a:pt x="10065" y="21575"/>
                      <a:pt x="10065" y="21575"/>
                    </a:cubicBezTo>
                    <a:cubicBezTo>
                      <a:pt x="10014" y="21549"/>
                      <a:pt x="9963" y="21499"/>
                      <a:pt x="9963" y="21423"/>
                    </a:cubicBezTo>
                    <a:cubicBezTo>
                      <a:pt x="9963" y="21423"/>
                      <a:pt x="9963" y="21423"/>
                      <a:pt x="9963" y="21423"/>
                    </a:cubicBezTo>
                    <a:cubicBezTo>
                      <a:pt x="9963" y="21372"/>
                      <a:pt x="10014" y="21321"/>
                      <a:pt x="10090" y="21321"/>
                    </a:cubicBezTo>
                    <a:cubicBezTo>
                      <a:pt x="10090" y="21321"/>
                      <a:pt x="10090" y="21321"/>
                      <a:pt x="10090" y="21321"/>
                    </a:cubicBezTo>
                    <a:cubicBezTo>
                      <a:pt x="10166" y="21321"/>
                      <a:pt x="10217" y="21372"/>
                      <a:pt x="10217" y="21448"/>
                    </a:cubicBezTo>
                    <a:cubicBezTo>
                      <a:pt x="10217" y="21448"/>
                      <a:pt x="10217" y="21448"/>
                      <a:pt x="10217" y="21448"/>
                    </a:cubicBezTo>
                    <a:cubicBezTo>
                      <a:pt x="10217" y="21524"/>
                      <a:pt x="10141" y="21575"/>
                      <a:pt x="10090" y="21575"/>
                    </a:cubicBezTo>
                    <a:cubicBezTo>
                      <a:pt x="10090" y="21575"/>
                      <a:pt x="10090" y="21575"/>
                      <a:pt x="10090" y="21575"/>
                    </a:cubicBezTo>
                    <a:cubicBezTo>
                      <a:pt x="10090" y="21575"/>
                      <a:pt x="10090" y="21575"/>
                      <a:pt x="10065" y="21575"/>
                    </a:cubicBezTo>
                    <a:close/>
                    <a:moveTo>
                      <a:pt x="11408" y="21448"/>
                    </a:moveTo>
                    <a:cubicBezTo>
                      <a:pt x="11408" y="21372"/>
                      <a:pt x="11459" y="21321"/>
                      <a:pt x="11535" y="21321"/>
                    </a:cubicBezTo>
                    <a:cubicBezTo>
                      <a:pt x="11535" y="21321"/>
                      <a:pt x="11535" y="21321"/>
                      <a:pt x="11535" y="21321"/>
                    </a:cubicBezTo>
                    <a:cubicBezTo>
                      <a:pt x="11586" y="21296"/>
                      <a:pt x="11662" y="21372"/>
                      <a:pt x="11662" y="21423"/>
                    </a:cubicBezTo>
                    <a:cubicBezTo>
                      <a:pt x="11662" y="21423"/>
                      <a:pt x="11662" y="21423"/>
                      <a:pt x="11662" y="21423"/>
                    </a:cubicBezTo>
                    <a:cubicBezTo>
                      <a:pt x="11662" y="21499"/>
                      <a:pt x="11611" y="21549"/>
                      <a:pt x="11535" y="21575"/>
                    </a:cubicBezTo>
                    <a:cubicBezTo>
                      <a:pt x="11535" y="21575"/>
                      <a:pt x="11535" y="21575"/>
                      <a:pt x="11535" y="21575"/>
                    </a:cubicBezTo>
                    <a:cubicBezTo>
                      <a:pt x="11535" y="21575"/>
                      <a:pt x="11535" y="21575"/>
                      <a:pt x="11535" y="21575"/>
                    </a:cubicBezTo>
                    <a:cubicBezTo>
                      <a:pt x="11535" y="21575"/>
                      <a:pt x="11535" y="21575"/>
                      <a:pt x="11535" y="21575"/>
                    </a:cubicBezTo>
                    <a:cubicBezTo>
                      <a:pt x="11535" y="21575"/>
                      <a:pt x="11535" y="21575"/>
                      <a:pt x="11535" y="21575"/>
                    </a:cubicBezTo>
                    <a:cubicBezTo>
                      <a:pt x="11535" y="21575"/>
                      <a:pt x="11535" y="21575"/>
                      <a:pt x="11535" y="21575"/>
                    </a:cubicBezTo>
                    <a:cubicBezTo>
                      <a:pt x="11459" y="21575"/>
                      <a:pt x="11408" y="21524"/>
                      <a:pt x="11408" y="21448"/>
                    </a:cubicBezTo>
                    <a:close/>
                    <a:moveTo>
                      <a:pt x="9355" y="21499"/>
                    </a:moveTo>
                    <a:cubicBezTo>
                      <a:pt x="9279" y="21473"/>
                      <a:pt x="9228" y="21423"/>
                      <a:pt x="9254" y="21346"/>
                    </a:cubicBezTo>
                    <a:cubicBezTo>
                      <a:pt x="9254" y="21346"/>
                      <a:pt x="9254" y="21346"/>
                      <a:pt x="9254" y="21346"/>
                    </a:cubicBezTo>
                    <a:cubicBezTo>
                      <a:pt x="9254" y="21296"/>
                      <a:pt x="9330" y="21245"/>
                      <a:pt x="9380" y="21245"/>
                    </a:cubicBezTo>
                    <a:cubicBezTo>
                      <a:pt x="9380" y="21245"/>
                      <a:pt x="9380" y="21245"/>
                      <a:pt x="9380" y="21245"/>
                    </a:cubicBezTo>
                    <a:cubicBezTo>
                      <a:pt x="9456" y="21245"/>
                      <a:pt x="9507" y="21321"/>
                      <a:pt x="9507" y="21397"/>
                    </a:cubicBezTo>
                    <a:cubicBezTo>
                      <a:pt x="9507" y="21397"/>
                      <a:pt x="9507" y="21397"/>
                      <a:pt x="9507" y="21397"/>
                    </a:cubicBezTo>
                    <a:cubicBezTo>
                      <a:pt x="9482" y="21448"/>
                      <a:pt x="9431" y="21499"/>
                      <a:pt x="9380" y="21499"/>
                    </a:cubicBezTo>
                    <a:cubicBezTo>
                      <a:pt x="9380" y="21499"/>
                      <a:pt x="9380" y="21499"/>
                      <a:pt x="9380" y="21499"/>
                    </a:cubicBezTo>
                    <a:cubicBezTo>
                      <a:pt x="9380" y="21499"/>
                      <a:pt x="9355" y="21499"/>
                      <a:pt x="9355" y="21499"/>
                    </a:cubicBezTo>
                    <a:close/>
                    <a:moveTo>
                      <a:pt x="12118" y="21372"/>
                    </a:moveTo>
                    <a:cubicBezTo>
                      <a:pt x="12118" y="21321"/>
                      <a:pt x="12169" y="21245"/>
                      <a:pt x="12220" y="21245"/>
                    </a:cubicBezTo>
                    <a:cubicBezTo>
                      <a:pt x="12220" y="21245"/>
                      <a:pt x="12220" y="21245"/>
                      <a:pt x="12220" y="21245"/>
                    </a:cubicBezTo>
                    <a:cubicBezTo>
                      <a:pt x="12296" y="21220"/>
                      <a:pt x="12346" y="21270"/>
                      <a:pt x="12372" y="21346"/>
                    </a:cubicBezTo>
                    <a:cubicBezTo>
                      <a:pt x="12372" y="21346"/>
                      <a:pt x="12372" y="21346"/>
                      <a:pt x="12372" y="21346"/>
                    </a:cubicBezTo>
                    <a:cubicBezTo>
                      <a:pt x="12372" y="21423"/>
                      <a:pt x="12321" y="21473"/>
                      <a:pt x="12270" y="21499"/>
                    </a:cubicBezTo>
                    <a:cubicBezTo>
                      <a:pt x="12270" y="21499"/>
                      <a:pt x="12270" y="21499"/>
                      <a:pt x="12270" y="21499"/>
                    </a:cubicBezTo>
                    <a:cubicBezTo>
                      <a:pt x="12270" y="21499"/>
                      <a:pt x="12270" y="21499"/>
                      <a:pt x="12270" y="21499"/>
                    </a:cubicBezTo>
                    <a:cubicBezTo>
                      <a:pt x="12270" y="21499"/>
                      <a:pt x="12270" y="21499"/>
                      <a:pt x="12270" y="21499"/>
                    </a:cubicBezTo>
                    <a:cubicBezTo>
                      <a:pt x="12245" y="21499"/>
                      <a:pt x="12245" y="21499"/>
                      <a:pt x="12245" y="21499"/>
                    </a:cubicBezTo>
                    <a:cubicBezTo>
                      <a:pt x="12245" y="21499"/>
                      <a:pt x="12245" y="21499"/>
                      <a:pt x="12245" y="21499"/>
                    </a:cubicBezTo>
                    <a:cubicBezTo>
                      <a:pt x="12169" y="21499"/>
                      <a:pt x="12118" y="21448"/>
                      <a:pt x="12118" y="21372"/>
                    </a:cubicBezTo>
                    <a:close/>
                    <a:moveTo>
                      <a:pt x="8645" y="21372"/>
                    </a:moveTo>
                    <a:cubicBezTo>
                      <a:pt x="8569" y="21372"/>
                      <a:pt x="8544" y="21296"/>
                      <a:pt x="8544" y="21220"/>
                    </a:cubicBezTo>
                    <a:cubicBezTo>
                      <a:pt x="8544" y="21220"/>
                      <a:pt x="8544" y="21220"/>
                      <a:pt x="8544" y="21220"/>
                    </a:cubicBezTo>
                    <a:cubicBezTo>
                      <a:pt x="8569" y="21169"/>
                      <a:pt x="8620" y="21118"/>
                      <a:pt x="8696" y="21118"/>
                    </a:cubicBezTo>
                    <a:cubicBezTo>
                      <a:pt x="8696" y="21118"/>
                      <a:pt x="8696" y="21118"/>
                      <a:pt x="8696" y="21118"/>
                    </a:cubicBezTo>
                    <a:cubicBezTo>
                      <a:pt x="8772" y="21144"/>
                      <a:pt x="8823" y="21220"/>
                      <a:pt x="8797" y="21270"/>
                    </a:cubicBezTo>
                    <a:cubicBezTo>
                      <a:pt x="8797" y="21270"/>
                      <a:pt x="8797" y="21270"/>
                      <a:pt x="8797" y="21270"/>
                    </a:cubicBezTo>
                    <a:cubicBezTo>
                      <a:pt x="8772" y="21346"/>
                      <a:pt x="8721" y="21372"/>
                      <a:pt x="8670" y="21372"/>
                    </a:cubicBezTo>
                    <a:cubicBezTo>
                      <a:pt x="8670" y="21372"/>
                      <a:pt x="8670" y="21372"/>
                      <a:pt x="8670" y="21372"/>
                    </a:cubicBezTo>
                    <a:cubicBezTo>
                      <a:pt x="8670" y="21372"/>
                      <a:pt x="8645" y="21372"/>
                      <a:pt x="8645" y="21372"/>
                    </a:cubicBezTo>
                    <a:close/>
                    <a:moveTo>
                      <a:pt x="12828" y="21270"/>
                    </a:moveTo>
                    <a:cubicBezTo>
                      <a:pt x="12803" y="21194"/>
                      <a:pt x="12854" y="21144"/>
                      <a:pt x="12930" y="21118"/>
                    </a:cubicBezTo>
                    <a:cubicBezTo>
                      <a:pt x="12930" y="21118"/>
                      <a:pt x="12930" y="21118"/>
                      <a:pt x="12930" y="21118"/>
                    </a:cubicBezTo>
                    <a:cubicBezTo>
                      <a:pt x="12980" y="21118"/>
                      <a:pt x="13056" y="21144"/>
                      <a:pt x="13082" y="21220"/>
                    </a:cubicBezTo>
                    <a:cubicBezTo>
                      <a:pt x="13082" y="21220"/>
                      <a:pt x="13082" y="21220"/>
                      <a:pt x="13082" y="21220"/>
                    </a:cubicBezTo>
                    <a:cubicBezTo>
                      <a:pt x="13082" y="21296"/>
                      <a:pt x="13031" y="21346"/>
                      <a:pt x="12980" y="21372"/>
                    </a:cubicBezTo>
                    <a:cubicBezTo>
                      <a:pt x="12980" y="21372"/>
                      <a:pt x="12980" y="21372"/>
                      <a:pt x="12980" y="21372"/>
                    </a:cubicBezTo>
                    <a:cubicBezTo>
                      <a:pt x="12955" y="21372"/>
                      <a:pt x="12955" y="21372"/>
                      <a:pt x="12955" y="21372"/>
                    </a:cubicBezTo>
                    <a:cubicBezTo>
                      <a:pt x="12955" y="21372"/>
                      <a:pt x="12955" y="21372"/>
                      <a:pt x="12955" y="21372"/>
                    </a:cubicBezTo>
                    <a:cubicBezTo>
                      <a:pt x="12879" y="21372"/>
                      <a:pt x="12828" y="21321"/>
                      <a:pt x="12828" y="21270"/>
                    </a:cubicBezTo>
                    <a:close/>
                    <a:moveTo>
                      <a:pt x="7935" y="21220"/>
                    </a:moveTo>
                    <a:cubicBezTo>
                      <a:pt x="7885" y="21194"/>
                      <a:pt x="7834" y="21118"/>
                      <a:pt x="7859" y="21042"/>
                    </a:cubicBezTo>
                    <a:cubicBezTo>
                      <a:pt x="7859" y="21042"/>
                      <a:pt x="7859" y="21042"/>
                      <a:pt x="7859" y="21042"/>
                    </a:cubicBezTo>
                    <a:cubicBezTo>
                      <a:pt x="7885" y="20992"/>
                      <a:pt x="7935" y="20941"/>
                      <a:pt x="8011" y="20966"/>
                    </a:cubicBezTo>
                    <a:cubicBezTo>
                      <a:pt x="8011" y="20966"/>
                      <a:pt x="8011" y="20966"/>
                      <a:pt x="8011" y="20966"/>
                    </a:cubicBezTo>
                    <a:cubicBezTo>
                      <a:pt x="8087" y="20992"/>
                      <a:pt x="8113" y="21042"/>
                      <a:pt x="8113" y="21118"/>
                    </a:cubicBezTo>
                    <a:cubicBezTo>
                      <a:pt x="8113" y="21118"/>
                      <a:pt x="8113" y="21118"/>
                      <a:pt x="8113" y="21118"/>
                    </a:cubicBezTo>
                    <a:cubicBezTo>
                      <a:pt x="8087" y="21169"/>
                      <a:pt x="8037" y="21220"/>
                      <a:pt x="7986" y="21220"/>
                    </a:cubicBezTo>
                    <a:cubicBezTo>
                      <a:pt x="7986" y="21220"/>
                      <a:pt x="7986" y="21220"/>
                      <a:pt x="7986" y="21220"/>
                    </a:cubicBezTo>
                    <a:cubicBezTo>
                      <a:pt x="7961" y="21220"/>
                      <a:pt x="7961" y="21220"/>
                      <a:pt x="7935" y="21220"/>
                    </a:cubicBezTo>
                    <a:close/>
                    <a:moveTo>
                      <a:pt x="13513" y="21118"/>
                    </a:moveTo>
                    <a:cubicBezTo>
                      <a:pt x="13487" y="21042"/>
                      <a:pt x="13538" y="20966"/>
                      <a:pt x="13614" y="20966"/>
                    </a:cubicBezTo>
                    <a:cubicBezTo>
                      <a:pt x="13614" y="20966"/>
                      <a:pt x="13614" y="20966"/>
                      <a:pt x="13614" y="20966"/>
                    </a:cubicBezTo>
                    <a:cubicBezTo>
                      <a:pt x="13665" y="20941"/>
                      <a:pt x="13741" y="20966"/>
                      <a:pt x="13766" y="21042"/>
                    </a:cubicBezTo>
                    <a:cubicBezTo>
                      <a:pt x="13766" y="21042"/>
                      <a:pt x="13766" y="21042"/>
                      <a:pt x="13766" y="21042"/>
                    </a:cubicBezTo>
                    <a:cubicBezTo>
                      <a:pt x="13792" y="21118"/>
                      <a:pt x="13741" y="21194"/>
                      <a:pt x="13665" y="21194"/>
                    </a:cubicBezTo>
                    <a:cubicBezTo>
                      <a:pt x="13665" y="21194"/>
                      <a:pt x="13665" y="21194"/>
                      <a:pt x="13665" y="21194"/>
                    </a:cubicBezTo>
                    <a:cubicBezTo>
                      <a:pt x="13665" y="21194"/>
                      <a:pt x="13665" y="21194"/>
                      <a:pt x="13665" y="21194"/>
                    </a:cubicBezTo>
                    <a:cubicBezTo>
                      <a:pt x="13665" y="21194"/>
                      <a:pt x="13665" y="21194"/>
                      <a:pt x="13665" y="21194"/>
                    </a:cubicBezTo>
                    <a:cubicBezTo>
                      <a:pt x="13665" y="21194"/>
                      <a:pt x="13639" y="21194"/>
                      <a:pt x="13639" y="21194"/>
                    </a:cubicBezTo>
                    <a:cubicBezTo>
                      <a:pt x="13639" y="21194"/>
                      <a:pt x="13639" y="21194"/>
                      <a:pt x="13639" y="21194"/>
                    </a:cubicBezTo>
                    <a:cubicBezTo>
                      <a:pt x="13589" y="21194"/>
                      <a:pt x="13538" y="21169"/>
                      <a:pt x="13513" y="21118"/>
                    </a:cubicBezTo>
                    <a:close/>
                    <a:moveTo>
                      <a:pt x="7251" y="20992"/>
                    </a:moveTo>
                    <a:cubicBezTo>
                      <a:pt x="7200" y="20966"/>
                      <a:pt x="7149" y="20890"/>
                      <a:pt x="7175" y="20839"/>
                    </a:cubicBezTo>
                    <a:cubicBezTo>
                      <a:pt x="7175" y="20839"/>
                      <a:pt x="7175" y="20839"/>
                      <a:pt x="7175" y="20839"/>
                    </a:cubicBezTo>
                    <a:cubicBezTo>
                      <a:pt x="7200" y="20763"/>
                      <a:pt x="7276" y="20738"/>
                      <a:pt x="7352" y="20763"/>
                    </a:cubicBezTo>
                    <a:cubicBezTo>
                      <a:pt x="7352" y="20763"/>
                      <a:pt x="7352" y="20763"/>
                      <a:pt x="7352" y="20763"/>
                    </a:cubicBezTo>
                    <a:cubicBezTo>
                      <a:pt x="7403" y="20789"/>
                      <a:pt x="7454" y="20839"/>
                      <a:pt x="7428" y="20915"/>
                    </a:cubicBezTo>
                    <a:cubicBezTo>
                      <a:pt x="7428" y="20915"/>
                      <a:pt x="7428" y="20915"/>
                      <a:pt x="7428" y="20915"/>
                    </a:cubicBezTo>
                    <a:cubicBezTo>
                      <a:pt x="7403" y="20966"/>
                      <a:pt x="7352" y="20992"/>
                      <a:pt x="7301" y="20992"/>
                    </a:cubicBezTo>
                    <a:cubicBezTo>
                      <a:pt x="7301" y="20992"/>
                      <a:pt x="7301" y="20992"/>
                      <a:pt x="7301" y="20992"/>
                    </a:cubicBezTo>
                    <a:cubicBezTo>
                      <a:pt x="7276" y="20992"/>
                      <a:pt x="7276" y="20992"/>
                      <a:pt x="7251" y="20992"/>
                    </a:cubicBezTo>
                    <a:close/>
                    <a:moveTo>
                      <a:pt x="14197" y="20915"/>
                    </a:moveTo>
                    <a:cubicBezTo>
                      <a:pt x="14172" y="20839"/>
                      <a:pt x="14223" y="20763"/>
                      <a:pt x="14273" y="20738"/>
                    </a:cubicBezTo>
                    <a:cubicBezTo>
                      <a:pt x="14273" y="20738"/>
                      <a:pt x="14273" y="20738"/>
                      <a:pt x="14273" y="20738"/>
                    </a:cubicBezTo>
                    <a:cubicBezTo>
                      <a:pt x="14349" y="20713"/>
                      <a:pt x="14425" y="20763"/>
                      <a:pt x="14451" y="20814"/>
                    </a:cubicBezTo>
                    <a:cubicBezTo>
                      <a:pt x="14451" y="20814"/>
                      <a:pt x="14451" y="20814"/>
                      <a:pt x="14451" y="20814"/>
                    </a:cubicBezTo>
                    <a:cubicBezTo>
                      <a:pt x="14451" y="20890"/>
                      <a:pt x="14425" y="20966"/>
                      <a:pt x="14349" y="20992"/>
                    </a:cubicBezTo>
                    <a:cubicBezTo>
                      <a:pt x="14349" y="20992"/>
                      <a:pt x="14349" y="20992"/>
                      <a:pt x="14349" y="20992"/>
                    </a:cubicBezTo>
                    <a:cubicBezTo>
                      <a:pt x="14349" y="20992"/>
                      <a:pt x="14324" y="20992"/>
                      <a:pt x="14324" y="20992"/>
                    </a:cubicBezTo>
                    <a:cubicBezTo>
                      <a:pt x="14324" y="20992"/>
                      <a:pt x="14324" y="20992"/>
                      <a:pt x="14324" y="20992"/>
                    </a:cubicBezTo>
                    <a:cubicBezTo>
                      <a:pt x="14273" y="20992"/>
                      <a:pt x="14223" y="20966"/>
                      <a:pt x="14197" y="20915"/>
                    </a:cubicBezTo>
                    <a:close/>
                    <a:moveTo>
                      <a:pt x="6592" y="20738"/>
                    </a:moveTo>
                    <a:cubicBezTo>
                      <a:pt x="6515" y="20713"/>
                      <a:pt x="6490" y="20637"/>
                      <a:pt x="6515" y="20561"/>
                    </a:cubicBezTo>
                    <a:cubicBezTo>
                      <a:pt x="6515" y="20561"/>
                      <a:pt x="6515" y="20561"/>
                      <a:pt x="6515" y="20561"/>
                    </a:cubicBezTo>
                    <a:cubicBezTo>
                      <a:pt x="6541" y="20510"/>
                      <a:pt x="6617" y="20485"/>
                      <a:pt x="6693" y="20510"/>
                    </a:cubicBezTo>
                    <a:cubicBezTo>
                      <a:pt x="6693" y="20510"/>
                      <a:pt x="6693" y="20510"/>
                      <a:pt x="6693" y="20510"/>
                    </a:cubicBezTo>
                    <a:cubicBezTo>
                      <a:pt x="6744" y="20535"/>
                      <a:pt x="6769" y="20611"/>
                      <a:pt x="6744" y="20662"/>
                    </a:cubicBezTo>
                    <a:cubicBezTo>
                      <a:pt x="6744" y="20662"/>
                      <a:pt x="6744" y="20662"/>
                      <a:pt x="6744" y="20662"/>
                    </a:cubicBezTo>
                    <a:cubicBezTo>
                      <a:pt x="6718" y="20713"/>
                      <a:pt x="6693" y="20738"/>
                      <a:pt x="6642" y="20738"/>
                    </a:cubicBezTo>
                    <a:cubicBezTo>
                      <a:pt x="6642" y="20738"/>
                      <a:pt x="6642" y="20738"/>
                      <a:pt x="6642" y="20738"/>
                    </a:cubicBezTo>
                    <a:cubicBezTo>
                      <a:pt x="6617" y="20738"/>
                      <a:pt x="6592" y="20738"/>
                      <a:pt x="6592" y="20738"/>
                    </a:cubicBezTo>
                    <a:close/>
                    <a:moveTo>
                      <a:pt x="14856" y="20662"/>
                    </a:moveTo>
                    <a:cubicBezTo>
                      <a:pt x="14831" y="20586"/>
                      <a:pt x="14856" y="20510"/>
                      <a:pt x="14932" y="20485"/>
                    </a:cubicBezTo>
                    <a:cubicBezTo>
                      <a:pt x="14932" y="20485"/>
                      <a:pt x="14932" y="20485"/>
                      <a:pt x="14932" y="20485"/>
                    </a:cubicBezTo>
                    <a:cubicBezTo>
                      <a:pt x="15008" y="20459"/>
                      <a:pt x="15059" y="20485"/>
                      <a:pt x="15110" y="20561"/>
                    </a:cubicBezTo>
                    <a:cubicBezTo>
                      <a:pt x="15110" y="20561"/>
                      <a:pt x="15110" y="20561"/>
                      <a:pt x="15110" y="20561"/>
                    </a:cubicBezTo>
                    <a:cubicBezTo>
                      <a:pt x="15135" y="20611"/>
                      <a:pt x="15085" y="20687"/>
                      <a:pt x="15034" y="20713"/>
                    </a:cubicBezTo>
                    <a:cubicBezTo>
                      <a:pt x="15034" y="20713"/>
                      <a:pt x="15034" y="20713"/>
                      <a:pt x="15034" y="20713"/>
                    </a:cubicBezTo>
                    <a:cubicBezTo>
                      <a:pt x="15008" y="20738"/>
                      <a:pt x="15008" y="20738"/>
                      <a:pt x="14983" y="20738"/>
                    </a:cubicBezTo>
                    <a:cubicBezTo>
                      <a:pt x="14983" y="20738"/>
                      <a:pt x="14983" y="20738"/>
                      <a:pt x="14983" y="20738"/>
                    </a:cubicBezTo>
                    <a:cubicBezTo>
                      <a:pt x="14932" y="20738"/>
                      <a:pt x="14882" y="20713"/>
                      <a:pt x="14856" y="20662"/>
                    </a:cubicBezTo>
                    <a:close/>
                    <a:moveTo>
                      <a:pt x="5932" y="20434"/>
                    </a:moveTo>
                    <a:cubicBezTo>
                      <a:pt x="5856" y="20408"/>
                      <a:pt x="5831" y="20332"/>
                      <a:pt x="5882" y="20256"/>
                    </a:cubicBezTo>
                    <a:cubicBezTo>
                      <a:pt x="5882" y="20256"/>
                      <a:pt x="5882" y="20256"/>
                      <a:pt x="5882" y="20256"/>
                    </a:cubicBezTo>
                    <a:cubicBezTo>
                      <a:pt x="5907" y="20206"/>
                      <a:pt x="5983" y="20180"/>
                      <a:pt x="6034" y="20206"/>
                    </a:cubicBezTo>
                    <a:cubicBezTo>
                      <a:pt x="6034" y="20206"/>
                      <a:pt x="6034" y="20206"/>
                      <a:pt x="6034" y="20206"/>
                    </a:cubicBezTo>
                    <a:cubicBezTo>
                      <a:pt x="6110" y="20231"/>
                      <a:pt x="6135" y="20307"/>
                      <a:pt x="6110" y="20383"/>
                    </a:cubicBezTo>
                    <a:cubicBezTo>
                      <a:pt x="6110" y="20383"/>
                      <a:pt x="6110" y="20383"/>
                      <a:pt x="6110" y="20383"/>
                    </a:cubicBezTo>
                    <a:cubicBezTo>
                      <a:pt x="6085" y="20408"/>
                      <a:pt x="6034" y="20434"/>
                      <a:pt x="5983" y="20434"/>
                    </a:cubicBezTo>
                    <a:cubicBezTo>
                      <a:pt x="5983" y="20434"/>
                      <a:pt x="5983" y="20434"/>
                      <a:pt x="5983" y="20434"/>
                    </a:cubicBezTo>
                    <a:cubicBezTo>
                      <a:pt x="5958" y="20434"/>
                      <a:pt x="5958" y="20434"/>
                      <a:pt x="5932" y="20434"/>
                    </a:cubicBezTo>
                    <a:close/>
                    <a:moveTo>
                      <a:pt x="15515" y="20358"/>
                    </a:moveTo>
                    <a:cubicBezTo>
                      <a:pt x="15490" y="20307"/>
                      <a:pt x="15515" y="20231"/>
                      <a:pt x="15566" y="20206"/>
                    </a:cubicBezTo>
                    <a:cubicBezTo>
                      <a:pt x="15566" y="20206"/>
                      <a:pt x="15566" y="20206"/>
                      <a:pt x="15566" y="20206"/>
                    </a:cubicBezTo>
                    <a:cubicBezTo>
                      <a:pt x="15642" y="20155"/>
                      <a:pt x="15718" y="20180"/>
                      <a:pt x="15744" y="20256"/>
                    </a:cubicBezTo>
                    <a:cubicBezTo>
                      <a:pt x="15744" y="20256"/>
                      <a:pt x="15744" y="20256"/>
                      <a:pt x="15744" y="20256"/>
                    </a:cubicBezTo>
                    <a:cubicBezTo>
                      <a:pt x="15769" y="20307"/>
                      <a:pt x="15744" y="20383"/>
                      <a:pt x="15693" y="20408"/>
                    </a:cubicBezTo>
                    <a:cubicBezTo>
                      <a:pt x="15693" y="20408"/>
                      <a:pt x="15693" y="20408"/>
                      <a:pt x="15693" y="20408"/>
                    </a:cubicBezTo>
                    <a:cubicBezTo>
                      <a:pt x="15668" y="20434"/>
                      <a:pt x="15642" y="20434"/>
                      <a:pt x="15617" y="20434"/>
                    </a:cubicBezTo>
                    <a:cubicBezTo>
                      <a:pt x="15617" y="20434"/>
                      <a:pt x="15617" y="20434"/>
                      <a:pt x="15617" y="20434"/>
                    </a:cubicBezTo>
                    <a:cubicBezTo>
                      <a:pt x="15592" y="20434"/>
                      <a:pt x="15541" y="20408"/>
                      <a:pt x="15515" y="20358"/>
                    </a:cubicBezTo>
                    <a:close/>
                    <a:moveTo>
                      <a:pt x="5299" y="20079"/>
                    </a:moveTo>
                    <a:cubicBezTo>
                      <a:pt x="5248" y="20054"/>
                      <a:pt x="5223" y="19977"/>
                      <a:pt x="5248" y="19901"/>
                    </a:cubicBezTo>
                    <a:cubicBezTo>
                      <a:pt x="5248" y="19901"/>
                      <a:pt x="5248" y="19901"/>
                      <a:pt x="5248" y="19901"/>
                    </a:cubicBezTo>
                    <a:cubicBezTo>
                      <a:pt x="5299" y="19851"/>
                      <a:pt x="5375" y="19825"/>
                      <a:pt x="5425" y="19876"/>
                    </a:cubicBezTo>
                    <a:cubicBezTo>
                      <a:pt x="5425" y="19876"/>
                      <a:pt x="5425" y="19876"/>
                      <a:pt x="5425" y="19876"/>
                    </a:cubicBezTo>
                    <a:cubicBezTo>
                      <a:pt x="5476" y="19901"/>
                      <a:pt x="5501" y="19977"/>
                      <a:pt x="5476" y="20028"/>
                    </a:cubicBezTo>
                    <a:cubicBezTo>
                      <a:pt x="5476" y="20028"/>
                      <a:pt x="5476" y="20028"/>
                      <a:pt x="5476" y="20028"/>
                    </a:cubicBezTo>
                    <a:cubicBezTo>
                      <a:pt x="5451" y="20079"/>
                      <a:pt x="5400" y="20104"/>
                      <a:pt x="5349" y="20104"/>
                    </a:cubicBezTo>
                    <a:cubicBezTo>
                      <a:pt x="5349" y="20104"/>
                      <a:pt x="5349" y="20104"/>
                      <a:pt x="5349" y="20104"/>
                    </a:cubicBezTo>
                    <a:cubicBezTo>
                      <a:pt x="5349" y="20104"/>
                      <a:pt x="5324" y="20104"/>
                      <a:pt x="5299" y="20079"/>
                    </a:cubicBezTo>
                    <a:close/>
                    <a:moveTo>
                      <a:pt x="16149" y="20028"/>
                    </a:moveTo>
                    <a:cubicBezTo>
                      <a:pt x="16099" y="19977"/>
                      <a:pt x="16124" y="19901"/>
                      <a:pt x="16175" y="19851"/>
                    </a:cubicBezTo>
                    <a:cubicBezTo>
                      <a:pt x="16175" y="19851"/>
                      <a:pt x="16175" y="19851"/>
                      <a:pt x="16175" y="19851"/>
                    </a:cubicBezTo>
                    <a:cubicBezTo>
                      <a:pt x="16251" y="19825"/>
                      <a:pt x="16327" y="19825"/>
                      <a:pt x="16352" y="19901"/>
                    </a:cubicBezTo>
                    <a:cubicBezTo>
                      <a:pt x="16352" y="19901"/>
                      <a:pt x="16352" y="19901"/>
                      <a:pt x="16352" y="19901"/>
                    </a:cubicBezTo>
                    <a:cubicBezTo>
                      <a:pt x="16403" y="19952"/>
                      <a:pt x="16377" y="20028"/>
                      <a:pt x="16327" y="20079"/>
                    </a:cubicBezTo>
                    <a:cubicBezTo>
                      <a:pt x="16327" y="20079"/>
                      <a:pt x="16327" y="20079"/>
                      <a:pt x="16327" y="20079"/>
                    </a:cubicBezTo>
                    <a:cubicBezTo>
                      <a:pt x="16301" y="20079"/>
                      <a:pt x="16276" y="20079"/>
                      <a:pt x="16251" y="20079"/>
                    </a:cubicBezTo>
                    <a:cubicBezTo>
                      <a:pt x="16251" y="20079"/>
                      <a:pt x="16251" y="20079"/>
                      <a:pt x="16251" y="20079"/>
                    </a:cubicBezTo>
                    <a:cubicBezTo>
                      <a:pt x="16200" y="20079"/>
                      <a:pt x="16175" y="20079"/>
                      <a:pt x="16149" y="20028"/>
                    </a:cubicBezTo>
                    <a:close/>
                    <a:moveTo>
                      <a:pt x="4690" y="19699"/>
                    </a:moveTo>
                    <a:cubicBezTo>
                      <a:pt x="4639" y="19648"/>
                      <a:pt x="4614" y="19572"/>
                      <a:pt x="4665" y="19521"/>
                    </a:cubicBezTo>
                    <a:cubicBezTo>
                      <a:pt x="4665" y="19521"/>
                      <a:pt x="4665" y="19521"/>
                      <a:pt x="4665" y="19521"/>
                    </a:cubicBezTo>
                    <a:cubicBezTo>
                      <a:pt x="4690" y="19470"/>
                      <a:pt x="4766" y="19445"/>
                      <a:pt x="4842" y="19496"/>
                    </a:cubicBezTo>
                    <a:cubicBezTo>
                      <a:pt x="4842" y="19496"/>
                      <a:pt x="4842" y="19496"/>
                      <a:pt x="4842" y="19496"/>
                    </a:cubicBezTo>
                    <a:cubicBezTo>
                      <a:pt x="4893" y="19521"/>
                      <a:pt x="4893" y="19597"/>
                      <a:pt x="4868" y="19648"/>
                    </a:cubicBezTo>
                    <a:cubicBezTo>
                      <a:pt x="4868" y="19648"/>
                      <a:pt x="4868" y="19648"/>
                      <a:pt x="4868" y="19648"/>
                    </a:cubicBezTo>
                    <a:cubicBezTo>
                      <a:pt x="4842" y="19699"/>
                      <a:pt x="4792" y="19724"/>
                      <a:pt x="4766" y="19724"/>
                    </a:cubicBezTo>
                    <a:cubicBezTo>
                      <a:pt x="4766" y="19724"/>
                      <a:pt x="4766" y="19724"/>
                      <a:pt x="4766" y="19724"/>
                    </a:cubicBezTo>
                    <a:cubicBezTo>
                      <a:pt x="4741" y="19724"/>
                      <a:pt x="4715" y="19699"/>
                      <a:pt x="4690" y="19699"/>
                    </a:cubicBezTo>
                    <a:close/>
                    <a:moveTo>
                      <a:pt x="16758" y="19648"/>
                    </a:moveTo>
                    <a:cubicBezTo>
                      <a:pt x="16707" y="19597"/>
                      <a:pt x="16732" y="19521"/>
                      <a:pt x="16783" y="19470"/>
                    </a:cubicBezTo>
                    <a:cubicBezTo>
                      <a:pt x="16783" y="19470"/>
                      <a:pt x="16783" y="19470"/>
                      <a:pt x="16783" y="19470"/>
                    </a:cubicBezTo>
                    <a:cubicBezTo>
                      <a:pt x="16834" y="19445"/>
                      <a:pt x="16910" y="19445"/>
                      <a:pt x="16961" y="19496"/>
                    </a:cubicBezTo>
                    <a:cubicBezTo>
                      <a:pt x="16961" y="19496"/>
                      <a:pt x="16961" y="19496"/>
                      <a:pt x="16961" y="19496"/>
                    </a:cubicBezTo>
                    <a:cubicBezTo>
                      <a:pt x="16986" y="19572"/>
                      <a:pt x="16986" y="19648"/>
                      <a:pt x="16910" y="19673"/>
                    </a:cubicBezTo>
                    <a:cubicBezTo>
                      <a:pt x="16910" y="19673"/>
                      <a:pt x="16910" y="19673"/>
                      <a:pt x="16910" y="19673"/>
                    </a:cubicBezTo>
                    <a:cubicBezTo>
                      <a:pt x="16910" y="19699"/>
                      <a:pt x="16885" y="19699"/>
                      <a:pt x="16859" y="19699"/>
                    </a:cubicBezTo>
                    <a:cubicBezTo>
                      <a:pt x="16859" y="19699"/>
                      <a:pt x="16859" y="19699"/>
                      <a:pt x="16859" y="19699"/>
                    </a:cubicBezTo>
                    <a:cubicBezTo>
                      <a:pt x="16808" y="19699"/>
                      <a:pt x="16758" y="19673"/>
                      <a:pt x="16758" y="19648"/>
                    </a:cubicBezTo>
                    <a:close/>
                    <a:moveTo>
                      <a:pt x="4107" y="19268"/>
                    </a:moveTo>
                    <a:cubicBezTo>
                      <a:pt x="4056" y="19217"/>
                      <a:pt x="4031" y="19141"/>
                      <a:pt x="4082" y="19090"/>
                    </a:cubicBezTo>
                    <a:cubicBezTo>
                      <a:pt x="4082" y="19090"/>
                      <a:pt x="4082" y="19090"/>
                      <a:pt x="4082" y="19090"/>
                    </a:cubicBezTo>
                    <a:cubicBezTo>
                      <a:pt x="4132" y="19039"/>
                      <a:pt x="4208" y="19014"/>
                      <a:pt x="4259" y="19065"/>
                    </a:cubicBezTo>
                    <a:cubicBezTo>
                      <a:pt x="4259" y="19065"/>
                      <a:pt x="4259" y="19065"/>
                      <a:pt x="4259" y="19065"/>
                    </a:cubicBezTo>
                    <a:cubicBezTo>
                      <a:pt x="4310" y="19115"/>
                      <a:pt x="4335" y="19192"/>
                      <a:pt x="4285" y="19242"/>
                    </a:cubicBezTo>
                    <a:cubicBezTo>
                      <a:pt x="4285" y="19242"/>
                      <a:pt x="4285" y="19242"/>
                      <a:pt x="4285" y="19242"/>
                    </a:cubicBezTo>
                    <a:cubicBezTo>
                      <a:pt x="4259" y="19268"/>
                      <a:pt x="4234" y="19293"/>
                      <a:pt x="4183" y="19293"/>
                    </a:cubicBezTo>
                    <a:cubicBezTo>
                      <a:pt x="4183" y="19293"/>
                      <a:pt x="4183" y="19293"/>
                      <a:pt x="4183" y="19293"/>
                    </a:cubicBezTo>
                    <a:cubicBezTo>
                      <a:pt x="4158" y="19293"/>
                      <a:pt x="4132" y="19293"/>
                      <a:pt x="4107" y="19268"/>
                    </a:cubicBezTo>
                    <a:close/>
                    <a:moveTo>
                      <a:pt x="17315" y="19242"/>
                    </a:moveTo>
                    <a:cubicBezTo>
                      <a:pt x="17290" y="19166"/>
                      <a:pt x="17290" y="19090"/>
                      <a:pt x="17341" y="19065"/>
                    </a:cubicBezTo>
                    <a:cubicBezTo>
                      <a:pt x="17341" y="19065"/>
                      <a:pt x="17341" y="19065"/>
                      <a:pt x="17341" y="19065"/>
                    </a:cubicBezTo>
                    <a:cubicBezTo>
                      <a:pt x="17392" y="19014"/>
                      <a:pt x="17468" y="19014"/>
                      <a:pt x="17518" y="19065"/>
                    </a:cubicBezTo>
                    <a:cubicBezTo>
                      <a:pt x="17518" y="19065"/>
                      <a:pt x="17518" y="19065"/>
                      <a:pt x="17518" y="19065"/>
                    </a:cubicBezTo>
                    <a:cubicBezTo>
                      <a:pt x="17569" y="19141"/>
                      <a:pt x="17544" y="19217"/>
                      <a:pt x="17493" y="19242"/>
                    </a:cubicBezTo>
                    <a:cubicBezTo>
                      <a:pt x="17493" y="19242"/>
                      <a:pt x="17493" y="19242"/>
                      <a:pt x="17493" y="19242"/>
                    </a:cubicBezTo>
                    <a:cubicBezTo>
                      <a:pt x="17493" y="19242"/>
                      <a:pt x="17493" y="19242"/>
                      <a:pt x="17493" y="19242"/>
                    </a:cubicBezTo>
                    <a:cubicBezTo>
                      <a:pt x="17493" y="19242"/>
                      <a:pt x="17493" y="19242"/>
                      <a:pt x="17493" y="19242"/>
                    </a:cubicBezTo>
                    <a:cubicBezTo>
                      <a:pt x="17468" y="19268"/>
                      <a:pt x="17442" y="19268"/>
                      <a:pt x="17417" y="19268"/>
                    </a:cubicBezTo>
                    <a:cubicBezTo>
                      <a:pt x="17417" y="19268"/>
                      <a:pt x="17417" y="19268"/>
                      <a:pt x="17417" y="19268"/>
                    </a:cubicBezTo>
                    <a:cubicBezTo>
                      <a:pt x="17392" y="19268"/>
                      <a:pt x="17341" y="19268"/>
                      <a:pt x="17315" y="19242"/>
                    </a:cubicBezTo>
                    <a:close/>
                    <a:moveTo>
                      <a:pt x="3549" y="18786"/>
                    </a:moveTo>
                    <a:cubicBezTo>
                      <a:pt x="3499" y="18761"/>
                      <a:pt x="3499" y="18659"/>
                      <a:pt x="3549" y="18608"/>
                    </a:cubicBezTo>
                    <a:cubicBezTo>
                      <a:pt x="3549" y="18608"/>
                      <a:pt x="3549" y="18608"/>
                      <a:pt x="3549" y="18608"/>
                    </a:cubicBezTo>
                    <a:cubicBezTo>
                      <a:pt x="3600" y="18558"/>
                      <a:pt x="3676" y="18558"/>
                      <a:pt x="3727" y="18608"/>
                    </a:cubicBezTo>
                    <a:cubicBezTo>
                      <a:pt x="3727" y="18608"/>
                      <a:pt x="3727" y="18608"/>
                      <a:pt x="3727" y="18608"/>
                    </a:cubicBezTo>
                    <a:cubicBezTo>
                      <a:pt x="3777" y="18659"/>
                      <a:pt x="3777" y="18735"/>
                      <a:pt x="3727" y="18786"/>
                    </a:cubicBezTo>
                    <a:cubicBezTo>
                      <a:pt x="3727" y="18786"/>
                      <a:pt x="3727" y="18786"/>
                      <a:pt x="3727" y="18786"/>
                    </a:cubicBezTo>
                    <a:cubicBezTo>
                      <a:pt x="3701" y="18811"/>
                      <a:pt x="3676" y="18837"/>
                      <a:pt x="3651" y="18837"/>
                    </a:cubicBezTo>
                    <a:cubicBezTo>
                      <a:pt x="3651" y="18837"/>
                      <a:pt x="3651" y="18837"/>
                      <a:pt x="3651" y="18837"/>
                    </a:cubicBezTo>
                    <a:cubicBezTo>
                      <a:pt x="3600" y="18837"/>
                      <a:pt x="3575" y="18811"/>
                      <a:pt x="3549" y="18786"/>
                    </a:cubicBezTo>
                    <a:close/>
                    <a:moveTo>
                      <a:pt x="17873" y="18786"/>
                    </a:moveTo>
                    <a:cubicBezTo>
                      <a:pt x="17823" y="18735"/>
                      <a:pt x="17823" y="18634"/>
                      <a:pt x="17873" y="18608"/>
                    </a:cubicBezTo>
                    <a:cubicBezTo>
                      <a:pt x="17873" y="18608"/>
                      <a:pt x="17873" y="18608"/>
                      <a:pt x="17873" y="18608"/>
                    </a:cubicBezTo>
                    <a:cubicBezTo>
                      <a:pt x="17924" y="18558"/>
                      <a:pt x="18000" y="18558"/>
                      <a:pt x="18051" y="18608"/>
                    </a:cubicBezTo>
                    <a:cubicBezTo>
                      <a:pt x="18051" y="18608"/>
                      <a:pt x="18051" y="18608"/>
                      <a:pt x="18051" y="18608"/>
                    </a:cubicBezTo>
                    <a:cubicBezTo>
                      <a:pt x="18101" y="18659"/>
                      <a:pt x="18101" y="18735"/>
                      <a:pt x="18051" y="18786"/>
                    </a:cubicBezTo>
                    <a:cubicBezTo>
                      <a:pt x="18051" y="18786"/>
                      <a:pt x="18051" y="18786"/>
                      <a:pt x="18051" y="18786"/>
                    </a:cubicBezTo>
                    <a:cubicBezTo>
                      <a:pt x="18025" y="18811"/>
                      <a:pt x="18000" y="18811"/>
                      <a:pt x="17975" y="18811"/>
                    </a:cubicBezTo>
                    <a:cubicBezTo>
                      <a:pt x="17975" y="18811"/>
                      <a:pt x="17975" y="18811"/>
                      <a:pt x="17975" y="18811"/>
                    </a:cubicBezTo>
                    <a:cubicBezTo>
                      <a:pt x="17924" y="18811"/>
                      <a:pt x="17899" y="18811"/>
                      <a:pt x="17873" y="18786"/>
                    </a:cubicBezTo>
                    <a:close/>
                    <a:moveTo>
                      <a:pt x="3042" y="18304"/>
                    </a:moveTo>
                    <a:cubicBezTo>
                      <a:pt x="2992" y="18254"/>
                      <a:pt x="2992" y="18177"/>
                      <a:pt x="3042" y="18127"/>
                    </a:cubicBezTo>
                    <a:cubicBezTo>
                      <a:pt x="3042" y="18127"/>
                      <a:pt x="3042" y="18127"/>
                      <a:pt x="3042" y="18127"/>
                    </a:cubicBezTo>
                    <a:cubicBezTo>
                      <a:pt x="3093" y="18076"/>
                      <a:pt x="3169" y="18076"/>
                      <a:pt x="3220" y="18127"/>
                    </a:cubicBezTo>
                    <a:cubicBezTo>
                      <a:pt x="3220" y="18127"/>
                      <a:pt x="3220" y="18127"/>
                      <a:pt x="3220" y="18127"/>
                    </a:cubicBezTo>
                    <a:cubicBezTo>
                      <a:pt x="3270" y="18177"/>
                      <a:pt x="3270" y="18254"/>
                      <a:pt x="3220" y="18304"/>
                    </a:cubicBezTo>
                    <a:cubicBezTo>
                      <a:pt x="3220" y="18304"/>
                      <a:pt x="3220" y="18304"/>
                      <a:pt x="3220" y="18304"/>
                    </a:cubicBezTo>
                    <a:cubicBezTo>
                      <a:pt x="3194" y="18330"/>
                      <a:pt x="3169" y="18330"/>
                      <a:pt x="3118" y="18330"/>
                    </a:cubicBezTo>
                    <a:cubicBezTo>
                      <a:pt x="3118" y="18330"/>
                      <a:pt x="3118" y="18330"/>
                      <a:pt x="3118" y="18330"/>
                    </a:cubicBezTo>
                    <a:cubicBezTo>
                      <a:pt x="3093" y="18330"/>
                      <a:pt x="3068" y="18330"/>
                      <a:pt x="3042" y="18304"/>
                    </a:cubicBezTo>
                    <a:close/>
                    <a:moveTo>
                      <a:pt x="18380" y="18279"/>
                    </a:moveTo>
                    <a:cubicBezTo>
                      <a:pt x="18330" y="18228"/>
                      <a:pt x="18330" y="18152"/>
                      <a:pt x="18380" y="18101"/>
                    </a:cubicBezTo>
                    <a:cubicBezTo>
                      <a:pt x="18380" y="18101"/>
                      <a:pt x="18380" y="18101"/>
                      <a:pt x="18380" y="18101"/>
                    </a:cubicBezTo>
                    <a:cubicBezTo>
                      <a:pt x="18431" y="18051"/>
                      <a:pt x="18507" y="18051"/>
                      <a:pt x="18558" y="18101"/>
                    </a:cubicBezTo>
                    <a:cubicBezTo>
                      <a:pt x="18558" y="18101"/>
                      <a:pt x="18558" y="18101"/>
                      <a:pt x="18558" y="18101"/>
                    </a:cubicBezTo>
                    <a:cubicBezTo>
                      <a:pt x="18608" y="18152"/>
                      <a:pt x="18608" y="18228"/>
                      <a:pt x="18558" y="18279"/>
                    </a:cubicBezTo>
                    <a:cubicBezTo>
                      <a:pt x="18558" y="18279"/>
                      <a:pt x="18558" y="18279"/>
                      <a:pt x="18558" y="18279"/>
                    </a:cubicBezTo>
                    <a:cubicBezTo>
                      <a:pt x="18532" y="18304"/>
                      <a:pt x="18507" y="18330"/>
                      <a:pt x="18482" y="18330"/>
                    </a:cubicBezTo>
                    <a:cubicBezTo>
                      <a:pt x="18482" y="18330"/>
                      <a:pt x="18482" y="18330"/>
                      <a:pt x="18482" y="18330"/>
                    </a:cubicBezTo>
                    <a:cubicBezTo>
                      <a:pt x="18456" y="18330"/>
                      <a:pt x="18406" y="18304"/>
                      <a:pt x="18380" y="18279"/>
                    </a:cubicBezTo>
                    <a:close/>
                    <a:moveTo>
                      <a:pt x="2561" y="17772"/>
                    </a:moveTo>
                    <a:cubicBezTo>
                      <a:pt x="2510" y="17696"/>
                      <a:pt x="2510" y="17620"/>
                      <a:pt x="2561" y="17594"/>
                    </a:cubicBezTo>
                    <a:cubicBezTo>
                      <a:pt x="2561" y="17594"/>
                      <a:pt x="2561" y="17594"/>
                      <a:pt x="2561" y="17594"/>
                    </a:cubicBezTo>
                    <a:cubicBezTo>
                      <a:pt x="2611" y="17544"/>
                      <a:pt x="2713" y="17544"/>
                      <a:pt x="2738" y="17594"/>
                    </a:cubicBezTo>
                    <a:cubicBezTo>
                      <a:pt x="2738" y="17594"/>
                      <a:pt x="2738" y="17594"/>
                      <a:pt x="2738" y="17594"/>
                    </a:cubicBezTo>
                    <a:cubicBezTo>
                      <a:pt x="2789" y="17645"/>
                      <a:pt x="2789" y="17721"/>
                      <a:pt x="2738" y="17772"/>
                    </a:cubicBezTo>
                    <a:cubicBezTo>
                      <a:pt x="2738" y="17772"/>
                      <a:pt x="2738" y="17772"/>
                      <a:pt x="2738" y="17772"/>
                    </a:cubicBezTo>
                    <a:cubicBezTo>
                      <a:pt x="2713" y="17797"/>
                      <a:pt x="2687" y="17797"/>
                      <a:pt x="2662" y="17797"/>
                    </a:cubicBezTo>
                    <a:cubicBezTo>
                      <a:pt x="2662" y="17797"/>
                      <a:pt x="2662" y="17797"/>
                      <a:pt x="2662" y="17797"/>
                    </a:cubicBezTo>
                    <a:cubicBezTo>
                      <a:pt x="2611" y="17797"/>
                      <a:pt x="2586" y="17797"/>
                      <a:pt x="2561" y="17772"/>
                    </a:cubicBezTo>
                    <a:close/>
                    <a:moveTo>
                      <a:pt x="18862" y="17772"/>
                    </a:moveTo>
                    <a:cubicBezTo>
                      <a:pt x="18811" y="17721"/>
                      <a:pt x="18811" y="17645"/>
                      <a:pt x="18862" y="17594"/>
                    </a:cubicBezTo>
                    <a:cubicBezTo>
                      <a:pt x="18862" y="17594"/>
                      <a:pt x="18862" y="17594"/>
                      <a:pt x="18862" y="17594"/>
                    </a:cubicBezTo>
                    <a:cubicBezTo>
                      <a:pt x="18913" y="17518"/>
                      <a:pt x="18989" y="17518"/>
                      <a:pt x="19039" y="17569"/>
                    </a:cubicBezTo>
                    <a:cubicBezTo>
                      <a:pt x="19039" y="17569"/>
                      <a:pt x="19039" y="17569"/>
                      <a:pt x="19039" y="17569"/>
                    </a:cubicBezTo>
                    <a:cubicBezTo>
                      <a:pt x="19090" y="17620"/>
                      <a:pt x="19090" y="17696"/>
                      <a:pt x="19039" y="17746"/>
                    </a:cubicBezTo>
                    <a:cubicBezTo>
                      <a:pt x="19039" y="17746"/>
                      <a:pt x="19039" y="17746"/>
                      <a:pt x="19039" y="17746"/>
                    </a:cubicBezTo>
                    <a:cubicBezTo>
                      <a:pt x="19039" y="17746"/>
                      <a:pt x="19039" y="17746"/>
                      <a:pt x="19039" y="17746"/>
                    </a:cubicBezTo>
                    <a:cubicBezTo>
                      <a:pt x="19039" y="17746"/>
                      <a:pt x="19039" y="17746"/>
                      <a:pt x="19039" y="17746"/>
                    </a:cubicBezTo>
                    <a:cubicBezTo>
                      <a:pt x="19014" y="17772"/>
                      <a:pt x="18989" y="17797"/>
                      <a:pt x="18963" y="17797"/>
                    </a:cubicBezTo>
                    <a:cubicBezTo>
                      <a:pt x="18963" y="17797"/>
                      <a:pt x="18963" y="17797"/>
                      <a:pt x="18963" y="17797"/>
                    </a:cubicBezTo>
                    <a:cubicBezTo>
                      <a:pt x="18913" y="17797"/>
                      <a:pt x="18887" y="17772"/>
                      <a:pt x="18862" y="17772"/>
                    </a:cubicBezTo>
                    <a:close/>
                    <a:moveTo>
                      <a:pt x="2104" y="17189"/>
                    </a:moveTo>
                    <a:cubicBezTo>
                      <a:pt x="2104" y="17189"/>
                      <a:pt x="2104" y="17189"/>
                      <a:pt x="2104" y="17189"/>
                    </a:cubicBezTo>
                    <a:cubicBezTo>
                      <a:pt x="2104" y="17189"/>
                      <a:pt x="2104" y="17189"/>
                      <a:pt x="2104" y="17189"/>
                    </a:cubicBezTo>
                    <a:cubicBezTo>
                      <a:pt x="2054" y="17138"/>
                      <a:pt x="2079" y="17062"/>
                      <a:pt x="2130" y="17011"/>
                    </a:cubicBezTo>
                    <a:cubicBezTo>
                      <a:pt x="2130" y="17011"/>
                      <a:pt x="2130" y="17011"/>
                      <a:pt x="2130" y="17011"/>
                    </a:cubicBezTo>
                    <a:cubicBezTo>
                      <a:pt x="2180" y="16986"/>
                      <a:pt x="2282" y="16986"/>
                      <a:pt x="2307" y="17037"/>
                    </a:cubicBezTo>
                    <a:cubicBezTo>
                      <a:pt x="2307" y="17037"/>
                      <a:pt x="2307" y="17037"/>
                      <a:pt x="2307" y="17037"/>
                    </a:cubicBezTo>
                    <a:cubicBezTo>
                      <a:pt x="2358" y="17113"/>
                      <a:pt x="2332" y="17189"/>
                      <a:pt x="2282" y="17214"/>
                    </a:cubicBezTo>
                    <a:cubicBezTo>
                      <a:pt x="2282" y="17214"/>
                      <a:pt x="2282" y="17214"/>
                      <a:pt x="2282" y="17214"/>
                    </a:cubicBezTo>
                    <a:cubicBezTo>
                      <a:pt x="2256" y="17239"/>
                      <a:pt x="2231" y="17239"/>
                      <a:pt x="2206" y="17239"/>
                    </a:cubicBezTo>
                    <a:cubicBezTo>
                      <a:pt x="2206" y="17239"/>
                      <a:pt x="2206" y="17239"/>
                      <a:pt x="2206" y="17239"/>
                    </a:cubicBezTo>
                    <a:cubicBezTo>
                      <a:pt x="2180" y="17239"/>
                      <a:pt x="2130" y="17239"/>
                      <a:pt x="2104" y="17189"/>
                    </a:cubicBezTo>
                    <a:close/>
                    <a:moveTo>
                      <a:pt x="19318" y="17214"/>
                    </a:moveTo>
                    <a:cubicBezTo>
                      <a:pt x="19268" y="17163"/>
                      <a:pt x="19242" y="17087"/>
                      <a:pt x="19293" y="17037"/>
                    </a:cubicBezTo>
                    <a:cubicBezTo>
                      <a:pt x="19293" y="17037"/>
                      <a:pt x="19293" y="17037"/>
                      <a:pt x="19293" y="17037"/>
                    </a:cubicBezTo>
                    <a:cubicBezTo>
                      <a:pt x="19344" y="16986"/>
                      <a:pt x="19420" y="16961"/>
                      <a:pt x="19470" y="17011"/>
                    </a:cubicBezTo>
                    <a:cubicBezTo>
                      <a:pt x="19470" y="17011"/>
                      <a:pt x="19470" y="17011"/>
                      <a:pt x="19470" y="17011"/>
                    </a:cubicBezTo>
                    <a:cubicBezTo>
                      <a:pt x="19521" y="17037"/>
                      <a:pt x="19546" y="17113"/>
                      <a:pt x="19496" y="17189"/>
                    </a:cubicBezTo>
                    <a:cubicBezTo>
                      <a:pt x="19496" y="17189"/>
                      <a:pt x="19496" y="17189"/>
                      <a:pt x="19496" y="17189"/>
                    </a:cubicBezTo>
                    <a:cubicBezTo>
                      <a:pt x="19470" y="17214"/>
                      <a:pt x="19445" y="17239"/>
                      <a:pt x="19394" y="17239"/>
                    </a:cubicBezTo>
                    <a:cubicBezTo>
                      <a:pt x="19394" y="17239"/>
                      <a:pt x="19394" y="17239"/>
                      <a:pt x="19394" y="17239"/>
                    </a:cubicBezTo>
                    <a:cubicBezTo>
                      <a:pt x="19369" y="17239"/>
                      <a:pt x="19344" y="17214"/>
                      <a:pt x="19318" y="17214"/>
                    </a:cubicBezTo>
                    <a:close/>
                    <a:moveTo>
                      <a:pt x="1699" y="16606"/>
                    </a:moveTo>
                    <a:cubicBezTo>
                      <a:pt x="1648" y="16555"/>
                      <a:pt x="1673" y="16454"/>
                      <a:pt x="1724" y="16428"/>
                    </a:cubicBezTo>
                    <a:cubicBezTo>
                      <a:pt x="1724" y="16428"/>
                      <a:pt x="1724" y="16428"/>
                      <a:pt x="1724" y="16428"/>
                    </a:cubicBezTo>
                    <a:cubicBezTo>
                      <a:pt x="1800" y="16377"/>
                      <a:pt x="1876" y="16403"/>
                      <a:pt x="1901" y="16454"/>
                    </a:cubicBezTo>
                    <a:cubicBezTo>
                      <a:pt x="1901" y="16454"/>
                      <a:pt x="1901" y="16454"/>
                      <a:pt x="1901" y="16454"/>
                    </a:cubicBezTo>
                    <a:cubicBezTo>
                      <a:pt x="1952" y="16530"/>
                      <a:pt x="1927" y="16606"/>
                      <a:pt x="1876" y="16631"/>
                    </a:cubicBezTo>
                    <a:cubicBezTo>
                      <a:pt x="1876" y="16631"/>
                      <a:pt x="1876" y="16631"/>
                      <a:pt x="1876" y="16631"/>
                    </a:cubicBezTo>
                    <a:cubicBezTo>
                      <a:pt x="1851" y="16656"/>
                      <a:pt x="1825" y="16656"/>
                      <a:pt x="1800" y="16656"/>
                    </a:cubicBezTo>
                    <a:cubicBezTo>
                      <a:pt x="1800" y="16656"/>
                      <a:pt x="1800" y="16656"/>
                      <a:pt x="1800" y="16656"/>
                    </a:cubicBezTo>
                    <a:cubicBezTo>
                      <a:pt x="1775" y="16656"/>
                      <a:pt x="1724" y="16631"/>
                      <a:pt x="1699" y="16606"/>
                    </a:cubicBezTo>
                    <a:close/>
                    <a:moveTo>
                      <a:pt x="19724" y="16631"/>
                    </a:moveTo>
                    <a:cubicBezTo>
                      <a:pt x="19673" y="16580"/>
                      <a:pt x="19648" y="16504"/>
                      <a:pt x="19699" y="16454"/>
                    </a:cubicBezTo>
                    <a:cubicBezTo>
                      <a:pt x="19699" y="16454"/>
                      <a:pt x="19699" y="16454"/>
                      <a:pt x="19699" y="16454"/>
                    </a:cubicBezTo>
                    <a:cubicBezTo>
                      <a:pt x="19724" y="16377"/>
                      <a:pt x="19800" y="16377"/>
                      <a:pt x="19876" y="16403"/>
                    </a:cubicBezTo>
                    <a:cubicBezTo>
                      <a:pt x="19876" y="16403"/>
                      <a:pt x="19876" y="16403"/>
                      <a:pt x="19876" y="16403"/>
                    </a:cubicBezTo>
                    <a:cubicBezTo>
                      <a:pt x="19927" y="16454"/>
                      <a:pt x="19952" y="16530"/>
                      <a:pt x="19901" y="16580"/>
                    </a:cubicBezTo>
                    <a:cubicBezTo>
                      <a:pt x="19901" y="16580"/>
                      <a:pt x="19901" y="16580"/>
                      <a:pt x="19901" y="16580"/>
                    </a:cubicBezTo>
                    <a:cubicBezTo>
                      <a:pt x="19876" y="16631"/>
                      <a:pt x="19851" y="16656"/>
                      <a:pt x="19800" y="16656"/>
                    </a:cubicBezTo>
                    <a:cubicBezTo>
                      <a:pt x="19800" y="16656"/>
                      <a:pt x="19800" y="16656"/>
                      <a:pt x="19800" y="16656"/>
                    </a:cubicBezTo>
                    <a:cubicBezTo>
                      <a:pt x="19775" y="16656"/>
                      <a:pt x="19749" y="16631"/>
                      <a:pt x="19724" y="16631"/>
                    </a:cubicBezTo>
                    <a:close/>
                    <a:moveTo>
                      <a:pt x="1318" y="15972"/>
                    </a:moveTo>
                    <a:cubicBezTo>
                      <a:pt x="1293" y="15921"/>
                      <a:pt x="1318" y="15845"/>
                      <a:pt x="1369" y="15820"/>
                    </a:cubicBezTo>
                    <a:cubicBezTo>
                      <a:pt x="1369" y="15820"/>
                      <a:pt x="1369" y="15820"/>
                      <a:pt x="1369" y="15820"/>
                    </a:cubicBezTo>
                    <a:cubicBezTo>
                      <a:pt x="1445" y="15769"/>
                      <a:pt x="1521" y="15794"/>
                      <a:pt x="1546" y="15870"/>
                    </a:cubicBezTo>
                    <a:cubicBezTo>
                      <a:pt x="1546" y="15870"/>
                      <a:pt x="1546" y="15870"/>
                      <a:pt x="1546" y="15870"/>
                    </a:cubicBezTo>
                    <a:cubicBezTo>
                      <a:pt x="1597" y="15921"/>
                      <a:pt x="1572" y="15997"/>
                      <a:pt x="1496" y="16023"/>
                    </a:cubicBezTo>
                    <a:cubicBezTo>
                      <a:pt x="1496" y="16023"/>
                      <a:pt x="1496" y="16023"/>
                      <a:pt x="1496" y="16023"/>
                    </a:cubicBezTo>
                    <a:cubicBezTo>
                      <a:pt x="1470" y="16048"/>
                      <a:pt x="1470" y="16048"/>
                      <a:pt x="1445" y="16048"/>
                    </a:cubicBezTo>
                    <a:cubicBezTo>
                      <a:pt x="1445" y="16048"/>
                      <a:pt x="1445" y="16048"/>
                      <a:pt x="1445" y="16048"/>
                    </a:cubicBezTo>
                    <a:cubicBezTo>
                      <a:pt x="1394" y="16048"/>
                      <a:pt x="1344" y="16023"/>
                      <a:pt x="1318" y="15972"/>
                    </a:cubicBezTo>
                    <a:close/>
                    <a:moveTo>
                      <a:pt x="20104" y="16023"/>
                    </a:moveTo>
                    <a:cubicBezTo>
                      <a:pt x="20028" y="15972"/>
                      <a:pt x="20028" y="15896"/>
                      <a:pt x="20054" y="15845"/>
                    </a:cubicBezTo>
                    <a:cubicBezTo>
                      <a:pt x="20054" y="15845"/>
                      <a:pt x="20054" y="15845"/>
                      <a:pt x="20054" y="15845"/>
                    </a:cubicBezTo>
                    <a:cubicBezTo>
                      <a:pt x="20079" y="15769"/>
                      <a:pt x="20155" y="15769"/>
                      <a:pt x="20231" y="15794"/>
                    </a:cubicBezTo>
                    <a:cubicBezTo>
                      <a:pt x="20231" y="15794"/>
                      <a:pt x="20231" y="15794"/>
                      <a:pt x="20231" y="15794"/>
                    </a:cubicBezTo>
                    <a:cubicBezTo>
                      <a:pt x="20282" y="15820"/>
                      <a:pt x="20307" y="15896"/>
                      <a:pt x="20282" y="15972"/>
                    </a:cubicBezTo>
                    <a:cubicBezTo>
                      <a:pt x="20282" y="15972"/>
                      <a:pt x="20282" y="15972"/>
                      <a:pt x="20282" y="15972"/>
                    </a:cubicBezTo>
                    <a:cubicBezTo>
                      <a:pt x="20256" y="15997"/>
                      <a:pt x="20206" y="16023"/>
                      <a:pt x="20155" y="16023"/>
                    </a:cubicBezTo>
                    <a:cubicBezTo>
                      <a:pt x="20155" y="16023"/>
                      <a:pt x="20155" y="16023"/>
                      <a:pt x="20155" y="16023"/>
                    </a:cubicBezTo>
                    <a:cubicBezTo>
                      <a:pt x="20130" y="16023"/>
                      <a:pt x="20130" y="16023"/>
                      <a:pt x="20104" y="16023"/>
                    </a:cubicBezTo>
                    <a:close/>
                    <a:moveTo>
                      <a:pt x="1014" y="15338"/>
                    </a:moveTo>
                    <a:cubicBezTo>
                      <a:pt x="963" y="15287"/>
                      <a:pt x="989" y="15211"/>
                      <a:pt x="1065" y="15161"/>
                    </a:cubicBezTo>
                    <a:cubicBezTo>
                      <a:pt x="1065" y="15161"/>
                      <a:pt x="1065" y="15161"/>
                      <a:pt x="1065" y="15161"/>
                    </a:cubicBezTo>
                    <a:cubicBezTo>
                      <a:pt x="1141" y="15135"/>
                      <a:pt x="1192" y="15161"/>
                      <a:pt x="1242" y="15237"/>
                    </a:cubicBezTo>
                    <a:cubicBezTo>
                      <a:pt x="1242" y="15237"/>
                      <a:pt x="1242" y="15237"/>
                      <a:pt x="1242" y="15237"/>
                    </a:cubicBezTo>
                    <a:cubicBezTo>
                      <a:pt x="1268" y="15287"/>
                      <a:pt x="1242" y="15363"/>
                      <a:pt x="1166" y="15389"/>
                    </a:cubicBezTo>
                    <a:cubicBezTo>
                      <a:pt x="1166" y="15389"/>
                      <a:pt x="1166" y="15389"/>
                      <a:pt x="1166" y="15389"/>
                    </a:cubicBezTo>
                    <a:cubicBezTo>
                      <a:pt x="1166" y="15414"/>
                      <a:pt x="1141" y="15414"/>
                      <a:pt x="1115" y="15414"/>
                    </a:cubicBezTo>
                    <a:cubicBezTo>
                      <a:pt x="1115" y="15414"/>
                      <a:pt x="1115" y="15414"/>
                      <a:pt x="1115" y="15414"/>
                    </a:cubicBezTo>
                    <a:cubicBezTo>
                      <a:pt x="1065" y="15414"/>
                      <a:pt x="1014" y="15389"/>
                      <a:pt x="1014" y="15338"/>
                    </a:cubicBezTo>
                    <a:close/>
                    <a:moveTo>
                      <a:pt x="20434" y="15389"/>
                    </a:moveTo>
                    <a:cubicBezTo>
                      <a:pt x="20358" y="15363"/>
                      <a:pt x="20332" y="15287"/>
                      <a:pt x="20358" y="15211"/>
                    </a:cubicBezTo>
                    <a:cubicBezTo>
                      <a:pt x="20358" y="15211"/>
                      <a:pt x="20358" y="15211"/>
                      <a:pt x="20358" y="15211"/>
                    </a:cubicBezTo>
                    <a:cubicBezTo>
                      <a:pt x="20408" y="15161"/>
                      <a:pt x="20485" y="15110"/>
                      <a:pt x="20535" y="15161"/>
                    </a:cubicBezTo>
                    <a:cubicBezTo>
                      <a:pt x="20535" y="15161"/>
                      <a:pt x="20535" y="15161"/>
                      <a:pt x="20535" y="15161"/>
                    </a:cubicBezTo>
                    <a:cubicBezTo>
                      <a:pt x="20611" y="15186"/>
                      <a:pt x="20637" y="15262"/>
                      <a:pt x="20611" y="15313"/>
                    </a:cubicBezTo>
                    <a:cubicBezTo>
                      <a:pt x="20611" y="15313"/>
                      <a:pt x="20611" y="15313"/>
                      <a:pt x="20611" y="15313"/>
                    </a:cubicBezTo>
                    <a:cubicBezTo>
                      <a:pt x="20586" y="15363"/>
                      <a:pt x="20535" y="15389"/>
                      <a:pt x="20485" y="15389"/>
                    </a:cubicBezTo>
                    <a:cubicBezTo>
                      <a:pt x="20485" y="15389"/>
                      <a:pt x="20485" y="15389"/>
                      <a:pt x="20485" y="15389"/>
                    </a:cubicBezTo>
                    <a:cubicBezTo>
                      <a:pt x="20459" y="15389"/>
                      <a:pt x="20459" y="15389"/>
                      <a:pt x="20434" y="15389"/>
                    </a:cubicBezTo>
                    <a:close/>
                    <a:moveTo>
                      <a:pt x="710" y="14679"/>
                    </a:moveTo>
                    <a:cubicBezTo>
                      <a:pt x="685" y="14603"/>
                      <a:pt x="735" y="14527"/>
                      <a:pt x="786" y="14501"/>
                    </a:cubicBezTo>
                    <a:cubicBezTo>
                      <a:pt x="786" y="14501"/>
                      <a:pt x="786" y="14501"/>
                      <a:pt x="786" y="14501"/>
                    </a:cubicBezTo>
                    <a:cubicBezTo>
                      <a:pt x="862" y="14476"/>
                      <a:pt x="938" y="14527"/>
                      <a:pt x="963" y="14577"/>
                    </a:cubicBezTo>
                    <a:cubicBezTo>
                      <a:pt x="963" y="14577"/>
                      <a:pt x="963" y="14577"/>
                      <a:pt x="963" y="14577"/>
                    </a:cubicBezTo>
                    <a:cubicBezTo>
                      <a:pt x="989" y="14654"/>
                      <a:pt x="938" y="14730"/>
                      <a:pt x="887" y="14755"/>
                    </a:cubicBezTo>
                    <a:cubicBezTo>
                      <a:pt x="887" y="14755"/>
                      <a:pt x="887" y="14755"/>
                      <a:pt x="887" y="14755"/>
                    </a:cubicBezTo>
                    <a:cubicBezTo>
                      <a:pt x="862" y="14755"/>
                      <a:pt x="862" y="14755"/>
                      <a:pt x="837" y="14755"/>
                    </a:cubicBezTo>
                    <a:cubicBezTo>
                      <a:pt x="837" y="14755"/>
                      <a:pt x="837" y="14755"/>
                      <a:pt x="837" y="14755"/>
                    </a:cubicBezTo>
                    <a:cubicBezTo>
                      <a:pt x="786" y="14755"/>
                      <a:pt x="735" y="14730"/>
                      <a:pt x="710" y="14679"/>
                    </a:cubicBezTo>
                    <a:close/>
                    <a:moveTo>
                      <a:pt x="20713" y="14730"/>
                    </a:moveTo>
                    <a:cubicBezTo>
                      <a:pt x="20662" y="14704"/>
                      <a:pt x="20611" y="14628"/>
                      <a:pt x="20637" y="14552"/>
                    </a:cubicBezTo>
                    <a:cubicBezTo>
                      <a:pt x="20637" y="14552"/>
                      <a:pt x="20637" y="14552"/>
                      <a:pt x="20637" y="14552"/>
                    </a:cubicBezTo>
                    <a:cubicBezTo>
                      <a:pt x="20662" y="14501"/>
                      <a:pt x="20738" y="14476"/>
                      <a:pt x="20814" y="14501"/>
                    </a:cubicBezTo>
                    <a:cubicBezTo>
                      <a:pt x="20814" y="14501"/>
                      <a:pt x="20814" y="14501"/>
                      <a:pt x="20814" y="14501"/>
                    </a:cubicBezTo>
                    <a:cubicBezTo>
                      <a:pt x="20865" y="14527"/>
                      <a:pt x="20915" y="14577"/>
                      <a:pt x="20890" y="14654"/>
                    </a:cubicBezTo>
                    <a:cubicBezTo>
                      <a:pt x="20890" y="14654"/>
                      <a:pt x="20890" y="14654"/>
                      <a:pt x="20890" y="14654"/>
                    </a:cubicBezTo>
                    <a:cubicBezTo>
                      <a:pt x="20890" y="14654"/>
                      <a:pt x="20890" y="14654"/>
                      <a:pt x="20890" y="14654"/>
                    </a:cubicBezTo>
                    <a:cubicBezTo>
                      <a:pt x="20890" y="14654"/>
                      <a:pt x="20890" y="14654"/>
                      <a:pt x="20890" y="14654"/>
                    </a:cubicBezTo>
                    <a:cubicBezTo>
                      <a:pt x="20865" y="14704"/>
                      <a:pt x="20814" y="14730"/>
                      <a:pt x="20763" y="14730"/>
                    </a:cubicBezTo>
                    <a:cubicBezTo>
                      <a:pt x="20763" y="14730"/>
                      <a:pt x="20763" y="14730"/>
                      <a:pt x="20763" y="14730"/>
                    </a:cubicBezTo>
                    <a:cubicBezTo>
                      <a:pt x="20738" y="14730"/>
                      <a:pt x="20738" y="14730"/>
                      <a:pt x="20713" y="14730"/>
                    </a:cubicBezTo>
                    <a:close/>
                    <a:moveTo>
                      <a:pt x="482" y="13994"/>
                    </a:moveTo>
                    <a:cubicBezTo>
                      <a:pt x="456" y="13918"/>
                      <a:pt x="507" y="13868"/>
                      <a:pt x="558" y="13842"/>
                    </a:cubicBezTo>
                    <a:cubicBezTo>
                      <a:pt x="558" y="13842"/>
                      <a:pt x="558" y="13842"/>
                      <a:pt x="558" y="13842"/>
                    </a:cubicBezTo>
                    <a:cubicBezTo>
                      <a:pt x="634" y="13817"/>
                      <a:pt x="710" y="13842"/>
                      <a:pt x="735" y="13918"/>
                    </a:cubicBezTo>
                    <a:cubicBezTo>
                      <a:pt x="735" y="13918"/>
                      <a:pt x="735" y="13918"/>
                      <a:pt x="735" y="13918"/>
                    </a:cubicBezTo>
                    <a:cubicBezTo>
                      <a:pt x="735" y="13994"/>
                      <a:pt x="710" y="14070"/>
                      <a:pt x="634" y="14070"/>
                    </a:cubicBezTo>
                    <a:cubicBezTo>
                      <a:pt x="634" y="14070"/>
                      <a:pt x="634" y="14070"/>
                      <a:pt x="634" y="14070"/>
                    </a:cubicBezTo>
                    <a:cubicBezTo>
                      <a:pt x="634" y="14096"/>
                      <a:pt x="608" y="14096"/>
                      <a:pt x="608" y="14096"/>
                    </a:cubicBezTo>
                    <a:cubicBezTo>
                      <a:pt x="608" y="14096"/>
                      <a:pt x="608" y="14096"/>
                      <a:pt x="608" y="14096"/>
                    </a:cubicBezTo>
                    <a:cubicBezTo>
                      <a:pt x="558" y="14096"/>
                      <a:pt x="507" y="14045"/>
                      <a:pt x="482" y="13994"/>
                    </a:cubicBezTo>
                    <a:close/>
                    <a:moveTo>
                      <a:pt x="20966" y="14045"/>
                    </a:moveTo>
                    <a:cubicBezTo>
                      <a:pt x="20890" y="14045"/>
                      <a:pt x="20865" y="13969"/>
                      <a:pt x="20865" y="13893"/>
                    </a:cubicBezTo>
                    <a:cubicBezTo>
                      <a:pt x="20865" y="13893"/>
                      <a:pt x="20865" y="13893"/>
                      <a:pt x="20865" y="13893"/>
                    </a:cubicBezTo>
                    <a:cubicBezTo>
                      <a:pt x="20890" y="13842"/>
                      <a:pt x="20966" y="13792"/>
                      <a:pt x="21042" y="13817"/>
                    </a:cubicBezTo>
                    <a:cubicBezTo>
                      <a:pt x="21042" y="13817"/>
                      <a:pt x="21042" y="13817"/>
                      <a:pt x="21042" y="13817"/>
                    </a:cubicBezTo>
                    <a:cubicBezTo>
                      <a:pt x="21093" y="13842"/>
                      <a:pt x="21144" y="13893"/>
                      <a:pt x="21118" y="13969"/>
                    </a:cubicBezTo>
                    <a:cubicBezTo>
                      <a:pt x="21118" y="13969"/>
                      <a:pt x="21118" y="13969"/>
                      <a:pt x="21118" y="13969"/>
                    </a:cubicBezTo>
                    <a:cubicBezTo>
                      <a:pt x="21093" y="14020"/>
                      <a:pt x="21042" y="14070"/>
                      <a:pt x="20992" y="14070"/>
                    </a:cubicBezTo>
                    <a:cubicBezTo>
                      <a:pt x="20992" y="14070"/>
                      <a:pt x="20992" y="14070"/>
                      <a:pt x="20992" y="14070"/>
                    </a:cubicBezTo>
                    <a:cubicBezTo>
                      <a:pt x="20992" y="14070"/>
                      <a:pt x="20966" y="14070"/>
                      <a:pt x="20966" y="14045"/>
                    </a:cubicBezTo>
                    <a:close/>
                    <a:moveTo>
                      <a:pt x="304" y="13310"/>
                    </a:moveTo>
                    <a:cubicBezTo>
                      <a:pt x="279" y="13234"/>
                      <a:pt x="330" y="13158"/>
                      <a:pt x="380" y="13158"/>
                    </a:cubicBezTo>
                    <a:cubicBezTo>
                      <a:pt x="380" y="13158"/>
                      <a:pt x="380" y="13158"/>
                      <a:pt x="380" y="13158"/>
                    </a:cubicBezTo>
                    <a:cubicBezTo>
                      <a:pt x="456" y="13132"/>
                      <a:pt x="532" y="13183"/>
                      <a:pt x="532" y="13234"/>
                    </a:cubicBezTo>
                    <a:cubicBezTo>
                      <a:pt x="532" y="13234"/>
                      <a:pt x="532" y="13234"/>
                      <a:pt x="532" y="13234"/>
                    </a:cubicBezTo>
                    <a:cubicBezTo>
                      <a:pt x="558" y="13310"/>
                      <a:pt x="507" y="13386"/>
                      <a:pt x="456" y="13386"/>
                    </a:cubicBezTo>
                    <a:cubicBezTo>
                      <a:pt x="456" y="13386"/>
                      <a:pt x="456" y="13386"/>
                      <a:pt x="456" y="13386"/>
                    </a:cubicBezTo>
                    <a:cubicBezTo>
                      <a:pt x="431" y="13386"/>
                      <a:pt x="431" y="13386"/>
                      <a:pt x="406" y="13386"/>
                    </a:cubicBezTo>
                    <a:cubicBezTo>
                      <a:pt x="406" y="13386"/>
                      <a:pt x="406" y="13386"/>
                      <a:pt x="406" y="13386"/>
                    </a:cubicBezTo>
                    <a:cubicBezTo>
                      <a:pt x="355" y="13386"/>
                      <a:pt x="304" y="13361"/>
                      <a:pt x="304" y="13310"/>
                    </a:cubicBezTo>
                    <a:close/>
                    <a:moveTo>
                      <a:pt x="21144" y="13361"/>
                    </a:moveTo>
                    <a:cubicBezTo>
                      <a:pt x="21093" y="13361"/>
                      <a:pt x="21042" y="13285"/>
                      <a:pt x="21068" y="13208"/>
                    </a:cubicBezTo>
                    <a:cubicBezTo>
                      <a:pt x="21068" y="13208"/>
                      <a:pt x="21068" y="13208"/>
                      <a:pt x="21068" y="13208"/>
                    </a:cubicBezTo>
                    <a:cubicBezTo>
                      <a:pt x="21068" y="13158"/>
                      <a:pt x="21144" y="13107"/>
                      <a:pt x="21220" y="13132"/>
                    </a:cubicBezTo>
                    <a:cubicBezTo>
                      <a:pt x="21220" y="13132"/>
                      <a:pt x="21220" y="13132"/>
                      <a:pt x="21220" y="13132"/>
                    </a:cubicBezTo>
                    <a:cubicBezTo>
                      <a:pt x="21270" y="13132"/>
                      <a:pt x="21321" y="13208"/>
                      <a:pt x="21296" y="13285"/>
                    </a:cubicBezTo>
                    <a:cubicBezTo>
                      <a:pt x="21296" y="13285"/>
                      <a:pt x="21296" y="13285"/>
                      <a:pt x="21296" y="13285"/>
                    </a:cubicBezTo>
                    <a:cubicBezTo>
                      <a:pt x="21296" y="13335"/>
                      <a:pt x="21245" y="13386"/>
                      <a:pt x="21194" y="13386"/>
                    </a:cubicBezTo>
                    <a:cubicBezTo>
                      <a:pt x="21194" y="13386"/>
                      <a:pt x="21194" y="13386"/>
                      <a:pt x="21194" y="13386"/>
                    </a:cubicBezTo>
                    <a:cubicBezTo>
                      <a:pt x="21169" y="13386"/>
                      <a:pt x="21169" y="13361"/>
                      <a:pt x="21144" y="13361"/>
                    </a:cubicBezTo>
                    <a:close/>
                    <a:moveTo>
                      <a:pt x="152" y="12600"/>
                    </a:moveTo>
                    <a:cubicBezTo>
                      <a:pt x="127" y="12524"/>
                      <a:pt x="177" y="12448"/>
                      <a:pt x="254" y="12448"/>
                    </a:cubicBezTo>
                    <a:cubicBezTo>
                      <a:pt x="254" y="12448"/>
                      <a:pt x="254" y="12448"/>
                      <a:pt x="254" y="12448"/>
                    </a:cubicBezTo>
                    <a:cubicBezTo>
                      <a:pt x="330" y="12448"/>
                      <a:pt x="380" y="12473"/>
                      <a:pt x="406" y="12549"/>
                    </a:cubicBezTo>
                    <a:cubicBezTo>
                      <a:pt x="406" y="12549"/>
                      <a:pt x="406" y="12549"/>
                      <a:pt x="406" y="12549"/>
                    </a:cubicBezTo>
                    <a:cubicBezTo>
                      <a:pt x="406" y="12625"/>
                      <a:pt x="355" y="12676"/>
                      <a:pt x="304" y="12701"/>
                    </a:cubicBezTo>
                    <a:cubicBezTo>
                      <a:pt x="304" y="12701"/>
                      <a:pt x="304" y="12701"/>
                      <a:pt x="304" y="12701"/>
                    </a:cubicBezTo>
                    <a:cubicBezTo>
                      <a:pt x="279" y="12701"/>
                      <a:pt x="279" y="12701"/>
                      <a:pt x="279" y="12701"/>
                    </a:cubicBezTo>
                    <a:cubicBezTo>
                      <a:pt x="279" y="12701"/>
                      <a:pt x="279" y="12701"/>
                      <a:pt x="279" y="12701"/>
                    </a:cubicBezTo>
                    <a:cubicBezTo>
                      <a:pt x="203" y="12701"/>
                      <a:pt x="152" y="12651"/>
                      <a:pt x="152" y="12600"/>
                    </a:cubicBezTo>
                    <a:close/>
                    <a:moveTo>
                      <a:pt x="21296" y="12676"/>
                    </a:moveTo>
                    <a:cubicBezTo>
                      <a:pt x="21245" y="12651"/>
                      <a:pt x="21194" y="12600"/>
                      <a:pt x="21194" y="12524"/>
                    </a:cubicBezTo>
                    <a:cubicBezTo>
                      <a:pt x="21194" y="12524"/>
                      <a:pt x="21194" y="12524"/>
                      <a:pt x="21194" y="12524"/>
                    </a:cubicBezTo>
                    <a:cubicBezTo>
                      <a:pt x="21220" y="12448"/>
                      <a:pt x="21270" y="12423"/>
                      <a:pt x="21346" y="12423"/>
                    </a:cubicBezTo>
                    <a:cubicBezTo>
                      <a:pt x="21346" y="12423"/>
                      <a:pt x="21346" y="12423"/>
                      <a:pt x="21346" y="12423"/>
                    </a:cubicBezTo>
                    <a:cubicBezTo>
                      <a:pt x="21423" y="12423"/>
                      <a:pt x="21448" y="12499"/>
                      <a:pt x="21448" y="12575"/>
                    </a:cubicBezTo>
                    <a:cubicBezTo>
                      <a:pt x="21448" y="12575"/>
                      <a:pt x="21448" y="12575"/>
                      <a:pt x="21448" y="12575"/>
                    </a:cubicBezTo>
                    <a:cubicBezTo>
                      <a:pt x="21448" y="12625"/>
                      <a:pt x="21397" y="12676"/>
                      <a:pt x="21321" y="12676"/>
                    </a:cubicBezTo>
                    <a:cubicBezTo>
                      <a:pt x="21321" y="12676"/>
                      <a:pt x="21321" y="12676"/>
                      <a:pt x="21321" y="12676"/>
                    </a:cubicBezTo>
                    <a:cubicBezTo>
                      <a:pt x="21321" y="12676"/>
                      <a:pt x="21321" y="12676"/>
                      <a:pt x="21296" y="12676"/>
                    </a:cubicBezTo>
                    <a:close/>
                    <a:moveTo>
                      <a:pt x="51" y="11890"/>
                    </a:moveTo>
                    <a:cubicBezTo>
                      <a:pt x="51" y="11890"/>
                      <a:pt x="51" y="11890"/>
                      <a:pt x="51" y="11890"/>
                    </a:cubicBezTo>
                    <a:cubicBezTo>
                      <a:pt x="51" y="11890"/>
                      <a:pt x="51" y="11890"/>
                      <a:pt x="51" y="11890"/>
                    </a:cubicBezTo>
                    <a:cubicBezTo>
                      <a:pt x="51" y="11814"/>
                      <a:pt x="101" y="11738"/>
                      <a:pt x="177" y="11738"/>
                    </a:cubicBezTo>
                    <a:cubicBezTo>
                      <a:pt x="177" y="11738"/>
                      <a:pt x="177" y="11738"/>
                      <a:pt x="177" y="11738"/>
                    </a:cubicBezTo>
                    <a:cubicBezTo>
                      <a:pt x="228" y="11738"/>
                      <a:pt x="304" y="11789"/>
                      <a:pt x="304" y="11865"/>
                    </a:cubicBezTo>
                    <a:cubicBezTo>
                      <a:pt x="304" y="11865"/>
                      <a:pt x="304" y="11865"/>
                      <a:pt x="304" y="11865"/>
                    </a:cubicBezTo>
                    <a:cubicBezTo>
                      <a:pt x="304" y="11915"/>
                      <a:pt x="254" y="11992"/>
                      <a:pt x="203" y="11992"/>
                    </a:cubicBezTo>
                    <a:cubicBezTo>
                      <a:pt x="203" y="11992"/>
                      <a:pt x="203" y="11992"/>
                      <a:pt x="203" y="11992"/>
                    </a:cubicBezTo>
                    <a:cubicBezTo>
                      <a:pt x="177" y="11992"/>
                      <a:pt x="177" y="11992"/>
                      <a:pt x="177" y="11992"/>
                    </a:cubicBezTo>
                    <a:cubicBezTo>
                      <a:pt x="177" y="11992"/>
                      <a:pt x="177" y="11992"/>
                      <a:pt x="177" y="11992"/>
                    </a:cubicBezTo>
                    <a:cubicBezTo>
                      <a:pt x="127" y="11992"/>
                      <a:pt x="51" y="11941"/>
                      <a:pt x="51" y="11890"/>
                    </a:cubicBezTo>
                    <a:close/>
                    <a:moveTo>
                      <a:pt x="21397" y="11966"/>
                    </a:moveTo>
                    <a:cubicBezTo>
                      <a:pt x="21346" y="11966"/>
                      <a:pt x="21296" y="11890"/>
                      <a:pt x="21296" y="11839"/>
                    </a:cubicBezTo>
                    <a:cubicBezTo>
                      <a:pt x="21296" y="11839"/>
                      <a:pt x="21296" y="11839"/>
                      <a:pt x="21296" y="11839"/>
                    </a:cubicBezTo>
                    <a:cubicBezTo>
                      <a:pt x="21296" y="11763"/>
                      <a:pt x="21372" y="11713"/>
                      <a:pt x="21423" y="11713"/>
                    </a:cubicBezTo>
                    <a:cubicBezTo>
                      <a:pt x="21423" y="11713"/>
                      <a:pt x="21423" y="11713"/>
                      <a:pt x="21423" y="11713"/>
                    </a:cubicBezTo>
                    <a:cubicBezTo>
                      <a:pt x="21499" y="11713"/>
                      <a:pt x="21549" y="11789"/>
                      <a:pt x="21549" y="11865"/>
                    </a:cubicBezTo>
                    <a:cubicBezTo>
                      <a:pt x="21549" y="11865"/>
                      <a:pt x="21549" y="11865"/>
                      <a:pt x="21549" y="11865"/>
                    </a:cubicBezTo>
                    <a:cubicBezTo>
                      <a:pt x="21549" y="11915"/>
                      <a:pt x="21473" y="11966"/>
                      <a:pt x="21423" y="11966"/>
                    </a:cubicBezTo>
                    <a:cubicBezTo>
                      <a:pt x="21423" y="11966"/>
                      <a:pt x="21423" y="11966"/>
                      <a:pt x="21423" y="11966"/>
                    </a:cubicBezTo>
                    <a:cubicBezTo>
                      <a:pt x="21423" y="11966"/>
                      <a:pt x="21397" y="11966"/>
                      <a:pt x="21397" y="11966"/>
                    </a:cubicBezTo>
                    <a:close/>
                    <a:moveTo>
                      <a:pt x="0" y="11155"/>
                    </a:moveTo>
                    <a:cubicBezTo>
                      <a:pt x="0" y="11079"/>
                      <a:pt x="51" y="11028"/>
                      <a:pt x="127" y="11028"/>
                    </a:cubicBezTo>
                    <a:cubicBezTo>
                      <a:pt x="127" y="11028"/>
                      <a:pt x="127" y="11028"/>
                      <a:pt x="127" y="11028"/>
                    </a:cubicBezTo>
                    <a:cubicBezTo>
                      <a:pt x="203" y="11028"/>
                      <a:pt x="254" y="11079"/>
                      <a:pt x="254" y="11155"/>
                    </a:cubicBezTo>
                    <a:cubicBezTo>
                      <a:pt x="254" y="11155"/>
                      <a:pt x="254" y="11155"/>
                      <a:pt x="254" y="11155"/>
                    </a:cubicBezTo>
                    <a:cubicBezTo>
                      <a:pt x="254" y="11231"/>
                      <a:pt x="203" y="11282"/>
                      <a:pt x="127" y="11282"/>
                    </a:cubicBezTo>
                    <a:cubicBezTo>
                      <a:pt x="127" y="11282"/>
                      <a:pt x="127" y="11282"/>
                      <a:pt x="127" y="11282"/>
                    </a:cubicBezTo>
                    <a:cubicBezTo>
                      <a:pt x="127" y="11282"/>
                      <a:pt x="127" y="11282"/>
                      <a:pt x="127" y="11282"/>
                    </a:cubicBezTo>
                    <a:cubicBezTo>
                      <a:pt x="127" y="11282"/>
                      <a:pt x="127" y="11282"/>
                      <a:pt x="127" y="11282"/>
                    </a:cubicBezTo>
                    <a:cubicBezTo>
                      <a:pt x="51" y="11282"/>
                      <a:pt x="0" y="11231"/>
                      <a:pt x="0" y="11155"/>
                    </a:cubicBezTo>
                    <a:close/>
                    <a:moveTo>
                      <a:pt x="21448" y="11256"/>
                    </a:moveTo>
                    <a:cubicBezTo>
                      <a:pt x="21397" y="11256"/>
                      <a:pt x="21346" y="11206"/>
                      <a:pt x="21346" y="11130"/>
                    </a:cubicBezTo>
                    <a:cubicBezTo>
                      <a:pt x="21346" y="11130"/>
                      <a:pt x="21346" y="11130"/>
                      <a:pt x="21346" y="11130"/>
                    </a:cubicBezTo>
                    <a:cubicBezTo>
                      <a:pt x="21346" y="11054"/>
                      <a:pt x="21397" y="11003"/>
                      <a:pt x="21473" y="11003"/>
                    </a:cubicBezTo>
                    <a:cubicBezTo>
                      <a:pt x="21473" y="11003"/>
                      <a:pt x="21473" y="11003"/>
                      <a:pt x="21473" y="11003"/>
                    </a:cubicBezTo>
                    <a:cubicBezTo>
                      <a:pt x="21549" y="11003"/>
                      <a:pt x="21600" y="11054"/>
                      <a:pt x="21600" y="11130"/>
                    </a:cubicBezTo>
                    <a:cubicBezTo>
                      <a:pt x="21600" y="11130"/>
                      <a:pt x="21600" y="11130"/>
                      <a:pt x="21600" y="11130"/>
                    </a:cubicBezTo>
                    <a:cubicBezTo>
                      <a:pt x="21600" y="11206"/>
                      <a:pt x="21524" y="11256"/>
                      <a:pt x="21473" y="11256"/>
                    </a:cubicBezTo>
                    <a:cubicBezTo>
                      <a:pt x="21473" y="11256"/>
                      <a:pt x="21473" y="11256"/>
                      <a:pt x="21473" y="11256"/>
                    </a:cubicBezTo>
                    <a:cubicBezTo>
                      <a:pt x="21473" y="11256"/>
                      <a:pt x="21448" y="11256"/>
                      <a:pt x="21448" y="11256"/>
                    </a:cubicBezTo>
                    <a:close/>
                    <a:moveTo>
                      <a:pt x="127" y="10572"/>
                    </a:moveTo>
                    <a:cubicBezTo>
                      <a:pt x="51" y="10572"/>
                      <a:pt x="0" y="10496"/>
                      <a:pt x="0" y="10445"/>
                    </a:cubicBezTo>
                    <a:cubicBezTo>
                      <a:pt x="0" y="10445"/>
                      <a:pt x="0" y="10445"/>
                      <a:pt x="0" y="10445"/>
                    </a:cubicBezTo>
                    <a:cubicBezTo>
                      <a:pt x="0" y="10445"/>
                      <a:pt x="0" y="10445"/>
                      <a:pt x="0" y="10445"/>
                    </a:cubicBezTo>
                    <a:cubicBezTo>
                      <a:pt x="0" y="10445"/>
                      <a:pt x="0" y="10445"/>
                      <a:pt x="0" y="10445"/>
                    </a:cubicBezTo>
                    <a:cubicBezTo>
                      <a:pt x="0" y="10369"/>
                      <a:pt x="76" y="10318"/>
                      <a:pt x="127" y="10318"/>
                    </a:cubicBezTo>
                    <a:cubicBezTo>
                      <a:pt x="127" y="10318"/>
                      <a:pt x="127" y="10318"/>
                      <a:pt x="127" y="10318"/>
                    </a:cubicBezTo>
                    <a:cubicBezTo>
                      <a:pt x="203" y="10318"/>
                      <a:pt x="254" y="10369"/>
                      <a:pt x="254" y="10445"/>
                    </a:cubicBezTo>
                    <a:cubicBezTo>
                      <a:pt x="254" y="10445"/>
                      <a:pt x="254" y="10445"/>
                      <a:pt x="254" y="10445"/>
                    </a:cubicBezTo>
                    <a:cubicBezTo>
                      <a:pt x="254" y="10521"/>
                      <a:pt x="203" y="10572"/>
                      <a:pt x="127" y="10572"/>
                    </a:cubicBezTo>
                    <a:cubicBezTo>
                      <a:pt x="127" y="10572"/>
                      <a:pt x="127" y="10572"/>
                      <a:pt x="127" y="10572"/>
                    </a:cubicBezTo>
                    <a:cubicBezTo>
                      <a:pt x="127" y="10572"/>
                      <a:pt x="127" y="10572"/>
                      <a:pt x="127" y="10572"/>
                    </a:cubicBezTo>
                    <a:close/>
                    <a:moveTo>
                      <a:pt x="21346" y="10420"/>
                    </a:moveTo>
                    <a:cubicBezTo>
                      <a:pt x="21346" y="10420"/>
                      <a:pt x="21346" y="10420"/>
                      <a:pt x="21346" y="10420"/>
                    </a:cubicBezTo>
                    <a:cubicBezTo>
                      <a:pt x="21321" y="10344"/>
                      <a:pt x="21397" y="10293"/>
                      <a:pt x="21448" y="10293"/>
                    </a:cubicBezTo>
                    <a:cubicBezTo>
                      <a:pt x="21448" y="10293"/>
                      <a:pt x="21448" y="10293"/>
                      <a:pt x="21448" y="10293"/>
                    </a:cubicBezTo>
                    <a:cubicBezTo>
                      <a:pt x="21524" y="10293"/>
                      <a:pt x="21575" y="10344"/>
                      <a:pt x="21600" y="10420"/>
                    </a:cubicBezTo>
                    <a:cubicBezTo>
                      <a:pt x="21600" y="10420"/>
                      <a:pt x="21600" y="10420"/>
                      <a:pt x="21600" y="10420"/>
                    </a:cubicBezTo>
                    <a:cubicBezTo>
                      <a:pt x="21600" y="10470"/>
                      <a:pt x="21524" y="10546"/>
                      <a:pt x="21473" y="10546"/>
                    </a:cubicBezTo>
                    <a:cubicBezTo>
                      <a:pt x="21473" y="10546"/>
                      <a:pt x="21473" y="10546"/>
                      <a:pt x="21473" y="10546"/>
                    </a:cubicBezTo>
                    <a:cubicBezTo>
                      <a:pt x="21473" y="10546"/>
                      <a:pt x="21473" y="10546"/>
                      <a:pt x="21473" y="10546"/>
                    </a:cubicBezTo>
                    <a:cubicBezTo>
                      <a:pt x="21473" y="10546"/>
                      <a:pt x="21473" y="10546"/>
                      <a:pt x="21473" y="10546"/>
                    </a:cubicBezTo>
                    <a:cubicBezTo>
                      <a:pt x="21397" y="10546"/>
                      <a:pt x="21346" y="10496"/>
                      <a:pt x="21346" y="10420"/>
                    </a:cubicBezTo>
                    <a:close/>
                    <a:moveTo>
                      <a:pt x="177" y="9862"/>
                    </a:moveTo>
                    <a:cubicBezTo>
                      <a:pt x="101" y="9862"/>
                      <a:pt x="51" y="9786"/>
                      <a:pt x="51" y="9710"/>
                    </a:cubicBezTo>
                    <a:cubicBezTo>
                      <a:pt x="51" y="9710"/>
                      <a:pt x="51" y="9710"/>
                      <a:pt x="51" y="9710"/>
                    </a:cubicBezTo>
                    <a:cubicBezTo>
                      <a:pt x="51" y="9710"/>
                      <a:pt x="51" y="9710"/>
                      <a:pt x="51" y="9710"/>
                    </a:cubicBezTo>
                    <a:cubicBezTo>
                      <a:pt x="51" y="9710"/>
                      <a:pt x="51" y="9710"/>
                      <a:pt x="51" y="9710"/>
                    </a:cubicBezTo>
                    <a:cubicBezTo>
                      <a:pt x="51" y="9659"/>
                      <a:pt x="127" y="9608"/>
                      <a:pt x="177" y="9608"/>
                    </a:cubicBezTo>
                    <a:cubicBezTo>
                      <a:pt x="177" y="9608"/>
                      <a:pt x="177" y="9608"/>
                      <a:pt x="177" y="9608"/>
                    </a:cubicBezTo>
                    <a:cubicBezTo>
                      <a:pt x="254" y="9608"/>
                      <a:pt x="304" y="9685"/>
                      <a:pt x="304" y="9735"/>
                    </a:cubicBezTo>
                    <a:cubicBezTo>
                      <a:pt x="304" y="9735"/>
                      <a:pt x="304" y="9735"/>
                      <a:pt x="304" y="9735"/>
                    </a:cubicBezTo>
                    <a:cubicBezTo>
                      <a:pt x="304" y="9811"/>
                      <a:pt x="254" y="9862"/>
                      <a:pt x="177" y="9862"/>
                    </a:cubicBezTo>
                    <a:cubicBezTo>
                      <a:pt x="177" y="9862"/>
                      <a:pt x="177" y="9862"/>
                      <a:pt x="177" y="9862"/>
                    </a:cubicBezTo>
                    <a:cubicBezTo>
                      <a:pt x="177" y="9862"/>
                      <a:pt x="177" y="9862"/>
                      <a:pt x="177" y="9862"/>
                    </a:cubicBezTo>
                    <a:close/>
                    <a:moveTo>
                      <a:pt x="21296" y="9710"/>
                    </a:moveTo>
                    <a:cubicBezTo>
                      <a:pt x="21270" y="9659"/>
                      <a:pt x="21321" y="9583"/>
                      <a:pt x="21397" y="9583"/>
                    </a:cubicBezTo>
                    <a:cubicBezTo>
                      <a:pt x="21397" y="9583"/>
                      <a:pt x="21397" y="9583"/>
                      <a:pt x="21397" y="9583"/>
                    </a:cubicBezTo>
                    <a:cubicBezTo>
                      <a:pt x="21473" y="9583"/>
                      <a:pt x="21524" y="9634"/>
                      <a:pt x="21549" y="9685"/>
                    </a:cubicBezTo>
                    <a:cubicBezTo>
                      <a:pt x="21549" y="9685"/>
                      <a:pt x="21549" y="9685"/>
                      <a:pt x="21549" y="9685"/>
                    </a:cubicBezTo>
                    <a:cubicBezTo>
                      <a:pt x="21549" y="9685"/>
                      <a:pt x="21549" y="9685"/>
                      <a:pt x="21549" y="9685"/>
                    </a:cubicBezTo>
                    <a:cubicBezTo>
                      <a:pt x="21549" y="9685"/>
                      <a:pt x="21549" y="9685"/>
                      <a:pt x="21549" y="9685"/>
                    </a:cubicBezTo>
                    <a:cubicBezTo>
                      <a:pt x="21549" y="9761"/>
                      <a:pt x="21499" y="9837"/>
                      <a:pt x="21423" y="9837"/>
                    </a:cubicBezTo>
                    <a:cubicBezTo>
                      <a:pt x="21423" y="9837"/>
                      <a:pt x="21423" y="9837"/>
                      <a:pt x="21423" y="9837"/>
                    </a:cubicBezTo>
                    <a:cubicBezTo>
                      <a:pt x="21423" y="9837"/>
                      <a:pt x="21423" y="9837"/>
                      <a:pt x="21423" y="9837"/>
                    </a:cubicBezTo>
                    <a:cubicBezTo>
                      <a:pt x="21423" y="9837"/>
                      <a:pt x="21423" y="9837"/>
                      <a:pt x="21423" y="9837"/>
                    </a:cubicBezTo>
                    <a:cubicBezTo>
                      <a:pt x="21346" y="9837"/>
                      <a:pt x="21296" y="9786"/>
                      <a:pt x="21296" y="9710"/>
                    </a:cubicBezTo>
                    <a:close/>
                    <a:moveTo>
                      <a:pt x="254" y="9152"/>
                    </a:moveTo>
                    <a:cubicBezTo>
                      <a:pt x="177" y="9127"/>
                      <a:pt x="127" y="9076"/>
                      <a:pt x="152" y="9000"/>
                    </a:cubicBezTo>
                    <a:cubicBezTo>
                      <a:pt x="152" y="9000"/>
                      <a:pt x="152" y="9000"/>
                      <a:pt x="152" y="9000"/>
                    </a:cubicBezTo>
                    <a:cubicBezTo>
                      <a:pt x="152" y="9000"/>
                      <a:pt x="152" y="9000"/>
                      <a:pt x="152" y="9000"/>
                    </a:cubicBezTo>
                    <a:cubicBezTo>
                      <a:pt x="152" y="9000"/>
                      <a:pt x="152" y="9000"/>
                      <a:pt x="152" y="9000"/>
                    </a:cubicBezTo>
                    <a:cubicBezTo>
                      <a:pt x="152" y="8924"/>
                      <a:pt x="228" y="8899"/>
                      <a:pt x="304" y="8899"/>
                    </a:cubicBezTo>
                    <a:cubicBezTo>
                      <a:pt x="304" y="8899"/>
                      <a:pt x="304" y="8899"/>
                      <a:pt x="304" y="8899"/>
                    </a:cubicBezTo>
                    <a:cubicBezTo>
                      <a:pt x="355" y="8899"/>
                      <a:pt x="406" y="8975"/>
                      <a:pt x="406" y="9051"/>
                    </a:cubicBezTo>
                    <a:cubicBezTo>
                      <a:pt x="406" y="9051"/>
                      <a:pt x="406" y="9051"/>
                      <a:pt x="406" y="9051"/>
                    </a:cubicBezTo>
                    <a:cubicBezTo>
                      <a:pt x="380" y="9101"/>
                      <a:pt x="330" y="9152"/>
                      <a:pt x="279" y="9152"/>
                    </a:cubicBezTo>
                    <a:cubicBezTo>
                      <a:pt x="279" y="9152"/>
                      <a:pt x="279" y="9152"/>
                      <a:pt x="279" y="9152"/>
                    </a:cubicBezTo>
                    <a:cubicBezTo>
                      <a:pt x="254" y="9152"/>
                      <a:pt x="254" y="9152"/>
                      <a:pt x="254" y="9152"/>
                    </a:cubicBezTo>
                    <a:close/>
                    <a:moveTo>
                      <a:pt x="21194" y="9025"/>
                    </a:moveTo>
                    <a:cubicBezTo>
                      <a:pt x="21169" y="8949"/>
                      <a:pt x="21220" y="8899"/>
                      <a:pt x="21296" y="8873"/>
                    </a:cubicBezTo>
                    <a:cubicBezTo>
                      <a:pt x="21296" y="8873"/>
                      <a:pt x="21296" y="8873"/>
                      <a:pt x="21296" y="8873"/>
                    </a:cubicBezTo>
                    <a:cubicBezTo>
                      <a:pt x="21372" y="8873"/>
                      <a:pt x="21423" y="8899"/>
                      <a:pt x="21448" y="8975"/>
                    </a:cubicBezTo>
                    <a:cubicBezTo>
                      <a:pt x="21448" y="8975"/>
                      <a:pt x="21448" y="8975"/>
                      <a:pt x="21448" y="8975"/>
                    </a:cubicBezTo>
                    <a:cubicBezTo>
                      <a:pt x="21448" y="9051"/>
                      <a:pt x="21397" y="9101"/>
                      <a:pt x="21346" y="9127"/>
                    </a:cubicBezTo>
                    <a:cubicBezTo>
                      <a:pt x="21346" y="9127"/>
                      <a:pt x="21346" y="9127"/>
                      <a:pt x="21346" y="9127"/>
                    </a:cubicBezTo>
                    <a:cubicBezTo>
                      <a:pt x="21321" y="9127"/>
                      <a:pt x="21321" y="9127"/>
                      <a:pt x="21321" y="9127"/>
                    </a:cubicBezTo>
                    <a:cubicBezTo>
                      <a:pt x="21321" y="9127"/>
                      <a:pt x="21321" y="9127"/>
                      <a:pt x="21321" y="9127"/>
                    </a:cubicBezTo>
                    <a:cubicBezTo>
                      <a:pt x="21245" y="9127"/>
                      <a:pt x="21194" y="9076"/>
                      <a:pt x="21194" y="9025"/>
                    </a:cubicBezTo>
                    <a:close/>
                    <a:moveTo>
                      <a:pt x="380" y="8442"/>
                    </a:moveTo>
                    <a:cubicBezTo>
                      <a:pt x="304" y="8442"/>
                      <a:pt x="279" y="8366"/>
                      <a:pt x="279" y="8290"/>
                    </a:cubicBezTo>
                    <a:cubicBezTo>
                      <a:pt x="279" y="8290"/>
                      <a:pt x="279" y="8290"/>
                      <a:pt x="279" y="8290"/>
                    </a:cubicBezTo>
                    <a:cubicBezTo>
                      <a:pt x="304" y="8239"/>
                      <a:pt x="380" y="8189"/>
                      <a:pt x="431" y="8214"/>
                    </a:cubicBezTo>
                    <a:cubicBezTo>
                      <a:pt x="431" y="8214"/>
                      <a:pt x="431" y="8214"/>
                      <a:pt x="431" y="8214"/>
                    </a:cubicBezTo>
                    <a:cubicBezTo>
                      <a:pt x="507" y="8214"/>
                      <a:pt x="558" y="8290"/>
                      <a:pt x="532" y="8366"/>
                    </a:cubicBezTo>
                    <a:cubicBezTo>
                      <a:pt x="532" y="8366"/>
                      <a:pt x="532" y="8366"/>
                      <a:pt x="532" y="8366"/>
                    </a:cubicBezTo>
                    <a:cubicBezTo>
                      <a:pt x="532" y="8417"/>
                      <a:pt x="482" y="8442"/>
                      <a:pt x="406" y="8442"/>
                    </a:cubicBezTo>
                    <a:cubicBezTo>
                      <a:pt x="406" y="8442"/>
                      <a:pt x="406" y="8442"/>
                      <a:pt x="406" y="8442"/>
                    </a:cubicBezTo>
                    <a:cubicBezTo>
                      <a:pt x="406" y="8442"/>
                      <a:pt x="406" y="8442"/>
                      <a:pt x="380" y="8442"/>
                    </a:cubicBezTo>
                    <a:close/>
                    <a:moveTo>
                      <a:pt x="21042" y="8341"/>
                    </a:moveTo>
                    <a:cubicBezTo>
                      <a:pt x="21042" y="8265"/>
                      <a:pt x="21068" y="8189"/>
                      <a:pt x="21144" y="8189"/>
                    </a:cubicBezTo>
                    <a:cubicBezTo>
                      <a:pt x="21144" y="8189"/>
                      <a:pt x="21144" y="8189"/>
                      <a:pt x="21144" y="8189"/>
                    </a:cubicBezTo>
                    <a:cubicBezTo>
                      <a:pt x="21220" y="8163"/>
                      <a:pt x="21270" y="8214"/>
                      <a:pt x="21296" y="8265"/>
                    </a:cubicBezTo>
                    <a:cubicBezTo>
                      <a:pt x="21296" y="8265"/>
                      <a:pt x="21296" y="8265"/>
                      <a:pt x="21296" y="8265"/>
                    </a:cubicBezTo>
                    <a:cubicBezTo>
                      <a:pt x="21296" y="8265"/>
                      <a:pt x="21296" y="8265"/>
                      <a:pt x="21296" y="8265"/>
                    </a:cubicBezTo>
                    <a:cubicBezTo>
                      <a:pt x="21296" y="8265"/>
                      <a:pt x="21296" y="8265"/>
                      <a:pt x="21296" y="8265"/>
                    </a:cubicBezTo>
                    <a:cubicBezTo>
                      <a:pt x="21321" y="8341"/>
                      <a:pt x="21270" y="8417"/>
                      <a:pt x="21194" y="8417"/>
                    </a:cubicBezTo>
                    <a:cubicBezTo>
                      <a:pt x="21194" y="8417"/>
                      <a:pt x="21194" y="8417"/>
                      <a:pt x="21194" y="8417"/>
                    </a:cubicBezTo>
                    <a:cubicBezTo>
                      <a:pt x="21194" y="8417"/>
                      <a:pt x="21194" y="8417"/>
                      <a:pt x="21169" y="8417"/>
                    </a:cubicBezTo>
                    <a:cubicBezTo>
                      <a:pt x="21169" y="8417"/>
                      <a:pt x="21169" y="8417"/>
                      <a:pt x="21169" y="8417"/>
                    </a:cubicBezTo>
                    <a:cubicBezTo>
                      <a:pt x="21118" y="8417"/>
                      <a:pt x="21068" y="8392"/>
                      <a:pt x="21042" y="8341"/>
                    </a:cubicBezTo>
                    <a:close/>
                    <a:moveTo>
                      <a:pt x="558" y="7758"/>
                    </a:moveTo>
                    <a:cubicBezTo>
                      <a:pt x="507" y="7732"/>
                      <a:pt x="456" y="7656"/>
                      <a:pt x="482" y="7606"/>
                    </a:cubicBezTo>
                    <a:cubicBezTo>
                      <a:pt x="482" y="7606"/>
                      <a:pt x="482" y="7606"/>
                      <a:pt x="482" y="7606"/>
                    </a:cubicBezTo>
                    <a:cubicBezTo>
                      <a:pt x="482" y="7606"/>
                      <a:pt x="482" y="7606"/>
                      <a:pt x="482" y="7606"/>
                    </a:cubicBezTo>
                    <a:cubicBezTo>
                      <a:pt x="482" y="7606"/>
                      <a:pt x="482" y="7606"/>
                      <a:pt x="482" y="7606"/>
                    </a:cubicBezTo>
                    <a:cubicBezTo>
                      <a:pt x="507" y="7530"/>
                      <a:pt x="583" y="7504"/>
                      <a:pt x="634" y="7530"/>
                    </a:cubicBezTo>
                    <a:cubicBezTo>
                      <a:pt x="634" y="7530"/>
                      <a:pt x="634" y="7530"/>
                      <a:pt x="634" y="7530"/>
                    </a:cubicBezTo>
                    <a:cubicBezTo>
                      <a:pt x="710" y="7530"/>
                      <a:pt x="735" y="7606"/>
                      <a:pt x="710" y="7682"/>
                    </a:cubicBezTo>
                    <a:cubicBezTo>
                      <a:pt x="710" y="7682"/>
                      <a:pt x="710" y="7682"/>
                      <a:pt x="710" y="7682"/>
                    </a:cubicBezTo>
                    <a:cubicBezTo>
                      <a:pt x="710" y="7732"/>
                      <a:pt x="659" y="7758"/>
                      <a:pt x="608" y="7758"/>
                    </a:cubicBezTo>
                    <a:cubicBezTo>
                      <a:pt x="608" y="7758"/>
                      <a:pt x="608" y="7758"/>
                      <a:pt x="608" y="7758"/>
                    </a:cubicBezTo>
                    <a:cubicBezTo>
                      <a:pt x="583" y="7758"/>
                      <a:pt x="583" y="7758"/>
                      <a:pt x="558" y="7758"/>
                    </a:cubicBezTo>
                    <a:close/>
                    <a:moveTo>
                      <a:pt x="20865" y="7656"/>
                    </a:moveTo>
                    <a:cubicBezTo>
                      <a:pt x="20865" y="7656"/>
                      <a:pt x="20865" y="7656"/>
                      <a:pt x="20865" y="7656"/>
                    </a:cubicBezTo>
                    <a:cubicBezTo>
                      <a:pt x="20839" y="7580"/>
                      <a:pt x="20890" y="7504"/>
                      <a:pt x="20941" y="7504"/>
                    </a:cubicBezTo>
                    <a:cubicBezTo>
                      <a:pt x="20941" y="7504"/>
                      <a:pt x="20941" y="7504"/>
                      <a:pt x="20941" y="7504"/>
                    </a:cubicBezTo>
                    <a:cubicBezTo>
                      <a:pt x="21017" y="7479"/>
                      <a:pt x="21093" y="7504"/>
                      <a:pt x="21118" y="7580"/>
                    </a:cubicBezTo>
                    <a:cubicBezTo>
                      <a:pt x="21118" y="7580"/>
                      <a:pt x="21118" y="7580"/>
                      <a:pt x="21118" y="7580"/>
                    </a:cubicBezTo>
                    <a:cubicBezTo>
                      <a:pt x="21118" y="7631"/>
                      <a:pt x="21093" y="7707"/>
                      <a:pt x="21017" y="7732"/>
                    </a:cubicBezTo>
                    <a:cubicBezTo>
                      <a:pt x="21017" y="7732"/>
                      <a:pt x="21017" y="7732"/>
                      <a:pt x="21017" y="7732"/>
                    </a:cubicBezTo>
                    <a:cubicBezTo>
                      <a:pt x="21017" y="7732"/>
                      <a:pt x="20992" y="7732"/>
                      <a:pt x="20992" y="7732"/>
                    </a:cubicBezTo>
                    <a:cubicBezTo>
                      <a:pt x="20992" y="7732"/>
                      <a:pt x="20992" y="7732"/>
                      <a:pt x="20992" y="7732"/>
                    </a:cubicBezTo>
                    <a:cubicBezTo>
                      <a:pt x="20941" y="7732"/>
                      <a:pt x="20890" y="7707"/>
                      <a:pt x="20865" y="7656"/>
                    </a:cubicBezTo>
                    <a:close/>
                    <a:moveTo>
                      <a:pt x="786" y="7073"/>
                    </a:moveTo>
                    <a:cubicBezTo>
                      <a:pt x="735" y="7048"/>
                      <a:pt x="685" y="6972"/>
                      <a:pt x="710" y="6921"/>
                    </a:cubicBezTo>
                    <a:cubicBezTo>
                      <a:pt x="710" y="6921"/>
                      <a:pt x="710" y="6921"/>
                      <a:pt x="710" y="6921"/>
                    </a:cubicBezTo>
                    <a:cubicBezTo>
                      <a:pt x="735" y="6845"/>
                      <a:pt x="811" y="6820"/>
                      <a:pt x="887" y="6845"/>
                    </a:cubicBezTo>
                    <a:cubicBezTo>
                      <a:pt x="887" y="6845"/>
                      <a:pt x="887" y="6845"/>
                      <a:pt x="887" y="6845"/>
                    </a:cubicBezTo>
                    <a:cubicBezTo>
                      <a:pt x="938" y="6870"/>
                      <a:pt x="989" y="6946"/>
                      <a:pt x="963" y="6997"/>
                    </a:cubicBezTo>
                    <a:cubicBezTo>
                      <a:pt x="963" y="6997"/>
                      <a:pt x="963" y="6997"/>
                      <a:pt x="963" y="6997"/>
                    </a:cubicBezTo>
                    <a:cubicBezTo>
                      <a:pt x="938" y="7048"/>
                      <a:pt x="887" y="7099"/>
                      <a:pt x="837" y="7099"/>
                    </a:cubicBezTo>
                    <a:cubicBezTo>
                      <a:pt x="837" y="7099"/>
                      <a:pt x="837" y="7099"/>
                      <a:pt x="837" y="7099"/>
                    </a:cubicBezTo>
                    <a:cubicBezTo>
                      <a:pt x="811" y="7099"/>
                      <a:pt x="811" y="7099"/>
                      <a:pt x="786" y="7073"/>
                    </a:cubicBezTo>
                    <a:close/>
                    <a:moveTo>
                      <a:pt x="20637" y="6997"/>
                    </a:moveTo>
                    <a:cubicBezTo>
                      <a:pt x="20637" y="6997"/>
                      <a:pt x="20637" y="6997"/>
                      <a:pt x="20637" y="6997"/>
                    </a:cubicBezTo>
                    <a:cubicBezTo>
                      <a:pt x="20611" y="6921"/>
                      <a:pt x="20637" y="6845"/>
                      <a:pt x="20713" y="6820"/>
                    </a:cubicBezTo>
                    <a:cubicBezTo>
                      <a:pt x="20713" y="6820"/>
                      <a:pt x="20713" y="6820"/>
                      <a:pt x="20713" y="6820"/>
                    </a:cubicBezTo>
                    <a:cubicBezTo>
                      <a:pt x="20763" y="6794"/>
                      <a:pt x="20839" y="6820"/>
                      <a:pt x="20865" y="6896"/>
                    </a:cubicBezTo>
                    <a:cubicBezTo>
                      <a:pt x="20865" y="6896"/>
                      <a:pt x="20865" y="6896"/>
                      <a:pt x="20865" y="6896"/>
                    </a:cubicBezTo>
                    <a:cubicBezTo>
                      <a:pt x="20890" y="6972"/>
                      <a:pt x="20865" y="7023"/>
                      <a:pt x="20789" y="7048"/>
                    </a:cubicBezTo>
                    <a:cubicBezTo>
                      <a:pt x="20789" y="7048"/>
                      <a:pt x="20789" y="7048"/>
                      <a:pt x="20789" y="7048"/>
                    </a:cubicBezTo>
                    <a:cubicBezTo>
                      <a:pt x="20789" y="7073"/>
                      <a:pt x="20763" y="7073"/>
                      <a:pt x="20738" y="7073"/>
                    </a:cubicBezTo>
                    <a:cubicBezTo>
                      <a:pt x="20738" y="7073"/>
                      <a:pt x="20738" y="7073"/>
                      <a:pt x="20738" y="7073"/>
                    </a:cubicBezTo>
                    <a:cubicBezTo>
                      <a:pt x="20687" y="7073"/>
                      <a:pt x="20662" y="7048"/>
                      <a:pt x="20637" y="6997"/>
                    </a:cubicBezTo>
                    <a:close/>
                    <a:moveTo>
                      <a:pt x="1065" y="6414"/>
                    </a:moveTo>
                    <a:cubicBezTo>
                      <a:pt x="989" y="6389"/>
                      <a:pt x="963" y="6313"/>
                      <a:pt x="989" y="6262"/>
                    </a:cubicBezTo>
                    <a:cubicBezTo>
                      <a:pt x="989" y="6262"/>
                      <a:pt x="989" y="6262"/>
                      <a:pt x="989" y="6262"/>
                    </a:cubicBezTo>
                    <a:cubicBezTo>
                      <a:pt x="989" y="6262"/>
                      <a:pt x="989" y="6262"/>
                      <a:pt x="989" y="6262"/>
                    </a:cubicBezTo>
                    <a:cubicBezTo>
                      <a:pt x="989" y="6262"/>
                      <a:pt x="989" y="6262"/>
                      <a:pt x="989" y="6262"/>
                    </a:cubicBezTo>
                    <a:cubicBezTo>
                      <a:pt x="1039" y="6186"/>
                      <a:pt x="1115" y="6161"/>
                      <a:pt x="1166" y="6186"/>
                    </a:cubicBezTo>
                    <a:cubicBezTo>
                      <a:pt x="1166" y="6186"/>
                      <a:pt x="1166" y="6186"/>
                      <a:pt x="1166" y="6186"/>
                    </a:cubicBezTo>
                    <a:cubicBezTo>
                      <a:pt x="1242" y="6211"/>
                      <a:pt x="1268" y="6287"/>
                      <a:pt x="1217" y="6363"/>
                    </a:cubicBezTo>
                    <a:cubicBezTo>
                      <a:pt x="1217" y="6363"/>
                      <a:pt x="1217" y="6363"/>
                      <a:pt x="1217" y="6363"/>
                    </a:cubicBezTo>
                    <a:cubicBezTo>
                      <a:pt x="1217" y="6414"/>
                      <a:pt x="1166" y="6439"/>
                      <a:pt x="1115" y="6439"/>
                    </a:cubicBezTo>
                    <a:cubicBezTo>
                      <a:pt x="1115" y="6439"/>
                      <a:pt x="1115" y="6439"/>
                      <a:pt x="1115" y="6439"/>
                    </a:cubicBezTo>
                    <a:cubicBezTo>
                      <a:pt x="1090" y="6439"/>
                      <a:pt x="1090" y="6439"/>
                      <a:pt x="1065" y="6414"/>
                    </a:cubicBezTo>
                    <a:close/>
                    <a:moveTo>
                      <a:pt x="20358" y="6338"/>
                    </a:moveTo>
                    <a:cubicBezTo>
                      <a:pt x="20358" y="6338"/>
                      <a:pt x="20358" y="6338"/>
                      <a:pt x="20358" y="6338"/>
                    </a:cubicBezTo>
                    <a:cubicBezTo>
                      <a:pt x="20332" y="6287"/>
                      <a:pt x="20358" y="6211"/>
                      <a:pt x="20408" y="6161"/>
                    </a:cubicBezTo>
                    <a:cubicBezTo>
                      <a:pt x="20408" y="6161"/>
                      <a:pt x="20408" y="6161"/>
                      <a:pt x="20408" y="6161"/>
                    </a:cubicBezTo>
                    <a:cubicBezTo>
                      <a:pt x="20485" y="6135"/>
                      <a:pt x="20561" y="6161"/>
                      <a:pt x="20586" y="6237"/>
                    </a:cubicBezTo>
                    <a:cubicBezTo>
                      <a:pt x="20586" y="6237"/>
                      <a:pt x="20586" y="6237"/>
                      <a:pt x="20586" y="6237"/>
                    </a:cubicBezTo>
                    <a:cubicBezTo>
                      <a:pt x="20586" y="6237"/>
                      <a:pt x="20586" y="6237"/>
                      <a:pt x="20586" y="6237"/>
                    </a:cubicBezTo>
                    <a:cubicBezTo>
                      <a:pt x="20586" y="6237"/>
                      <a:pt x="20586" y="6237"/>
                      <a:pt x="20586" y="6237"/>
                    </a:cubicBezTo>
                    <a:cubicBezTo>
                      <a:pt x="20611" y="6287"/>
                      <a:pt x="20586" y="6363"/>
                      <a:pt x="20535" y="6414"/>
                    </a:cubicBezTo>
                    <a:cubicBezTo>
                      <a:pt x="20535" y="6414"/>
                      <a:pt x="20535" y="6414"/>
                      <a:pt x="20535" y="6414"/>
                    </a:cubicBezTo>
                    <a:cubicBezTo>
                      <a:pt x="20510" y="6414"/>
                      <a:pt x="20485" y="6414"/>
                      <a:pt x="20459" y="6414"/>
                    </a:cubicBezTo>
                    <a:cubicBezTo>
                      <a:pt x="20459" y="6414"/>
                      <a:pt x="20459" y="6414"/>
                      <a:pt x="20459" y="6414"/>
                    </a:cubicBezTo>
                    <a:cubicBezTo>
                      <a:pt x="20434" y="6414"/>
                      <a:pt x="20383" y="6389"/>
                      <a:pt x="20358" y="6338"/>
                    </a:cubicBezTo>
                    <a:close/>
                    <a:moveTo>
                      <a:pt x="1369" y="5780"/>
                    </a:moveTo>
                    <a:cubicBezTo>
                      <a:pt x="1318" y="5755"/>
                      <a:pt x="1293" y="5679"/>
                      <a:pt x="1318" y="5603"/>
                    </a:cubicBezTo>
                    <a:cubicBezTo>
                      <a:pt x="1318" y="5603"/>
                      <a:pt x="1318" y="5603"/>
                      <a:pt x="1318" y="5603"/>
                    </a:cubicBezTo>
                    <a:cubicBezTo>
                      <a:pt x="1369" y="5552"/>
                      <a:pt x="1445" y="5527"/>
                      <a:pt x="1496" y="5552"/>
                    </a:cubicBezTo>
                    <a:cubicBezTo>
                      <a:pt x="1496" y="5552"/>
                      <a:pt x="1496" y="5552"/>
                      <a:pt x="1496" y="5552"/>
                    </a:cubicBezTo>
                    <a:cubicBezTo>
                      <a:pt x="1546" y="5603"/>
                      <a:pt x="1572" y="5679"/>
                      <a:pt x="1546" y="5730"/>
                    </a:cubicBezTo>
                    <a:cubicBezTo>
                      <a:pt x="1546" y="5730"/>
                      <a:pt x="1546" y="5730"/>
                      <a:pt x="1546" y="5730"/>
                    </a:cubicBezTo>
                    <a:cubicBezTo>
                      <a:pt x="1521" y="5780"/>
                      <a:pt x="1470" y="5806"/>
                      <a:pt x="1445" y="5806"/>
                    </a:cubicBezTo>
                    <a:cubicBezTo>
                      <a:pt x="1445" y="5806"/>
                      <a:pt x="1445" y="5806"/>
                      <a:pt x="1445" y="5806"/>
                    </a:cubicBezTo>
                    <a:cubicBezTo>
                      <a:pt x="1420" y="5806"/>
                      <a:pt x="1394" y="5780"/>
                      <a:pt x="1369" y="5780"/>
                    </a:cubicBezTo>
                    <a:close/>
                    <a:moveTo>
                      <a:pt x="20028" y="5704"/>
                    </a:moveTo>
                    <a:cubicBezTo>
                      <a:pt x="20003" y="5654"/>
                      <a:pt x="20028" y="5577"/>
                      <a:pt x="20079" y="5552"/>
                    </a:cubicBezTo>
                    <a:cubicBezTo>
                      <a:pt x="20079" y="5552"/>
                      <a:pt x="20079" y="5552"/>
                      <a:pt x="20079" y="5552"/>
                    </a:cubicBezTo>
                    <a:cubicBezTo>
                      <a:pt x="20155" y="5501"/>
                      <a:pt x="20231" y="5527"/>
                      <a:pt x="20256" y="5603"/>
                    </a:cubicBezTo>
                    <a:cubicBezTo>
                      <a:pt x="20256" y="5603"/>
                      <a:pt x="20256" y="5603"/>
                      <a:pt x="20256" y="5603"/>
                    </a:cubicBezTo>
                    <a:cubicBezTo>
                      <a:pt x="20282" y="5654"/>
                      <a:pt x="20282" y="5730"/>
                      <a:pt x="20206" y="5755"/>
                    </a:cubicBezTo>
                    <a:cubicBezTo>
                      <a:pt x="20206" y="5755"/>
                      <a:pt x="20206" y="5755"/>
                      <a:pt x="20206" y="5755"/>
                    </a:cubicBezTo>
                    <a:cubicBezTo>
                      <a:pt x="20180" y="5780"/>
                      <a:pt x="20180" y="5780"/>
                      <a:pt x="20155" y="5780"/>
                    </a:cubicBezTo>
                    <a:cubicBezTo>
                      <a:pt x="20155" y="5780"/>
                      <a:pt x="20155" y="5780"/>
                      <a:pt x="20155" y="5780"/>
                    </a:cubicBezTo>
                    <a:cubicBezTo>
                      <a:pt x="20104" y="5780"/>
                      <a:pt x="20054" y="5755"/>
                      <a:pt x="20028" y="5704"/>
                    </a:cubicBezTo>
                    <a:close/>
                    <a:moveTo>
                      <a:pt x="1724" y="5172"/>
                    </a:moveTo>
                    <a:cubicBezTo>
                      <a:pt x="1673" y="5121"/>
                      <a:pt x="1648" y="5045"/>
                      <a:pt x="1699" y="4994"/>
                    </a:cubicBezTo>
                    <a:cubicBezTo>
                      <a:pt x="1699" y="4994"/>
                      <a:pt x="1699" y="4994"/>
                      <a:pt x="1699" y="4994"/>
                    </a:cubicBezTo>
                    <a:cubicBezTo>
                      <a:pt x="1724" y="4918"/>
                      <a:pt x="1800" y="4918"/>
                      <a:pt x="1876" y="4944"/>
                    </a:cubicBezTo>
                    <a:cubicBezTo>
                      <a:pt x="1876" y="4944"/>
                      <a:pt x="1876" y="4944"/>
                      <a:pt x="1876" y="4944"/>
                    </a:cubicBezTo>
                    <a:cubicBezTo>
                      <a:pt x="1927" y="4994"/>
                      <a:pt x="1952" y="5070"/>
                      <a:pt x="1901" y="5121"/>
                    </a:cubicBezTo>
                    <a:cubicBezTo>
                      <a:pt x="1901" y="5121"/>
                      <a:pt x="1901" y="5121"/>
                      <a:pt x="1901" y="5121"/>
                    </a:cubicBezTo>
                    <a:cubicBezTo>
                      <a:pt x="1876" y="5172"/>
                      <a:pt x="1851" y="5172"/>
                      <a:pt x="1800" y="5172"/>
                    </a:cubicBezTo>
                    <a:cubicBezTo>
                      <a:pt x="1800" y="5172"/>
                      <a:pt x="1800" y="5172"/>
                      <a:pt x="1800" y="5172"/>
                    </a:cubicBezTo>
                    <a:cubicBezTo>
                      <a:pt x="1775" y="5172"/>
                      <a:pt x="1749" y="5172"/>
                      <a:pt x="1724" y="5172"/>
                    </a:cubicBezTo>
                    <a:close/>
                    <a:moveTo>
                      <a:pt x="19673" y="5121"/>
                    </a:moveTo>
                    <a:cubicBezTo>
                      <a:pt x="19673" y="5121"/>
                      <a:pt x="19673" y="5121"/>
                      <a:pt x="19673" y="5121"/>
                    </a:cubicBezTo>
                    <a:cubicBezTo>
                      <a:pt x="19648" y="5045"/>
                      <a:pt x="19648" y="4969"/>
                      <a:pt x="19724" y="4944"/>
                    </a:cubicBezTo>
                    <a:cubicBezTo>
                      <a:pt x="19724" y="4944"/>
                      <a:pt x="19724" y="4944"/>
                      <a:pt x="19724" y="4944"/>
                    </a:cubicBezTo>
                    <a:cubicBezTo>
                      <a:pt x="19775" y="4893"/>
                      <a:pt x="19851" y="4918"/>
                      <a:pt x="19901" y="4969"/>
                    </a:cubicBezTo>
                    <a:cubicBezTo>
                      <a:pt x="19901" y="4969"/>
                      <a:pt x="19901" y="4969"/>
                      <a:pt x="19901" y="4969"/>
                    </a:cubicBezTo>
                    <a:cubicBezTo>
                      <a:pt x="19927" y="5020"/>
                      <a:pt x="19901" y="5121"/>
                      <a:pt x="19851" y="5146"/>
                    </a:cubicBezTo>
                    <a:cubicBezTo>
                      <a:pt x="19851" y="5146"/>
                      <a:pt x="19851" y="5146"/>
                      <a:pt x="19851" y="5146"/>
                    </a:cubicBezTo>
                    <a:cubicBezTo>
                      <a:pt x="19825" y="5172"/>
                      <a:pt x="19800" y="5172"/>
                      <a:pt x="19775" y="5172"/>
                    </a:cubicBezTo>
                    <a:cubicBezTo>
                      <a:pt x="19775" y="5172"/>
                      <a:pt x="19775" y="5172"/>
                      <a:pt x="19775" y="5172"/>
                    </a:cubicBezTo>
                    <a:cubicBezTo>
                      <a:pt x="19749" y="5172"/>
                      <a:pt x="19699" y="5146"/>
                      <a:pt x="19673" y="5121"/>
                    </a:cubicBezTo>
                    <a:close/>
                    <a:moveTo>
                      <a:pt x="2130" y="4563"/>
                    </a:moveTo>
                    <a:cubicBezTo>
                      <a:pt x="2079" y="4538"/>
                      <a:pt x="2054" y="4462"/>
                      <a:pt x="2104" y="4386"/>
                    </a:cubicBezTo>
                    <a:cubicBezTo>
                      <a:pt x="2104" y="4386"/>
                      <a:pt x="2104" y="4386"/>
                      <a:pt x="2104" y="4386"/>
                    </a:cubicBezTo>
                    <a:cubicBezTo>
                      <a:pt x="2155" y="4335"/>
                      <a:pt x="2231" y="4335"/>
                      <a:pt x="2282" y="4361"/>
                    </a:cubicBezTo>
                    <a:cubicBezTo>
                      <a:pt x="2282" y="4361"/>
                      <a:pt x="2282" y="4361"/>
                      <a:pt x="2282" y="4361"/>
                    </a:cubicBezTo>
                    <a:cubicBezTo>
                      <a:pt x="2332" y="4411"/>
                      <a:pt x="2358" y="4487"/>
                      <a:pt x="2307" y="4538"/>
                    </a:cubicBezTo>
                    <a:cubicBezTo>
                      <a:pt x="2307" y="4538"/>
                      <a:pt x="2307" y="4538"/>
                      <a:pt x="2307" y="4538"/>
                    </a:cubicBezTo>
                    <a:cubicBezTo>
                      <a:pt x="2282" y="4589"/>
                      <a:pt x="2256" y="4589"/>
                      <a:pt x="2206" y="4589"/>
                    </a:cubicBezTo>
                    <a:cubicBezTo>
                      <a:pt x="2206" y="4589"/>
                      <a:pt x="2206" y="4589"/>
                      <a:pt x="2206" y="4589"/>
                    </a:cubicBezTo>
                    <a:cubicBezTo>
                      <a:pt x="2180" y="4589"/>
                      <a:pt x="2155" y="4589"/>
                      <a:pt x="2130" y="4563"/>
                    </a:cubicBezTo>
                    <a:close/>
                    <a:moveTo>
                      <a:pt x="19268" y="4538"/>
                    </a:moveTo>
                    <a:cubicBezTo>
                      <a:pt x="19242" y="4462"/>
                      <a:pt x="19242" y="4386"/>
                      <a:pt x="19293" y="4361"/>
                    </a:cubicBezTo>
                    <a:cubicBezTo>
                      <a:pt x="19293" y="4361"/>
                      <a:pt x="19293" y="4361"/>
                      <a:pt x="19293" y="4361"/>
                    </a:cubicBezTo>
                    <a:cubicBezTo>
                      <a:pt x="19369" y="4310"/>
                      <a:pt x="19445" y="4335"/>
                      <a:pt x="19470" y="4386"/>
                    </a:cubicBezTo>
                    <a:cubicBezTo>
                      <a:pt x="19470" y="4386"/>
                      <a:pt x="19470" y="4386"/>
                      <a:pt x="19470" y="4386"/>
                    </a:cubicBezTo>
                    <a:cubicBezTo>
                      <a:pt x="19521" y="4437"/>
                      <a:pt x="19521" y="4513"/>
                      <a:pt x="19445" y="4563"/>
                    </a:cubicBezTo>
                    <a:cubicBezTo>
                      <a:pt x="19445" y="4563"/>
                      <a:pt x="19445" y="4563"/>
                      <a:pt x="19445" y="4563"/>
                    </a:cubicBezTo>
                    <a:cubicBezTo>
                      <a:pt x="19420" y="4563"/>
                      <a:pt x="19394" y="4589"/>
                      <a:pt x="19369" y="4589"/>
                    </a:cubicBezTo>
                    <a:cubicBezTo>
                      <a:pt x="19369" y="4589"/>
                      <a:pt x="19369" y="4589"/>
                      <a:pt x="19369" y="4589"/>
                    </a:cubicBezTo>
                    <a:cubicBezTo>
                      <a:pt x="19344" y="4589"/>
                      <a:pt x="19293" y="4563"/>
                      <a:pt x="19268" y="4538"/>
                    </a:cubicBezTo>
                    <a:close/>
                    <a:moveTo>
                      <a:pt x="2561" y="4006"/>
                    </a:moveTo>
                    <a:cubicBezTo>
                      <a:pt x="2510" y="3955"/>
                      <a:pt x="2510" y="3879"/>
                      <a:pt x="2561" y="3828"/>
                    </a:cubicBezTo>
                    <a:cubicBezTo>
                      <a:pt x="2561" y="3828"/>
                      <a:pt x="2561" y="3828"/>
                      <a:pt x="2561" y="3828"/>
                    </a:cubicBezTo>
                    <a:cubicBezTo>
                      <a:pt x="2561" y="3828"/>
                      <a:pt x="2561" y="3828"/>
                      <a:pt x="2561" y="3828"/>
                    </a:cubicBezTo>
                    <a:cubicBezTo>
                      <a:pt x="2561" y="3828"/>
                      <a:pt x="2561" y="3828"/>
                      <a:pt x="2561" y="3828"/>
                    </a:cubicBezTo>
                    <a:cubicBezTo>
                      <a:pt x="2586" y="3777"/>
                      <a:pt x="2687" y="3777"/>
                      <a:pt x="2738" y="3803"/>
                    </a:cubicBezTo>
                    <a:cubicBezTo>
                      <a:pt x="2738" y="3803"/>
                      <a:pt x="2738" y="3803"/>
                      <a:pt x="2738" y="3803"/>
                    </a:cubicBezTo>
                    <a:cubicBezTo>
                      <a:pt x="2789" y="3854"/>
                      <a:pt x="2789" y="3930"/>
                      <a:pt x="2738" y="3980"/>
                    </a:cubicBezTo>
                    <a:cubicBezTo>
                      <a:pt x="2738" y="3980"/>
                      <a:pt x="2738" y="3980"/>
                      <a:pt x="2738" y="3980"/>
                    </a:cubicBezTo>
                    <a:cubicBezTo>
                      <a:pt x="2713" y="4031"/>
                      <a:pt x="2687" y="4031"/>
                      <a:pt x="2637" y="4031"/>
                    </a:cubicBezTo>
                    <a:cubicBezTo>
                      <a:pt x="2637" y="4031"/>
                      <a:pt x="2637" y="4031"/>
                      <a:pt x="2637" y="4031"/>
                    </a:cubicBezTo>
                    <a:cubicBezTo>
                      <a:pt x="2611" y="4031"/>
                      <a:pt x="2586" y="4031"/>
                      <a:pt x="2561" y="4006"/>
                    </a:cubicBezTo>
                    <a:close/>
                    <a:moveTo>
                      <a:pt x="18837" y="3980"/>
                    </a:moveTo>
                    <a:cubicBezTo>
                      <a:pt x="18786" y="3930"/>
                      <a:pt x="18811" y="3854"/>
                      <a:pt x="18862" y="3803"/>
                    </a:cubicBezTo>
                    <a:cubicBezTo>
                      <a:pt x="18862" y="3803"/>
                      <a:pt x="18862" y="3803"/>
                      <a:pt x="18862" y="3803"/>
                    </a:cubicBezTo>
                    <a:cubicBezTo>
                      <a:pt x="18913" y="3752"/>
                      <a:pt x="18989" y="3752"/>
                      <a:pt x="19039" y="3803"/>
                    </a:cubicBezTo>
                    <a:cubicBezTo>
                      <a:pt x="19039" y="3803"/>
                      <a:pt x="19039" y="3803"/>
                      <a:pt x="19039" y="3803"/>
                    </a:cubicBezTo>
                    <a:cubicBezTo>
                      <a:pt x="19039" y="3803"/>
                      <a:pt x="19039" y="3803"/>
                      <a:pt x="19039" y="3803"/>
                    </a:cubicBezTo>
                    <a:cubicBezTo>
                      <a:pt x="19039" y="3803"/>
                      <a:pt x="19039" y="3803"/>
                      <a:pt x="19039" y="3803"/>
                    </a:cubicBezTo>
                    <a:cubicBezTo>
                      <a:pt x="19065" y="3879"/>
                      <a:pt x="19065" y="3955"/>
                      <a:pt x="19014" y="3980"/>
                    </a:cubicBezTo>
                    <a:cubicBezTo>
                      <a:pt x="19014" y="3980"/>
                      <a:pt x="19014" y="3980"/>
                      <a:pt x="19014" y="3980"/>
                    </a:cubicBezTo>
                    <a:cubicBezTo>
                      <a:pt x="18989" y="4006"/>
                      <a:pt x="18963" y="4031"/>
                      <a:pt x="18938" y="4031"/>
                    </a:cubicBezTo>
                    <a:cubicBezTo>
                      <a:pt x="18938" y="4031"/>
                      <a:pt x="18938" y="4031"/>
                      <a:pt x="18938" y="4031"/>
                    </a:cubicBezTo>
                    <a:cubicBezTo>
                      <a:pt x="18887" y="4031"/>
                      <a:pt x="18862" y="4006"/>
                      <a:pt x="18837" y="3980"/>
                    </a:cubicBezTo>
                    <a:close/>
                    <a:moveTo>
                      <a:pt x="3042" y="3473"/>
                    </a:moveTo>
                    <a:cubicBezTo>
                      <a:pt x="2992" y="3423"/>
                      <a:pt x="2992" y="3346"/>
                      <a:pt x="3042" y="3296"/>
                    </a:cubicBezTo>
                    <a:cubicBezTo>
                      <a:pt x="3042" y="3296"/>
                      <a:pt x="3042" y="3296"/>
                      <a:pt x="3042" y="3296"/>
                    </a:cubicBezTo>
                    <a:cubicBezTo>
                      <a:pt x="3093" y="3245"/>
                      <a:pt x="3169" y="3245"/>
                      <a:pt x="3220" y="3296"/>
                    </a:cubicBezTo>
                    <a:cubicBezTo>
                      <a:pt x="3220" y="3296"/>
                      <a:pt x="3220" y="3296"/>
                      <a:pt x="3220" y="3296"/>
                    </a:cubicBezTo>
                    <a:cubicBezTo>
                      <a:pt x="3270" y="3346"/>
                      <a:pt x="3270" y="3423"/>
                      <a:pt x="3220" y="3473"/>
                    </a:cubicBezTo>
                    <a:cubicBezTo>
                      <a:pt x="3220" y="3473"/>
                      <a:pt x="3220" y="3473"/>
                      <a:pt x="3220" y="3473"/>
                    </a:cubicBezTo>
                    <a:cubicBezTo>
                      <a:pt x="3194" y="3499"/>
                      <a:pt x="3169" y="3499"/>
                      <a:pt x="3118" y="3499"/>
                    </a:cubicBezTo>
                    <a:cubicBezTo>
                      <a:pt x="3118" y="3499"/>
                      <a:pt x="3118" y="3499"/>
                      <a:pt x="3118" y="3499"/>
                    </a:cubicBezTo>
                    <a:cubicBezTo>
                      <a:pt x="3093" y="3499"/>
                      <a:pt x="3068" y="3499"/>
                      <a:pt x="3042" y="3473"/>
                    </a:cubicBezTo>
                    <a:close/>
                    <a:moveTo>
                      <a:pt x="18355" y="3448"/>
                    </a:moveTo>
                    <a:cubicBezTo>
                      <a:pt x="18304" y="3397"/>
                      <a:pt x="18330" y="3321"/>
                      <a:pt x="18355" y="3270"/>
                    </a:cubicBezTo>
                    <a:cubicBezTo>
                      <a:pt x="18355" y="3270"/>
                      <a:pt x="18355" y="3270"/>
                      <a:pt x="18355" y="3270"/>
                    </a:cubicBezTo>
                    <a:cubicBezTo>
                      <a:pt x="18406" y="3220"/>
                      <a:pt x="18507" y="3220"/>
                      <a:pt x="18558" y="3270"/>
                    </a:cubicBezTo>
                    <a:cubicBezTo>
                      <a:pt x="18558" y="3270"/>
                      <a:pt x="18558" y="3270"/>
                      <a:pt x="18558" y="3270"/>
                    </a:cubicBezTo>
                    <a:cubicBezTo>
                      <a:pt x="18583" y="3321"/>
                      <a:pt x="18583" y="3423"/>
                      <a:pt x="18532" y="3448"/>
                    </a:cubicBezTo>
                    <a:cubicBezTo>
                      <a:pt x="18532" y="3448"/>
                      <a:pt x="18532" y="3448"/>
                      <a:pt x="18532" y="3448"/>
                    </a:cubicBezTo>
                    <a:cubicBezTo>
                      <a:pt x="18507" y="3473"/>
                      <a:pt x="18482" y="3499"/>
                      <a:pt x="18456" y="3499"/>
                    </a:cubicBezTo>
                    <a:cubicBezTo>
                      <a:pt x="18456" y="3499"/>
                      <a:pt x="18456" y="3499"/>
                      <a:pt x="18456" y="3499"/>
                    </a:cubicBezTo>
                    <a:cubicBezTo>
                      <a:pt x="18431" y="3499"/>
                      <a:pt x="18380" y="3473"/>
                      <a:pt x="18355" y="3448"/>
                    </a:cubicBezTo>
                    <a:close/>
                    <a:moveTo>
                      <a:pt x="3549" y="2966"/>
                    </a:moveTo>
                    <a:cubicBezTo>
                      <a:pt x="3499" y="2915"/>
                      <a:pt x="3499" y="2839"/>
                      <a:pt x="3549" y="2789"/>
                    </a:cubicBezTo>
                    <a:cubicBezTo>
                      <a:pt x="3549" y="2789"/>
                      <a:pt x="3549" y="2789"/>
                      <a:pt x="3549" y="2789"/>
                    </a:cubicBezTo>
                    <a:cubicBezTo>
                      <a:pt x="3600" y="2738"/>
                      <a:pt x="3676" y="2738"/>
                      <a:pt x="3727" y="2789"/>
                    </a:cubicBezTo>
                    <a:cubicBezTo>
                      <a:pt x="3727" y="2789"/>
                      <a:pt x="3727" y="2789"/>
                      <a:pt x="3727" y="2789"/>
                    </a:cubicBezTo>
                    <a:cubicBezTo>
                      <a:pt x="3777" y="2839"/>
                      <a:pt x="3777" y="2941"/>
                      <a:pt x="3727" y="2992"/>
                    </a:cubicBezTo>
                    <a:cubicBezTo>
                      <a:pt x="3727" y="2992"/>
                      <a:pt x="3727" y="2992"/>
                      <a:pt x="3727" y="2992"/>
                    </a:cubicBezTo>
                    <a:cubicBezTo>
                      <a:pt x="3701" y="2992"/>
                      <a:pt x="3676" y="3017"/>
                      <a:pt x="3625" y="3017"/>
                    </a:cubicBezTo>
                    <a:cubicBezTo>
                      <a:pt x="3625" y="3017"/>
                      <a:pt x="3625" y="3017"/>
                      <a:pt x="3625" y="3017"/>
                    </a:cubicBezTo>
                    <a:cubicBezTo>
                      <a:pt x="3600" y="3017"/>
                      <a:pt x="3575" y="2992"/>
                      <a:pt x="3549" y="2966"/>
                    </a:cubicBezTo>
                    <a:close/>
                    <a:moveTo>
                      <a:pt x="17848" y="2966"/>
                    </a:moveTo>
                    <a:cubicBezTo>
                      <a:pt x="17797" y="2915"/>
                      <a:pt x="17797" y="2839"/>
                      <a:pt x="17848" y="2789"/>
                    </a:cubicBezTo>
                    <a:cubicBezTo>
                      <a:pt x="17848" y="2789"/>
                      <a:pt x="17848" y="2789"/>
                      <a:pt x="17848" y="2789"/>
                    </a:cubicBezTo>
                    <a:cubicBezTo>
                      <a:pt x="17899" y="2738"/>
                      <a:pt x="17975" y="2738"/>
                      <a:pt x="18025" y="2789"/>
                    </a:cubicBezTo>
                    <a:cubicBezTo>
                      <a:pt x="18025" y="2789"/>
                      <a:pt x="18025" y="2789"/>
                      <a:pt x="18025" y="2789"/>
                    </a:cubicBezTo>
                    <a:cubicBezTo>
                      <a:pt x="18076" y="2814"/>
                      <a:pt x="18076" y="2915"/>
                      <a:pt x="18025" y="2966"/>
                    </a:cubicBezTo>
                    <a:cubicBezTo>
                      <a:pt x="18025" y="2966"/>
                      <a:pt x="18025" y="2966"/>
                      <a:pt x="18025" y="2966"/>
                    </a:cubicBezTo>
                    <a:cubicBezTo>
                      <a:pt x="18000" y="2992"/>
                      <a:pt x="17975" y="2992"/>
                      <a:pt x="17949" y="2992"/>
                    </a:cubicBezTo>
                    <a:cubicBezTo>
                      <a:pt x="17949" y="2992"/>
                      <a:pt x="17949" y="2992"/>
                      <a:pt x="17949" y="2992"/>
                    </a:cubicBezTo>
                    <a:cubicBezTo>
                      <a:pt x="17924" y="2992"/>
                      <a:pt x="17873" y="2992"/>
                      <a:pt x="17848" y="2966"/>
                    </a:cubicBezTo>
                    <a:close/>
                    <a:moveTo>
                      <a:pt x="4082" y="2510"/>
                    </a:moveTo>
                    <a:cubicBezTo>
                      <a:pt x="4031" y="2459"/>
                      <a:pt x="4056" y="2358"/>
                      <a:pt x="4107" y="2332"/>
                    </a:cubicBezTo>
                    <a:cubicBezTo>
                      <a:pt x="4107" y="2332"/>
                      <a:pt x="4107" y="2332"/>
                      <a:pt x="4107" y="2332"/>
                    </a:cubicBezTo>
                    <a:cubicBezTo>
                      <a:pt x="4158" y="2282"/>
                      <a:pt x="4234" y="2282"/>
                      <a:pt x="4285" y="2358"/>
                    </a:cubicBezTo>
                    <a:cubicBezTo>
                      <a:pt x="4285" y="2358"/>
                      <a:pt x="4285" y="2358"/>
                      <a:pt x="4285" y="2358"/>
                    </a:cubicBezTo>
                    <a:cubicBezTo>
                      <a:pt x="4335" y="2408"/>
                      <a:pt x="4310" y="2485"/>
                      <a:pt x="4259" y="2535"/>
                    </a:cubicBezTo>
                    <a:cubicBezTo>
                      <a:pt x="4259" y="2535"/>
                      <a:pt x="4259" y="2535"/>
                      <a:pt x="4259" y="2535"/>
                    </a:cubicBezTo>
                    <a:cubicBezTo>
                      <a:pt x="4234" y="2535"/>
                      <a:pt x="4208" y="2561"/>
                      <a:pt x="4183" y="2561"/>
                    </a:cubicBezTo>
                    <a:cubicBezTo>
                      <a:pt x="4183" y="2561"/>
                      <a:pt x="4183" y="2561"/>
                      <a:pt x="4183" y="2561"/>
                    </a:cubicBezTo>
                    <a:cubicBezTo>
                      <a:pt x="4132" y="2561"/>
                      <a:pt x="4107" y="2535"/>
                      <a:pt x="4082" y="2510"/>
                    </a:cubicBezTo>
                    <a:close/>
                    <a:moveTo>
                      <a:pt x="17315" y="2510"/>
                    </a:moveTo>
                    <a:cubicBezTo>
                      <a:pt x="17265" y="2459"/>
                      <a:pt x="17265" y="2383"/>
                      <a:pt x="17290" y="2332"/>
                    </a:cubicBezTo>
                    <a:cubicBezTo>
                      <a:pt x="17290" y="2332"/>
                      <a:pt x="17290" y="2332"/>
                      <a:pt x="17290" y="2332"/>
                    </a:cubicBezTo>
                    <a:cubicBezTo>
                      <a:pt x="17341" y="2282"/>
                      <a:pt x="17417" y="2282"/>
                      <a:pt x="17468" y="2307"/>
                    </a:cubicBezTo>
                    <a:cubicBezTo>
                      <a:pt x="17468" y="2307"/>
                      <a:pt x="17468" y="2307"/>
                      <a:pt x="17468" y="2307"/>
                    </a:cubicBezTo>
                    <a:cubicBezTo>
                      <a:pt x="17544" y="2358"/>
                      <a:pt x="17544" y="2434"/>
                      <a:pt x="17493" y="2485"/>
                    </a:cubicBezTo>
                    <a:cubicBezTo>
                      <a:pt x="17493" y="2485"/>
                      <a:pt x="17493" y="2485"/>
                      <a:pt x="17493" y="2485"/>
                    </a:cubicBezTo>
                    <a:cubicBezTo>
                      <a:pt x="17468" y="2535"/>
                      <a:pt x="17442" y="2535"/>
                      <a:pt x="17392" y="2535"/>
                    </a:cubicBezTo>
                    <a:cubicBezTo>
                      <a:pt x="17392" y="2535"/>
                      <a:pt x="17392" y="2535"/>
                      <a:pt x="17392" y="2535"/>
                    </a:cubicBezTo>
                    <a:cubicBezTo>
                      <a:pt x="17366" y="2535"/>
                      <a:pt x="17341" y="2535"/>
                      <a:pt x="17315" y="2510"/>
                    </a:cubicBezTo>
                    <a:close/>
                    <a:moveTo>
                      <a:pt x="4639" y="2079"/>
                    </a:moveTo>
                    <a:cubicBezTo>
                      <a:pt x="4614" y="2003"/>
                      <a:pt x="4614" y="1927"/>
                      <a:pt x="4690" y="1901"/>
                    </a:cubicBezTo>
                    <a:cubicBezTo>
                      <a:pt x="4690" y="1901"/>
                      <a:pt x="4690" y="1901"/>
                      <a:pt x="4690" y="1901"/>
                    </a:cubicBezTo>
                    <a:cubicBezTo>
                      <a:pt x="4690" y="1901"/>
                      <a:pt x="4690" y="1901"/>
                      <a:pt x="4690" y="1901"/>
                    </a:cubicBezTo>
                    <a:cubicBezTo>
                      <a:pt x="4690" y="1901"/>
                      <a:pt x="4690" y="1901"/>
                      <a:pt x="4690" y="1901"/>
                    </a:cubicBezTo>
                    <a:cubicBezTo>
                      <a:pt x="4741" y="1851"/>
                      <a:pt x="4817" y="1876"/>
                      <a:pt x="4868" y="1927"/>
                    </a:cubicBezTo>
                    <a:cubicBezTo>
                      <a:pt x="4868" y="1927"/>
                      <a:pt x="4868" y="1927"/>
                      <a:pt x="4868" y="1927"/>
                    </a:cubicBezTo>
                    <a:cubicBezTo>
                      <a:pt x="4893" y="1977"/>
                      <a:pt x="4893" y="2054"/>
                      <a:pt x="4817" y="2104"/>
                    </a:cubicBezTo>
                    <a:cubicBezTo>
                      <a:pt x="4817" y="2104"/>
                      <a:pt x="4817" y="2104"/>
                      <a:pt x="4817" y="2104"/>
                    </a:cubicBezTo>
                    <a:cubicBezTo>
                      <a:pt x="4792" y="2130"/>
                      <a:pt x="4792" y="2130"/>
                      <a:pt x="4766" y="2130"/>
                    </a:cubicBezTo>
                    <a:cubicBezTo>
                      <a:pt x="4766" y="2130"/>
                      <a:pt x="4766" y="2130"/>
                      <a:pt x="4766" y="2130"/>
                    </a:cubicBezTo>
                    <a:cubicBezTo>
                      <a:pt x="4715" y="2130"/>
                      <a:pt x="4665" y="2104"/>
                      <a:pt x="4639" y="2079"/>
                    </a:cubicBezTo>
                    <a:close/>
                    <a:moveTo>
                      <a:pt x="16758" y="2104"/>
                    </a:moveTo>
                    <a:cubicBezTo>
                      <a:pt x="16682" y="2054"/>
                      <a:pt x="16682" y="1977"/>
                      <a:pt x="16707" y="1927"/>
                    </a:cubicBezTo>
                    <a:cubicBezTo>
                      <a:pt x="16707" y="1927"/>
                      <a:pt x="16707" y="1927"/>
                      <a:pt x="16707" y="1927"/>
                    </a:cubicBezTo>
                    <a:cubicBezTo>
                      <a:pt x="16758" y="1851"/>
                      <a:pt x="16834" y="1851"/>
                      <a:pt x="16885" y="1876"/>
                    </a:cubicBezTo>
                    <a:cubicBezTo>
                      <a:pt x="16885" y="1876"/>
                      <a:pt x="16885" y="1876"/>
                      <a:pt x="16885" y="1876"/>
                    </a:cubicBezTo>
                    <a:cubicBezTo>
                      <a:pt x="16961" y="1927"/>
                      <a:pt x="16961" y="2003"/>
                      <a:pt x="16935" y="2054"/>
                    </a:cubicBezTo>
                    <a:cubicBezTo>
                      <a:pt x="16935" y="2054"/>
                      <a:pt x="16935" y="2054"/>
                      <a:pt x="16935" y="2054"/>
                    </a:cubicBezTo>
                    <a:cubicBezTo>
                      <a:pt x="16910" y="2104"/>
                      <a:pt x="16859" y="2104"/>
                      <a:pt x="16834" y="2104"/>
                    </a:cubicBezTo>
                    <a:cubicBezTo>
                      <a:pt x="16834" y="2104"/>
                      <a:pt x="16834" y="2104"/>
                      <a:pt x="16834" y="2104"/>
                    </a:cubicBezTo>
                    <a:cubicBezTo>
                      <a:pt x="16808" y="2104"/>
                      <a:pt x="16783" y="2104"/>
                      <a:pt x="16758" y="2104"/>
                    </a:cubicBezTo>
                    <a:close/>
                    <a:moveTo>
                      <a:pt x="5248" y="1673"/>
                    </a:moveTo>
                    <a:cubicBezTo>
                      <a:pt x="5197" y="1623"/>
                      <a:pt x="5223" y="1546"/>
                      <a:pt x="5299" y="1496"/>
                    </a:cubicBezTo>
                    <a:cubicBezTo>
                      <a:pt x="5299" y="1496"/>
                      <a:pt x="5299" y="1496"/>
                      <a:pt x="5299" y="1496"/>
                    </a:cubicBezTo>
                    <a:cubicBezTo>
                      <a:pt x="5299" y="1496"/>
                      <a:pt x="5299" y="1496"/>
                      <a:pt x="5299" y="1496"/>
                    </a:cubicBezTo>
                    <a:cubicBezTo>
                      <a:pt x="5299" y="1496"/>
                      <a:pt x="5299" y="1496"/>
                      <a:pt x="5299" y="1496"/>
                    </a:cubicBezTo>
                    <a:cubicBezTo>
                      <a:pt x="5349" y="1470"/>
                      <a:pt x="5425" y="1496"/>
                      <a:pt x="5451" y="1546"/>
                    </a:cubicBezTo>
                    <a:cubicBezTo>
                      <a:pt x="5451" y="1546"/>
                      <a:pt x="5451" y="1546"/>
                      <a:pt x="5451" y="1546"/>
                    </a:cubicBezTo>
                    <a:cubicBezTo>
                      <a:pt x="5501" y="1623"/>
                      <a:pt x="5476" y="1699"/>
                      <a:pt x="5425" y="1724"/>
                    </a:cubicBezTo>
                    <a:cubicBezTo>
                      <a:pt x="5425" y="1724"/>
                      <a:pt x="5425" y="1724"/>
                      <a:pt x="5425" y="1724"/>
                    </a:cubicBezTo>
                    <a:cubicBezTo>
                      <a:pt x="5400" y="1749"/>
                      <a:pt x="5375" y="1749"/>
                      <a:pt x="5349" y="1749"/>
                    </a:cubicBezTo>
                    <a:cubicBezTo>
                      <a:pt x="5349" y="1749"/>
                      <a:pt x="5349" y="1749"/>
                      <a:pt x="5349" y="1749"/>
                    </a:cubicBezTo>
                    <a:cubicBezTo>
                      <a:pt x="5299" y="1749"/>
                      <a:pt x="5273" y="1724"/>
                      <a:pt x="5248" y="1673"/>
                    </a:cubicBezTo>
                    <a:close/>
                    <a:moveTo>
                      <a:pt x="16149" y="1724"/>
                    </a:moveTo>
                    <a:cubicBezTo>
                      <a:pt x="16099" y="1673"/>
                      <a:pt x="16073" y="1597"/>
                      <a:pt x="16124" y="1546"/>
                    </a:cubicBezTo>
                    <a:cubicBezTo>
                      <a:pt x="16124" y="1546"/>
                      <a:pt x="16124" y="1546"/>
                      <a:pt x="16124" y="1546"/>
                    </a:cubicBezTo>
                    <a:cubicBezTo>
                      <a:pt x="16149" y="1470"/>
                      <a:pt x="16225" y="1470"/>
                      <a:pt x="16276" y="1496"/>
                    </a:cubicBezTo>
                    <a:cubicBezTo>
                      <a:pt x="16276" y="1496"/>
                      <a:pt x="16276" y="1496"/>
                      <a:pt x="16276" y="1496"/>
                    </a:cubicBezTo>
                    <a:cubicBezTo>
                      <a:pt x="16276" y="1496"/>
                      <a:pt x="16276" y="1496"/>
                      <a:pt x="16276" y="1496"/>
                    </a:cubicBezTo>
                    <a:cubicBezTo>
                      <a:pt x="16276" y="1496"/>
                      <a:pt x="16276" y="1496"/>
                      <a:pt x="16276" y="1496"/>
                    </a:cubicBezTo>
                    <a:cubicBezTo>
                      <a:pt x="16352" y="1521"/>
                      <a:pt x="16377" y="1623"/>
                      <a:pt x="16327" y="1673"/>
                    </a:cubicBezTo>
                    <a:cubicBezTo>
                      <a:pt x="16327" y="1673"/>
                      <a:pt x="16327" y="1673"/>
                      <a:pt x="16327" y="1673"/>
                    </a:cubicBezTo>
                    <a:cubicBezTo>
                      <a:pt x="16301" y="1699"/>
                      <a:pt x="16276" y="1724"/>
                      <a:pt x="16225" y="1724"/>
                    </a:cubicBezTo>
                    <a:cubicBezTo>
                      <a:pt x="16225" y="1724"/>
                      <a:pt x="16225" y="1724"/>
                      <a:pt x="16225" y="1724"/>
                    </a:cubicBezTo>
                    <a:cubicBezTo>
                      <a:pt x="16200" y="1724"/>
                      <a:pt x="16175" y="1724"/>
                      <a:pt x="16149" y="1724"/>
                    </a:cubicBezTo>
                    <a:close/>
                    <a:moveTo>
                      <a:pt x="5856" y="1318"/>
                    </a:moveTo>
                    <a:cubicBezTo>
                      <a:pt x="5831" y="1268"/>
                      <a:pt x="5856" y="1192"/>
                      <a:pt x="5932" y="1166"/>
                    </a:cubicBezTo>
                    <a:cubicBezTo>
                      <a:pt x="5932" y="1166"/>
                      <a:pt x="5932" y="1166"/>
                      <a:pt x="5932" y="1166"/>
                    </a:cubicBezTo>
                    <a:cubicBezTo>
                      <a:pt x="5983" y="1115"/>
                      <a:pt x="6059" y="1141"/>
                      <a:pt x="6085" y="1217"/>
                    </a:cubicBezTo>
                    <a:cubicBezTo>
                      <a:pt x="6085" y="1217"/>
                      <a:pt x="6085" y="1217"/>
                      <a:pt x="6085" y="1217"/>
                    </a:cubicBezTo>
                    <a:cubicBezTo>
                      <a:pt x="6110" y="1268"/>
                      <a:pt x="6110" y="1344"/>
                      <a:pt x="6034" y="1394"/>
                    </a:cubicBezTo>
                    <a:cubicBezTo>
                      <a:pt x="6034" y="1394"/>
                      <a:pt x="6034" y="1394"/>
                      <a:pt x="6034" y="1394"/>
                    </a:cubicBezTo>
                    <a:cubicBezTo>
                      <a:pt x="6008" y="1394"/>
                      <a:pt x="6008" y="1394"/>
                      <a:pt x="5983" y="1394"/>
                    </a:cubicBezTo>
                    <a:cubicBezTo>
                      <a:pt x="5983" y="1394"/>
                      <a:pt x="5983" y="1394"/>
                      <a:pt x="5983" y="1394"/>
                    </a:cubicBezTo>
                    <a:cubicBezTo>
                      <a:pt x="5932" y="1394"/>
                      <a:pt x="5882" y="1369"/>
                      <a:pt x="5856" y="1318"/>
                    </a:cubicBezTo>
                    <a:close/>
                    <a:moveTo>
                      <a:pt x="15541" y="1369"/>
                    </a:moveTo>
                    <a:cubicBezTo>
                      <a:pt x="15465" y="1344"/>
                      <a:pt x="15465" y="1268"/>
                      <a:pt x="15490" y="1217"/>
                    </a:cubicBezTo>
                    <a:cubicBezTo>
                      <a:pt x="15490" y="1217"/>
                      <a:pt x="15490" y="1217"/>
                      <a:pt x="15490" y="1217"/>
                    </a:cubicBezTo>
                    <a:cubicBezTo>
                      <a:pt x="15515" y="1141"/>
                      <a:pt x="15592" y="1115"/>
                      <a:pt x="15642" y="1141"/>
                    </a:cubicBezTo>
                    <a:cubicBezTo>
                      <a:pt x="15642" y="1141"/>
                      <a:pt x="15642" y="1141"/>
                      <a:pt x="15642" y="1141"/>
                    </a:cubicBezTo>
                    <a:cubicBezTo>
                      <a:pt x="15718" y="1192"/>
                      <a:pt x="15744" y="1268"/>
                      <a:pt x="15718" y="1318"/>
                    </a:cubicBezTo>
                    <a:cubicBezTo>
                      <a:pt x="15718" y="1318"/>
                      <a:pt x="15718" y="1318"/>
                      <a:pt x="15718" y="1318"/>
                    </a:cubicBezTo>
                    <a:cubicBezTo>
                      <a:pt x="15693" y="1369"/>
                      <a:pt x="15642" y="1394"/>
                      <a:pt x="15592" y="1394"/>
                    </a:cubicBezTo>
                    <a:cubicBezTo>
                      <a:pt x="15592" y="1394"/>
                      <a:pt x="15592" y="1394"/>
                      <a:pt x="15592" y="1394"/>
                    </a:cubicBezTo>
                    <a:cubicBezTo>
                      <a:pt x="15566" y="1394"/>
                      <a:pt x="15566" y="1394"/>
                      <a:pt x="15541" y="1369"/>
                    </a:cubicBezTo>
                    <a:close/>
                    <a:moveTo>
                      <a:pt x="6515" y="1014"/>
                    </a:moveTo>
                    <a:cubicBezTo>
                      <a:pt x="6490" y="963"/>
                      <a:pt x="6515" y="887"/>
                      <a:pt x="6566" y="862"/>
                    </a:cubicBezTo>
                    <a:cubicBezTo>
                      <a:pt x="6566" y="862"/>
                      <a:pt x="6566" y="862"/>
                      <a:pt x="6566" y="862"/>
                    </a:cubicBezTo>
                    <a:cubicBezTo>
                      <a:pt x="6642" y="837"/>
                      <a:pt x="6718" y="862"/>
                      <a:pt x="6744" y="913"/>
                    </a:cubicBezTo>
                    <a:cubicBezTo>
                      <a:pt x="6744" y="913"/>
                      <a:pt x="6744" y="913"/>
                      <a:pt x="6744" y="913"/>
                    </a:cubicBezTo>
                    <a:cubicBezTo>
                      <a:pt x="6769" y="989"/>
                      <a:pt x="6744" y="1065"/>
                      <a:pt x="6668" y="1090"/>
                    </a:cubicBezTo>
                    <a:cubicBezTo>
                      <a:pt x="6668" y="1090"/>
                      <a:pt x="6668" y="1090"/>
                      <a:pt x="6668" y="1090"/>
                    </a:cubicBezTo>
                    <a:cubicBezTo>
                      <a:pt x="6668" y="1090"/>
                      <a:pt x="6642" y="1090"/>
                      <a:pt x="6617" y="1090"/>
                    </a:cubicBezTo>
                    <a:cubicBezTo>
                      <a:pt x="6617" y="1090"/>
                      <a:pt x="6617" y="1090"/>
                      <a:pt x="6617" y="1090"/>
                    </a:cubicBezTo>
                    <a:cubicBezTo>
                      <a:pt x="6566" y="1090"/>
                      <a:pt x="6515" y="1065"/>
                      <a:pt x="6515" y="1014"/>
                    </a:cubicBezTo>
                    <a:close/>
                    <a:moveTo>
                      <a:pt x="14907" y="1090"/>
                    </a:moveTo>
                    <a:cubicBezTo>
                      <a:pt x="14831" y="1039"/>
                      <a:pt x="14806" y="989"/>
                      <a:pt x="14831" y="913"/>
                    </a:cubicBezTo>
                    <a:cubicBezTo>
                      <a:pt x="14831" y="913"/>
                      <a:pt x="14831" y="913"/>
                      <a:pt x="14831" y="913"/>
                    </a:cubicBezTo>
                    <a:cubicBezTo>
                      <a:pt x="14856" y="837"/>
                      <a:pt x="14932" y="811"/>
                      <a:pt x="15008" y="837"/>
                    </a:cubicBezTo>
                    <a:cubicBezTo>
                      <a:pt x="15008" y="837"/>
                      <a:pt x="15008" y="837"/>
                      <a:pt x="15008" y="837"/>
                    </a:cubicBezTo>
                    <a:cubicBezTo>
                      <a:pt x="15059" y="862"/>
                      <a:pt x="15085" y="938"/>
                      <a:pt x="15059" y="1014"/>
                    </a:cubicBezTo>
                    <a:cubicBezTo>
                      <a:pt x="15059" y="1014"/>
                      <a:pt x="15059" y="1014"/>
                      <a:pt x="15059" y="1014"/>
                    </a:cubicBezTo>
                    <a:cubicBezTo>
                      <a:pt x="15034" y="1065"/>
                      <a:pt x="15008" y="1090"/>
                      <a:pt x="14958" y="1090"/>
                    </a:cubicBezTo>
                    <a:cubicBezTo>
                      <a:pt x="14958" y="1090"/>
                      <a:pt x="14958" y="1090"/>
                      <a:pt x="14958" y="1090"/>
                    </a:cubicBezTo>
                    <a:cubicBezTo>
                      <a:pt x="14932" y="1090"/>
                      <a:pt x="14907" y="1090"/>
                      <a:pt x="14907" y="1090"/>
                    </a:cubicBezTo>
                    <a:close/>
                    <a:moveTo>
                      <a:pt x="7175" y="761"/>
                    </a:moveTo>
                    <a:cubicBezTo>
                      <a:pt x="7149" y="685"/>
                      <a:pt x="7175" y="608"/>
                      <a:pt x="7251" y="583"/>
                    </a:cubicBezTo>
                    <a:cubicBezTo>
                      <a:pt x="7251" y="583"/>
                      <a:pt x="7251" y="583"/>
                      <a:pt x="7251" y="583"/>
                    </a:cubicBezTo>
                    <a:cubicBezTo>
                      <a:pt x="7301" y="583"/>
                      <a:pt x="7377" y="608"/>
                      <a:pt x="7403" y="685"/>
                    </a:cubicBezTo>
                    <a:cubicBezTo>
                      <a:pt x="7403" y="685"/>
                      <a:pt x="7403" y="685"/>
                      <a:pt x="7403" y="685"/>
                    </a:cubicBezTo>
                    <a:cubicBezTo>
                      <a:pt x="7428" y="735"/>
                      <a:pt x="7403" y="811"/>
                      <a:pt x="7327" y="837"/>
                    </a:cubicBezTo>
                    <a:cubicBezTo>
                      <a:pt x="7327" y="837"/>
                      <a:pt x="7327" y="837"/>
                      <a:pt x="7327" y="837"/>
                    </a:cubicBezTo>
                    <a:cubicBezTo>
                      <a:pt x="7327" y="837"/>
                      <a:pt x="7301" y="837"/>
                      <a:pt x="7276" y="837"/>
                    </a:cubicBezTo>
                    <a:cubicBezTo>
                      <a:pt x="7276" y="837"/>
                      <a:pt x="7276" y="837"/>
                      <a:pt x="7276" y="837"/>
                    </a:cubicBezTo>
                    <a:cubicBezTo>
                      <a:pt x="7225" y="837"/>
                      <a:pt x="7175" y="811"/>
                      <a:pt x="7175" y="761"/>
                    </a:cubicBezTo>
                    <a:close/>
                    <a:moveTo>
                      <a:pt x="14248" y="837"/>
                    </a:moveTo>
                    <a:cubicBezTo>
                      <a:pt x="14172" y="811"/>
                      <a:pt x="14146" y="735"/>
                      <a:pt x="14172" y="659"/>
                    </a:cubicBezTo>
                    <a:cubicBezTo>
                      <a:pt x="14172" y="659"/>
                      <a:pt x="14172" y="659"/>
                      <a:pt x="14172" y="659"/>
                    </a:cubicBezTo>
                    <a:cubicBezTo>
                      <a:pt x="14197" y="608"/>
                      <a:pt x="14248" y="558"/>
                      <a:pt x="14324" y="583"/>
                    </a:cubicBezTo>
                    <a:cubicBezTo>
                      <a:pt x="14324" y="583"/>
                      <a:pt x="14324" y="583"/>
                      <a:pt x="14324" y="583"/>
                    </a:cubicBezTo>
                    <a:cubicBezTo>
                      <a:pt x="14400" y="608"/>
                      <a:pt x="14425" y="685"/>
                      <a:pt x="14400" y="735"/>
                    </a:cubicBezTo>
                    <a:cubicBezTo>
                      <a:pt x="14400" y="735"/>
                      <a:pt x="14400" y="735"/>
                      <a:pt x="14400" y="735"/>
                    </a:cubicBezTo>
                    <a:cubicBezTo>
                      <a:pt x="14375" y="811"/>
                      <a:pt x="14324" y="837"/>
                      <a:pt x="14273" y="837"/>
                    </a:cubicBezTo>
                    <a:cubicBezTo>
                      <a:pt x="14273" y="837"/>
                      <a:pt x="14273" y="837"/>
                      <a:pt x="14273" y="837"/>
                    </a:cubicBezTo>
                    <a:cubicBezTo>
                      <a:pt x="14273" y="837"/>
                      <a:pt x="14248" y="837"/>
                      <a:pt x="14248" y="837"/>
                    </a:cubicBezTo>
                    <a:close/>
                    <a:moveTo>
                      <a:pt x="7834" y="532"/>
                    </a:moveTo>
                    <a:cubicBezTo>
                      <a:pt x="7834" y="456"/>
                      <a:pt x="7859" y="406"/>
                      <a:pt x="7935" y="380"/>
                    </a:cubicBezTo>
                    <a:cubicBezTo>
                      <a:pt x="7935" y="380"/>
                      <a:pt x="7935" y="380"/>
                      <a:pt x="7935" y="380"/>
                    </a:cubicBezTo>
                    <a:cubicBezTo>
                      <a:pt x="7935" y="380"/>
                      <a:pt x="7935" y="380"/>
                      <a:pt x="7935" y="380"/>
                    </a:cubicBezTo>
                    <a:cubicBezTo>
                      <a:pt x="7935" y="380"/>
                      <a:pt x="7935" y="380"/>
                      <a:pt x="7935" y="380"/>
                    </a:cubicBezTo>
                    <a:cubicBezTo>
                      <a:pt x="8011" y="355"/>
                      <a:pt x="8062" y="406"/>
                      <a:pt x="8087" y="456"/>
                    </a:cubicBezTo>
                    <a:cubicBezTo>
                      <a:pt x="8087" y="456"/>
                      <a:pt x="8087" y="456"/>
                      <a:pt x="8087" y="456"/>
                    </a:cubicBezTo>
                    <a:cubicBezTo>
                      <a:pt x="8113" y="532"/>
                      <a:pt x="8062" y="608"/>
                      <a:pt x="8011" y="634"/>
                    </a:cubicBezTo>
                    <a:cubicBezTo>
                      <a:pt x="8011" y="634"/>
                      <a:pt x="8011" y="634"/>
                      <a:pt x="8011" y="634"/>
                    </a:cubicBezTo>
                    <a:cubicBezTo>
                      <a:pt x="7986" y="634"/>
                      <a:pt x="7986" y="634"/>
                      <a:pt x="7961" y="634"/>
                    </a:cubicBezTo>
                    <a:cubicBezTo>
                      <a:pt x="7961" y="634"/>
                      <a:pt x="7961" y="634"/>
                      <a:pt x="7961" y="634"/>
                    </a:cubicBezTo>
                    <a:cubicBezTo>
                      <a:pt x="7910" y="634"/>
                      <a:pt x="7859" y="583"/>
                      <a:pt x="7834" y="532"/>
                    </a:cubicBezTo>
                    <a:close/>
                    <a:moveTo>
                      <a:pt x="13563" y="608"/>
                    </a:moveTo>
                    <a:cubicBezTo>
                      <a:pt x="13513" y="608"/>
                      <a:pt x="13462" y="532"/>
                      <a:pt x="13487" y="456"/>
                    </a:cubicBezTo>
                    <a:cubicBezTo>
                      <a:pt x="13487" y="456"/>
                      <a:pt x="13487" y="456"/>
                      <a:pt x="13487" y="456"/>
                    </a:cubicBezTo>
                    <a:cubicBezTo>
                      <a:pt x="13487" y="406"/>
                      <a:pt x="13563" y="355"/>
                      <a:pt x="13639" y="380"/>
                    </a:cubicBezTo>
                    <a:cubicBezTo>
                      <a:pt x="13639" y="380"/>
                      <a:pt x="13639" y="380"/>
                      <a:pt x="13639" y="380"/>
                    </a:cubicBezTo>
                    <a:cubicBezTo>
                      <a:pt x="13715" y="380"/>
                      <a:pt x="13741" y="456"/>
                      <a:pt x="13715" y="532"/>
                    </a:cubicBezTo>
                    <a:cubicBezTo>
                      <a:pt x="13715" y="532"/>
                      <a:pt x="13715" y="532"/>
                      <a:pt x="13715" y="532"/>
                    </a:cubicBezTo>
                    <a:cubicBezTo>
                      <a:pt x="13715" y="583"/>
                      <a:pt x="13665" y="634"/>
                      <a:pt x="13614" y="634"/>
                    </a:cubicBezTo>
                    <a:cubicBezTo>
                      <a:pt x="13614" y="634"/>
                      <a:pt x="13614" y="634"/>
                      <a:pt x="13614" y="634"/>
                    </a:cubicBezTo>
                    <a:cubicBezTo>
                      <a:pt x="13589" y="634"/>
                      <a:pt x="13589" y="608"/>
                      <a:pt x="13563" y="608"/>
                    </a:cubicBezTo>
                    <a:close/>
                    <a:moveTo>
                      <a:pt x="8544" y="355"/>
                    </a:moveTo>
                    <a:cubicBezTo>
                      <a:pt x="8518" y="304"/>
                      <a:pt x="8569" y="228"/>
                      <a:pt x="8645" y="203"/>
                    </a:cubicBezTo>
                    <a:cubicBezTo>
                      <a:pt x="8645" y="203"/>
                      <a:pt x="8645" y="203"/>
                      <a:pt x="8645" y="203"/>
                    </a:cubicBezTo>
                    <a:cubicBezTo>
                      <a:pt x="8696" y="203"/>
                      <a:pt x="8772" y="254"/>
                      <a:pt x="8772" y="304"/>
                    </a:cubicBezTo>
                    <a:cubicBezTo>
                      <a:pt x="8772" y="304"/>
                      <a:pt x="8772" y="304"/>
                      <a:pt x="8772" y="304"/>
                    </a:cubicBezTo>
                    <a:cubicBezTo>
                      <a:pt x="8797" y="380"/>
                      <a:pt x="8746" y="456"/>
                      <a:pt x="8696" y="456"/>
                    </a:cubicBezTo>
                    <a:cubicBezTo>
                      <a:pt x="8696" y="456"/>
                      <a:pt x="8696" y="456"/>
                      <a:pt x="8696" y="456"/>
                    </a:cubicBezTo>
                    <a:cubicBezTo>
                      <a:pt x="8670" y="456"/>
                      <a:pt x="8670" y="456"/>
                      <a:pt x="8670" y="456"/>
                    </a:cubicBezTo>
                    <a:cubicBezTo>
                      <a:pt x="8670" y="456"/>
                      <a:pt x="8670" y="456"/>
                      <a:pt x="8670" y="456"/>
                    </a:cubicBezTo>
                    <a:cubicBezTo>
                      <a:pt x="8594" y="456"/>
                      <a:pt x="8544" y="431"/>
                      <a:pt x="8544" y="355"/>
                    </a:cubicBezTo>
                    <a:close/>
                    <a:moveTo>
                      <a:pt x="12879" y="456"/>
                    </a:moveTo>
                    <a:cubicBezTo>
                      <a:pt x="12803" y="431"/>
                      <a:pt x="12777" y="380"/>
                      <a:pt x="12777" y="304"/>
                    </a:cubicBezTo>
                    <a:cubicBezTo>
                      <a:pt x="12777" y="304"/>
                      <a:pt x="12777" y="304"/>
                      <a:pt x="12777" y="304"/>
                    </a:cubicBezTo>
                    <a:cubicBezTo>
                      <a:pt x="12803" y="228"/>
                      <a:pt x="12854" y="203"/>
                      <a:pt x="12930" y="203"/>
                    </a:cubicBezTo>
                    <a:cubicBezTo>
                      <a:pt x="12930" y="203"/>
                      <a:pt x="12930" y="203"/>
                      <a:pt x="12930" y="203"/>
                    </a:cubicBezTo>
                    <a:cubicBezTo>
                      <a:pt x="13006" y="228"/>
                      <a:pt x="13056" y="279"/>
                      <a:pt x="13031" y="355"/>
                    </a:cubicBezTo>
                    <a:cubicBezTo>
                      <a:pt x="13031" y="355"/>
                      <a:pt x="13031" y="355"/>
                      <a:pt x="13031" y="355"/>
                    </a:cubicBezTo>
                    <a:cubicBezTo>
                      <a:pt x="13031" y="406"/>
                      <a:pt x="12980" y="456"/>
                      <a:pt x="12904" y="456"/>
                    </a:cubicBezTo>
                    <a:cubicBezTo>
                      <a:pt x="12904" y="456"/>
                      <a:pt x="12904" y="456"/>
                      <a:pt x="12904" y="456"/>
                    </a:cubicBezTo>
                    <a:cubicBezTo>
                      <a:pt x="12904" y="456"/>
                      <a:pt x="12904" y="456"/>
                      <a:pt x="12879" y="456"/>
                    </a:cubicBezTo>
                    <a:close/>
                    <a:moveTo>
                      <a:pt x="9228" y="228"/>
                    </a:moveTo>
                    <a:cubicBezTo>
                      <a:pt x="9228" y="152"/>
                      <a:pt x="9279" y="101"/>
                      <a:pt x="9355" y="101"/>
                    </a:cubicBezTo>
                    <a:cubicBezTo>
                      <a:pt x="9355" y="101"/>
                      <a:pt x="9355" y="101"/>
                      <a:pt x="9355" y="101"/>
                    </a:cubicBezTo>
                    <a:cubicBezTo>
                      <a:pt x="9406" y="76"/>
                      <a:pt x="9482" y="127"/>
                      <a:pt x="9482" y="203"/>
                    </a:cubicBezTo>
                    <a:cubicBezTo>
                      <a:pt x="9482" y="203"/>
                      <a:pt x="9482" y="203"/>
                      <a:pt x="9482" y="203"/>
                    </a:cubicBezTo>
                    <a:cubicBezTo>
                      <a:pt x="9507" y="279"/>
                      <a:pt x="9456" y="330"/>
                      <a:pt x="9380" y="355"/>
                    </a:cubicBezTo>
                    <a:cubicBezTo>
                      <a:pt x="9380" y="355"/>
                      <a:pt x="9380" y="355"/>
                      <a:pt x="9380" y="355"/>
                    </a:cubicBezTo>
                    <a:cubicBezTo>
                      <a:pt x="9380" y="355"/>
                      <a:pt x="9380" y="355"/>
                      <a:pt x="9355" y="355"/>
                    </a:cubicBezTo>
                    <a:cubicBezTo>
                      <a:pt x="9355" y="355"/>
                      <a:pt x="9355" y="355"/>
                      <a:pt x="9355" y="355"/>
                    </a:cubicBezTo>
                    <a:cubicBezTo>
                      <a:pt x="9304" y="355"/>
                      <a:pt x="9254" y="304"/>
                      <a:pt x="9228" y="228"/>
                    </a:cubicBezTo>
                    <a:close/>
                    <a:moveTo>
                      <a:pt x="12194" y="330"/>
                    </a:moveTo>
                    <a:cubicBezTo>
                      <a:pt x="12118" y="330"/>
                      <a:pt x="12068" y="279"/>
                      <a:pt x="12093" y="203"/>
                    </a:cubicBezTo>
                    <a:cubicBezTo>
                      <a:pt x="12093" y="203"/>
                      <a:pt x="12093" y="203"/>
                      <a:pt x="12093" y="203"/>
                    </a:cubicBezTo>
                    <a:cubicBezTo>
                      <a:pt x="12093" y="127"/>
                      <a:pt x="12144" y="76"/>
                      <a:pt x="12220" y="76"/>
                    </a:cubicBezTo>
                    <a:cubicBezTo>
                      <a:pt x="12220" y="76"/>
                      <a:pt x="12220" y="76"/>
                      <a:pt x="12220" y="76"/>
                    </a:cubicBezTo>
                    <a:cubicBezTo>
                      <a:pt x="12296" y="101"/>
                      <a:pt x="12346" y="152"/>
                      <a:pt x="12321" y="228"/>
                    </a:cubicBezTo>
                    <a:cubicBezTo>
                      <a:pt x="12321" y="228"/>
                      <a:pt x="12321" y="228"/>
                      <a:pt x="12321" y="228"/>
                    </a:cubicBezTo>
                    <a:cubicBezTo>
                      <a:pt x="12321" y="304"/>
                      <a:pt x="12270" y="330"/>
                      <a:pt x="12194" y="330"/>
                    </a:cubicBezTo>
                    <a:cubicBezTo>
                      <a:pt x="12194" y="330"/>
                      <a:pt x="12194" y="330"/>
                      <a:pt x="12194" y="330"/>
                    </a:cubicBezTo>
                    <a:cubicBezTo>
                      <a:pt x="12194" y="330"/>
                      <a:pt x="12194" y="330"/>
                      <a:pt x="12194" y="330"/>
                    </a:cubicBezTo>
                    <a:close/>
                    <a:moveTo>
                      <a:pt x="9938" y="152"/>
                    </a:moveTo>
                    <a:cubicBezTo>
                      <a:pt x="9938" y="76"/>
                      <a:pt x="9989" y="25"/>
                      <a:pt x="10065" y="25"/>
                    </a:cubicBezTo>
                    <a:cubicBezTo>
                      <a:pt x="10065" y="25"/>
                      <a:pt x="10065" y="25"/>
                      <a:pt x="10065" y="25"/>
                    </a:cubicBezTo>
                    <a:cubicBezTo>
                      <a:pt x="10141" y="25"/>
                      <a:pt x="10192" y="76"/>
                      <a:pt x="10192" y="127"/>
                    </a:cubicBezTo>
                    <a:cubicBezTo>
                      <a:pt x="10192" y="127"/>
                      <a:pt x="10192" y="127"/>
                      <a:pt x="10192" y="127"/>
                    </a:cubicBezTo>
                    <a:cubicBezTo>
                      <a:pt x="10192" y="203"/>
                      <a:pt x="10141" y="279"/>
                      <a:pt x="10090" y="279"/>
                    </a:cubicBezTo>
                    <a:cubicBezTo>
                      <a:pt x="10090" y="279"/>
                      <a:pt x="10090" y="279"/>
                      <a:pt x="10090" y="279"/>
                    </a:cubicBezTo>
                    <a:cubicBezTo>
                      <a:pt x="10090" y="279"/>
                      <a:pt x="10065" y="279"/>
                      <a:pt x="10065" y="279"/>
                    </a:cubicBezTo>
                    <a:cubicBezTo>
                      <a:pt x="10065" y="279"/>
                      <a:pt x="10065" y="279"/>
                      <a:pt x="10065" y="279"/>
                    </a:cubicBezTo>
                    <a:cubicBezTo>
                      <a:pt x="10014" y="279"/>
                      <a:pt x="9938" y="228"/>
                      <a:pt x="9938" y="152"/>
                    </a:cubicBezTo>
                    <a:close/>
                    <a:moveTo>
                      <a:pt x="11485" y="279"/>
                    </a:moveTo>
                    <a:cubicBezTo>
                      <a:pt x="11408" y="254"/>
                      <a:pt x="11358" y="203"/>
                      <a:pt x="11358" y="127"/>
                    </a:cubicBezTo>
                    <a:cubicBezTo>
                      <a:pt x="11358" y="127"/>
                      <a:pt x="11358" y="127"/>
                      <a:pt x="11358" y="127"/>
                    </a:cubicBezTo>
                    <a:cubicBezTo>
                      <a:pt x="11383" y="76"/>
                      <a:pt x="11434" y="0"/>
                      <a:pt x="11510" y="25"/>
                    </a:cubicBezTo>
                    <a:cubicBezTo>
                      <a:pt x="11510" y="25"/>
                      <a:pt x="11510" y="25"/>
                      <a:pt x="11510" y="25"/>
                    </a:cubicBezTo>
                    <a:cubicBezTo>
                      <a:pt x="11586" y="25"/>
                      <a:pt x="11637" y="76"/>
                      <a:pt x="11611" y="152"/>
                    </a:cubicBezTo>
                    <a:cubicBezTo>
                      <a:pt x="11611" y="152"/>
                      <a:pt x="11611" y="152"/>
                      <a:pt x="11611" y="152"/>
                    </a:cubicBezTo>
                    <a:cubicBezTo>
                      <a:pt x="11611" y="228"/>
                      <a:pt x="11561" y="279"/>
                      <a:pt x="11485" y="279"/>
                    </a:cubicBezTo>
                    <a:cubicBezTo>
                      <a:pt x="11485" y="279"/>
                      <a:pt x="11485" y="279"/>
                      <a:pt x="11485" y="279"/>
                    </a:cubicBezTo>
                    <a:cubicBezTo>
                      <a:pt x="11485" y="279"/>
                      <a:pt x="11485" y="279"/>
                      <a:pt x="11485" y="279"/>
                    </a:cubicBezTo>
                    <a:close/>
                    <a:moveTo>
                      <a:pt x="10648" y="127"/>
                    </a:moveTo>
                    <a:cubicBezTo>
                      <a:pt x="10648" y="51"/>
                      <a:pt x="10724" y="0"/>
                      <a:pt x="10775" y="0"/>
                    </a:cubicBezTo>
                    <a:cubicBezTo>
                      <a:pt x="10775" y="0"/>
                      <a:pt x="10775" y="0"/>
                      <a:pt x="10775" y="0"/>
                    </a:cubicBezTo>
                    <a:cubicBezTo>
                      <a:pt x="10851" y="0"/>
                      <a:pt x="10901" y="51"/>
                      <a:pt x="10901" y="127"/>
                    </a:cubicBezTo>
                    <a:cubicBezTo>
                      <a:pt x="10901" y="127"/>
                      <a:pt x="10901" y="127"/>
                      <a:pt x="10901" y="127"/>
                    </a:cubicBezTo>
                    <a:cubicBezTo>
                      <a:pt x="10901" y="203"/>
                      <a:pt x="10851" y="254"/>
                      <a:pt x="10775" y="254"/>
                    </a:cubicBezTo>
                    <a:cubicBezTo>
                      <a:pt x="10775" y="254"/>
                      <a:pt x="10775" y="254"/>
                      <a:pt x="10775" y="254"/>
                    </a:cubicBezTo>
                    <a:cubicBezTo>
                      <a:pt x="10724" y="254"/>
                      <a:pt x="10648" y="203"/>
                      <a:pt x="10648" y="127"/>
                    </a:cubicBezTo>
                    <a:close/>
                  </a:path>
                </a:pathLst>
              </a:cu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grpSp>
            <p:nvGrpSpPr>
              <p:cNvPr id="1461" name="Group 28"/>
              <p:cNvGrpSpPr/>
              <p:nvPr/>
            </p:nvGrpSpPr>
            <p:grpSpPr>
              <a:xfrm>
                <a:off x="4200448" y="8327148"/>
                <a:ext cx="542340" cy="547889"/>
                <a:chOff x="0" y="0"/>
                <a:chExt cx="542339" cy="547887"/>
              </a:xfrm>
            </p:grpSpPr>
            <p:sp>
              <p:nvSpPr>
                <p:cNvPr id="1459" name="Freeform 15"/>
                <p:cNvSpPr/>
                <p:nvPr/>
              </p:nvSpPr>
              <p:spPr>
                <a:xfrm flipH="1">
                  <a:off x="-1" y="0"/>
                  <a:ext cx="542341" cy="547888"/>
                </a:xfrm>
                <a:custGeom>
                  <a:avLst/>
                  <a:gdLst/>
                  <a:ahLst/>
                  <a:cxnLst>
                    <a:cxn ang="0">
                      <a:pos x="wd2" y="hd2"/>
                    </a:cxn>
                    <a:cxn ang="5400000">
                      <a:pos x="wd2" y="hd2"/>
                    </a:cxn>
                    <a:cxn ang="10800000">
                      <a:pos x="wd2" y="hd2"/>
                    </a:cxn>
                    <a:cxn ang="16200000">
                      <a:pos x="wd2" y="hd2"/>
                    </a:cxn>
                  </a:cxnLst>
                  <a:rect l="0" t="0" r="r" b="b"/>
                  <a:pathLst>
                    <a:path w="19133" h="18999" extrusionOk="0">
                      <a:moveTo>
                        <a:pt x="17367" y="3813"/>
                      </a:moveTo>
                      <a:cubicBezTo>
                        <a:pt x="20367" y="8251"/>
                        <a:pt x="19467" y="14169"/>
                        <a:pt x="15267" y="17128"/>
                      </a:cubicBezTo>
                      <a:cubicBezTo>
                        <a:pt x="11067" y="20383"/>
                        <a:pt x="5067" y="19199"/>
                        <a:pt x="1767" y="15057"/>
                      </a:cubicBezTo>
                      <a:cubicBezTo>
                        <a:pt x="-1233" y="10915"/>
                        <a:pt x="-333" y="4997"/>
                        <a:pt x="3867" y="1742"/>
                      </a:cubicBezTo>
                      <a:cubicBezTo>
                        <a:pt x="8367" y="-1217"/>
                        <a:pt x="14367" y="-329"/>
                        <a:pt x="17367" y="3813"/>
                      </a:cubicBezTo>
                      <a:close/>
                    </a:path>
                  </a:pathLst>
                </a:custGeom>
                <a:solidFill>
                  <a:srgbClr val="242E3D"/>
                </a:solidFill>
                <a:ln w="31750" cap="flat">
                  <a:solidFill>
                    <a:srgbClr val="B39C85"/>
                  </a:solidFill>
                  <a:prstDash val="solid"/>
                  <a:miter lim="8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1460" name="Freeform 19"/>
                <p:cNvSpPr/>
                <p:nvPr/>
              </p:nvSpPr>
              <p:spPr>
                <a:xfrm flipH="1">
                  <a:off x="124285" y="126602"/>
                  <a:ext cx="291531" cy="294666"/>
                </a:xfrm>
                <a:custGeom>
                  <a:avLst/>
                  <a:gdLst/>
                  <a:ahLst/>
                  <a:cxnLst>
                    <a:cxn ang="0">
                      <a:pos x="wd2" y="hd2"/>
                    </a:cxn>
                    <a:cxn ang="5400000">
                      <a:pos x="wd2" y="hd2"/>
                    </a:cxn>
                    <a:cxn ang="10800000">
                      <a:pos x="wd2" y="hd2"/>
                    </a:cxn>
                    <a:cxn ang="16200000">
                      <a:pos x="wd2" y="hd2"/>
                    </a:cxn>
                  </a:cxnLst>
                  <a:rect l="0" t="0" r="r" b="b"/>
                  <a:pathLst>
                    <a:path w="19132" h="19132" extrusionOk="0">
                      <a:moveTo>
                        <a:pt x="17200" y="3908"/>
                      </a:moveTo>
                      <a:cubicBezTo>
                        <a:pt x="20523" y="8338"/>
                        <a:pt x="19415" y="14431"/>
                        <a:pt x="14985" y="17200"/>
                      </a:cubicBezTo>
                      <a:cubicBezTo>
                        <a:pt x="11108" y="20523"/>
                        <a:pt x="5015" y="19415"/>
                        <a:pt x="1692" y="14985"/>
                      </a:cubicBezTo>
                      <a:cubicBezTo>
                        <a:pt x="-1077" y="11108"/>
                        <a:pt x="-523" y="5015"/>
                        <a:pt x="3908" y="1692"/>
                      </a:cubicBezTo>
                      <a:cubicBezTo>
                        <a:pt x="8338" y="-1077"/>
                        <a:pt x="14431" y="-523"/>
                        <a:pt x="17200" y="3908"/>
                      </a:cubicBezTo>
                      <a:close/>
                    </a:path>
                  </a:pathLst>
                </a:custGeom>
                <a:solidFill>
                  <a:srgbClr val="B39C85"/>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grpSp>
          <p:grpSp>
            <p:nvGrpSpPr>
              <p:cNvPr id="1464" name="Group 29"/>
              <p:cNvGrpSpPr/>
              <p:nvPr/>
            </p:nvGrpSpPr>
            <p:grpSpPr>
              <a:xfrm>
                <a:off x="2901855" y="6539207"/>
                <a:ext cx="546237" cy="546233"/>
                <a:chOff x="0" y="0"/>
                <a:chExt cx="546236" cy="546232"/>
              </a:xfrm>
            </p:grpSpPr>
            <p:sp>
              <p:nvSpPr>
                <p:cNvPr id="1462" name="Freeform 16"/>
                <p:cNvSpPr/>
                <p:nvPr/>
              </p:nvSpPr>
              <p:spPr>
                <a:xfrm flipH="1">
                  <a:off x="0" y="0"/>
                  <a:ext cx="546237" cy="546233"/>
                </a:xfrm>
                <a:custGeom>
                  <a:avLst/>
                  <a:gdLst/>
                  <a:ahLst/>
                  <a:cxnLst>
                    <a:cxn ang="0">
                      <a:pos x="wd2" y="hd2"/>
                    </a:cxn>
                    <a:cxn ang="5400000">
                      <a:pos x="wd2" y="hd2"/>
                    </a:cxn>
                    <a:cxn ang="10800000">
                      <a:pos x="wd2" y="hd2"/>
                    </a:cxn>
                    <a:cxn ang="16200000">
                      <a:pos x="wd2" y="hd2"/>
                    </a:cxn>
                  </a:cxnLst>
                  <a:rect l="0" t="0" r="r" b="b"/>
                  <a:pathLst>
                    <a:path w="19271" h="19271" extrusionOk="0">
                      <a:moveTo>
                        <a:pt x="12713" y="413"/>
                      </a:moveTo>
                      <a:cubicBezTo>
                        <a:pt x="17813" y="2213"/>
                        <a:pt x="20513" y="7613"/>
                        <a:pt x="18713" y="12713"/>
                      </a:cubicBezTo>
                      <a:cubicBezTo>
                        <a:pt x="17213" y="17813"/>
                        <a:pt x="11813" y="20513"/>
                        <a:pt x="6713" y="18713"/>
                      </a:cubicBezTo>
                      <a:cubicBezTo>
                        <a:pt x="1613" y="17213"/>
                        <a:pt x="-1087" y="11813"/>
                        <a:pt x="413" y="6713"/>
                      </a:cubicBezTo>
                      <a:cubicBezTo>
                        <a:pt x="2213" y="1613"/>
                        <a:pt x="7613" y="-1087"/>
                        <a:pt x="12713" y="413"/>
                      </a:cubicBezTo>
                      <a:close/>
                    </a:path>
                  </a:pathLst>
                </a:custGeom>
                <a:solidFill>
                  <a:srgbClr val="242E3D"/>
                </a:solidFill>
                <a:ln w="31750" cap="flat">
                  <a:solidFill>
                    <a:srgbClr val="FF9DAB">
                      <a:alpha val="82526"/>
                    </a:srgbClr>
                  </a:solidFill>
                  <a:prstDash val="solid"/>
                  <a:miter lim="8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1463" name="Freeform 20"/>
                <p:cNvSpPr/>
                <p:nvPr/>
              </p:nvSpPr>
              <p:spPr>
                <a:xfrm flipH="1">
                  <a:off x="127941" y="132295"/>
                  <a:ext cx="285997" cy="285995"/>
                </a:xfrm>
                <a:custGeom>
                  <a:avLst/>
                  <a:gdLst/>
                  <a:ahLst/>
                  <a:cxnLst>
                    <a:cxn ang="0">
                      <a:pos x="wd2" y="hd2"/>
                    </a:cxn>
                    <a:cxn ang="5400000">
                      <a:pos x="wd2" y="hd2"/>
                    </a:cxn>
                    <a:cxn ang="10800000">
                      <a:pos x="wd2" y="hd2"/>
                    </a:cxn>
                    <a:cxn ang="16200000">
                      <a:pos x="wd2" y="hd2"/>
                    </a:cxn>
                  </a:cxnLst>
                  <a:rect l="0" t="0" r="r" b="b"/>
                  <a:pathLst>
                    <a:path w="19181" h="19181" extrusionOk="0">
                      <a:moveTo>
                        <a:pt x="12433" y="496"/>
                      </a:moveTo>
                      <a:cubicBezTo>
                        <a:pt x="17549" y="1633"/>
                        <a:pt x="20391" y="7317"/>
                        <a:pt x="18686" y="12433"/>
                      </a:cubicBezTo>
                      <a:cubicBezTo>
                        <a:pt x="16980" y="17549"/>
                        <a:pt x="11865" y="20391"/>
                        <a:pt x="6749" y="18686"/>
                      </a:cubicBezTo>
                      <a:cubicBezTo>
                        <a:pt x="1633" y="16980"/>
                        <a:pt x="-1209" y="11865"/>
                        <a:pt x="496" y="6749"/>
                      </a:cubicBezTo>
                      <a:cubicBezTo>
                        <a:pt x="1633" y="1633"/>
                        <a:pt x="7317" y="-1209"/>
                        <a:pt x="12433" y="496"/>
                      </a:cubicBezTo>
                      <a:close/>
                    </a:path>
                  </a:pathLst>
                </a:custGeom>
                <a:solidFill>
                  <a:srgbClr val="FF9DAB">
                    <a:alpha val="82526"/>
                  </a:srgbClr>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grpSp>
          <p:grpSp>
            <p:nvGrpSpPr>
              <p:cNvPr id="1467" name="Group 30"/>
              <p:cNvGrpSpPr/>
              <p:nvPr/>
            </p:nvGrpSpPr>
            <p:grpSpPr>
              <a:xfrm>
                <a:off x="2901855" y="4330817"/>
                <a:ext cx="546237" cy="546235"/>
                <a:chOff x="0" y="0"/>
                <a:chExt cx="546236" cy="546233"/>
              </a:xfrm>
            </p:grpSpPr>
            <p:sp>
              <p:nvSpPr>
                <p:cNvPr id="1465" name="Freeform 17"/>
                <p:cNvSpPr/>
                <p:nvPr/>
              </p:nvSpPr>
              <p:spPr>
                <a:xfrm flipH="1">
                  <a:off x="0" y="0"/>
                  <a:ext cx="546237" cy="546234"/>
                </a:xfrm>
                <a:custGeom>
                  <a:avLst/>
                  <a:gdLst/>
                  <a:ahLst/>
                  <a:cxnLst>
                    <a:cxn ang="0">
                      <a:pos x="wd2" y="hd2"/>
                    </a:cxn>
                    <a:cxn ang="5400000">
                      <a:pos x="wd2" y="hd2"/>
                    </a:cxn>
                    <a:cxn ang="10800000">
                      <a:pos x="wd2" y="hd2"/>
                    </a:cxn>
                    <a:cxn ang="16200000">
                      <a:pos x="wd2" y="hd2"/>
                    </a:cxn>
                  </a:cxnLst>
                  <a:rect l="0" t="0" r="r" b="b"/>
                  <a:pathLst>
                    <a:path w="19271" h="19271" extrusionOk="0">
                      <a:moveTo>
                        <a:pt x="6713" y="413"/>
                      </a:moveTo>
                      <a:cubicBezTo>
                        <a:pt x="11813" y="-1087"/>
                        <a:pt x="17213" y="1613"/>
                        <a:pt x="18713" y="6713"/>
                      </a:cubicBezTo>
                      <a:cubicBezTo>
                        <a:pt x="20513" y="11813"/>
                        <a:pt x="17813" y="17213"/>
                        <a:pt x="12713" y="18713"/>
                      </a:cubicBezTo>
                      <a:cubicBezTo>
                        <a:pt x="7613" y="20513"/>
                        <a:pt x="2213" y="17813"/>
                        <a:pt x="413" y="12713"/>
                      </a:cubicBezTo>
                      <a:cubicBezTo>
                        <a:pt x="-1087" y="7613"/>
                        <a:pt x="1613" y="2213"/>
                        <a:pt x="6713" y="413"/>
                      </a:cubicBezTo>
                      <a:close/>
                    </a:path>
                  </a:pathLst>
                </a:custGeom>
                <a:solidFill>
                  <a:srgbClr val="242E3D"/>
                </a:solidFill>
                <a:ln w="31750" cap="flat">
                  <a:solidFill>
                    <a:srgbClr val="E9E3DB">
                      <a:alpha val="85295"/>
                    </a:srgbClr>
                  </a:solidFill>
                  <a:prstDash val="solid"/>
                  <a:miter lim="8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1466" name="Freeform 21"/>
                <p:cNvSpPr/>
                <p:nvPr/>
              </p:nvSpPr>
              <p:spPr>
                <a:xfrm flipH="1">
                  <a:off x="127941" y="132295"/>
                  <a:ext cx="285997" cy="285995"/>
                </a:xfrm>
                <a:custGeom>
                  <a:avLst/>
                  <a:gdLst/>
                  <a:ahLst/>
                  <a:cxnLst>
                    <a:cxn ang="0">
                      <a:pos x="wd2" y="hd2"/>
                    </a:cxn>
                    <a:cxn ang="5400000">
                      <a:pos x="wd2" y="hd2"/>
                    </a:cxn>
                    <a:cxn ang="10800000">
                      <a:pos x="wd2" y="hd2"/>
                    </a:cxn>
                    <a:cxn ang="16200000">
                      <a:pos x="wd2" y="hd2"/>
                    </a:cxn>
                  </a:cxnLst>
                  <a:rect l="0" t="0" r="r" b="b"/>
                  <a:pathLst>
                    <a:path w="19181" h="19181" extrusionOk="0">
                      <a:moveTo>
                        <a:pt x="6749" y="496"/>
                      </a:moveTo>
                      <a:cubicBezTo>
                        <a:pt x="11865" y="-1209"/>
                        <a:pt x="16980" y="1633"/>
                        <a:pt x="18686" y="6749"/>
                      </a:cubicBezTo>
                      <a:cubicBezTo>
                        <a:pt x="20391" y="11865"/>
                        <a:pt x="17549" y="16980"/>
                        <a:pt x="12433" y="18686"/>
                      </a:cubicBezTo>
                      <a:cubicBezTo>
                        <a:pt x="7317" y="20391"/>
                        <a:pt x="1633" y="17549"/>
                        <a:pt x="496" y="12433"/>
                      </a:cubicBezTo>
                      <a:cubicBezTo>
                        <a:pt x="-1209" y="7317"/>
                        <a:pt x="1633" y="1633"/>
                        <a:pt x="6749" y="496"/>
                      </a:cubicBezTo>
                      <a:close/>
                    </a:path>
                  </a:pathLst>
                </a:custGeom>
                <a:solidFill>
                  <a:srgbClr val="E9E3DB">
                    <a:alpha val="85295"/>
                  </a:srgbClr>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grpSp>
          <p:grpSp>
            <p:nvGrpSpPr>
              <p:cNvPr id="1470" name="Group 31"/>
              <p:cNvGrpSpPr/>
              <p:nvPr/>
            </p:nvGrpSpPr>
            <p:grpSpPr>
              <a:xfrm>
                <a:off x="4200448" y="2543151"/>
                <a:ext cx="542340" cy="549807"/>
                <a:chOff x="0" y="0"/>
                <a:chExt cx="542339" cy="549805"/>
              </a:xfrm>
            </p:grpSpPr>
            <p:sp>
              <p:nvSpPr>
                <p:cNvPr id="1468" name="Freeform 18"/>
                <p:cNvSpPr/>
                <p:nvPr/>
              </p:nvSpPr>
              <p:spPr>
                <a:xfrm flipH="1">
                  <a:off x="-1" y="-1"/>
                  <a:ext cx="542341" cy="549807"/>
                </a:xfrm>
                <a:custGeom>
                  <a:avLst/>
                  <a:gdLst/>
                  <a:ahLst/>
                  <a:cxnLst>
                    <a:cxn ang="0">
                      <a:pos x="wd2" y="hd2"/>
                    </a:cxn>
                    <a:cxn ang="5400000">
                      <a:pos x="wd2" y="hd2"/>
                    </a:cxn>
                    <a:cxn ang="10800000">
                      <a:pos x="wd2" y="hd2"/>
                    </a:cxn>
                    <a:cxn ang="16200000">
                      <a:pos x="wd2" y="hd2"/>
                    </a:cxn>
                  </a:cxnLst>
                  <a:rect l="0" t="0" r="r" b="b"/>
                  <a:pathLst>
                    <a:path w="19133" h="19066" extrusionOk="0">
                      <a:moveTo>
                        <a:pt x="1767" y="4027"/>
                      </a:moveTo>
                      <a:cubicBezTo>
                        <a:pt x="5067" y="-411"/>
                        <a:pt x="11067" y="-1299"/>
                        <a:pt x="15267" y="1956"/>
                      </a:cubicBezTo>
                      <a:cubicBezTo>
                        <a:pt x="19467" y="4915"/>
                        <a:pt x="20367" y="10833"/>
                        <a:pt x="17367" y="14975"/>
                      </a:cubicBezTo>
                      <a:cubicBezTo>
                        <a:pt x="14367" y="19413"/>
                        <a:pt x="8367" y="20301"/>
                        <a:pt x="3867" y="17342"/>
                      </a:cubicBezTo>
                      <a:cubicBezTo>
                        <a:pt x="-333" y="14087"/>
                        <a:pt x="-1233" y="8169"/>
                        <a:pt x="1767" y="4027"/>
                      </a:cubicBezTo>
                      <a:close/>
                    </a:path>
                  </a:pathLst>
                </a:custGeom>
                <a:solidFill>
                  <a:srgbClr val="242E3D"/>
                </a:solidFill>
                <a:ln w="31750" cap="flat">
                  <a:solidFill>
                    <a:srgbClr val="FFC899"/>
                  </a:solidFill>
                  <a:prstDash val="solid"/>
                  <a:miter lim="8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1469" name="Freeform 22"/>
                <p:cNvSpPr/>
                <p:nvPr/>
              </p:nvSpPr>
              <p:spPr>
                <a:xfrm flipH="1">
                  <a:off x="124285" y="128507"/>
                  <a:ext cx="291531" cy="292834"/>
                </a:xfrm>
                <a:custGeom>
                  <a:avLst/>
                  <a:gdLst/>
                  <a:ahLst/>
                  <a:cxnLst>
                    <a:cxn ang="0">
                      <a:pos x="wd2" y="hd2"/>
                    </a:cxn>
                    <a:cxn ang="5400000">
                      <a:pos x="wd2" y="hd2"/>
                    </a:cxn>
                    <a:cxn ang="10800000">
                      <a:pos x="wd2" y="hd2"/>
                    </a:cxn>
                    <a:cxn ang="16200000">
                      <a:pos x="wd2" y="hd2"/>
                    </a:cxn>
                  </a:cxnLst>
                  <a:rect l="0" t="0" r="r" b="b"/>
                  <a:pathLst>
                    <a:path w="19132" h="19013" extrusionOk="0">
                      <a:moveTo>
                        <a:pt x="1692" y="3629"/>
                      </a:moveTo>
                      <a:cubicBezTo>
                        <a:pt x="5015" y="-248"/>
                        <a:pt x="11108" y="-1356"/>
                        <a:pt x="14985" y="1967"/>
                      </a:cubicBezTo>
                      <a:cubicBezTo>
                        <a:pt x="19415" y="4736"/>
                        <a:pt x="20523" y="10829"/>
                        <a:pt x="17200" y="15259"/>
                      </a:cubicBezTo>
                      <a:cubicBezTo>
                        <a:pt x="14431" y="19136"/>
                        <a:pt x="8338" y="20244"/>
                        <a:pt x="3908" y="17475"/>
                      </a:cubicBezTo>
                      <a:cubicBezTo>
                        <a:pt x="-523" y="14152"/>
                        <a:pt x="-1077" y="8059"/>
                        <a:pt x="1692" y="3629"/>
                      </a:cubicBezTo>
                      <a:close/>
                    </a:path>
                  </a:pathLst>
                </a:custGeom>
                <a:solidFill>
                  <a:srgbClr val="FFC899"/>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grpSp>
          <p:sp>
            <p:nvSpPr>
              <p:cNvPr id="1471" name="Freeform 24"/>
              <p:cNvSpPr/>
              <p:nvPr/>
            </p:nvSpPr>
            <p:spPr>
              <a:xfrm flipH="1">
                <a:off x="2034973" y="9024663"/>
                <a:ext cx="2335798" cy="2403040"/>
              </a:xfrm>
              <a:custGeom>
                <a:avLst/>
                <a:gdLst/>
                <a:ahLst/>
                <a:cxnLst>
                  <a:cxn ang="0">
                    <a:pos x="wd2" y="hd2"/>
                  </a:cxn>
                  <a:cxn ang="5400000">
                    <a:pos x="wd2" y="hd2"/>
                  </a:cxn>
                  <a:cxn ang="10800000">
                    <a:pos x="wd2" y="hd2"/>
                  </a:cxn>
                  <a:cxn ang="16200000">
                    <a:pos x="wd2" y="hd2"/>
                  </a:cxn>
                </a:cxnLst>
                <a:rect l="0" t="0" r="r" b="b"/>
                <a:pathLst>
                  <a:path w="21600" h="21600" extrusionOk="0">
                    <a:moveTo>
                      <a:pt x="10761" y="611"/>
                    </a:moveTo>
                    <a:cubicBezTo>
                      <a:pt x="9111" y="611"/>
                      <a:pt x="7540" y="992"/>
                      <a:pt x="6127" y="1603"/>
                    </a:cubicBezTo>
                    <a:cubicBezTo>
                      <a:pt x="2042" y="0"/>
                      <a:pt x="2042" y="0"/>
                      <a:pt x="2042" y="0"/>
                    </a:cubicBezTo>
                    <a:cubicBezTo>
                      <a:pt x="2671" y="4198"/>
                      <a:pt x="2671" y="4198"/>
                      <a:pt x="2671" y="4198"/>
                    </a:cubicBezTo>
                    <a:cubicBezTo>
                      <a:pt x="1021" y="6030"/>
                      <a:pt x="0" y="8472"/>
                      <a:pt x="0" y="11067"/>
                    </a:cubicBezTo>
                    <a:cubicBezTo>
                      <a:pt x="0" y="16868"/>
                      <a:pt x="4791" y="21600"/>
                      <a:pt x="10761" y="21600"/>
                    </a:cubicBezTo>
                    <a:cubicBezTo>
                      <a:pt x="16730" y="21600"/>
                      <a:pt x="21600" y="16868"/>
                      <a:pt x="21600" y="11067"/>
                    </a:cubicBezTo>
                    <a:cubicBezTo>
                      <a:pt x="21600" y="5343"/>
                      <a:pt x="16730" y="611"/>
                      <a:pt x="10761" y="611"/>
                    </a:cubicBezTo>
                    <a:close/>
                  </a:path>
                </a:pathLst>
              </a:custGeom>
              <a:solidFill>
                <a:srgbClr val="B39C85"/>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1472" name="Freeform 25"/>
              <p:cNvSpPr/>
              <p:nvPr/>
            </p:nvSpPr>
            <p:spPr>
              <a:xfrm flipH="1">
                <a:off x="-1" y="6246483"/>
                <a:ext cx="2647238" cy="2325180"/>
              </a:xfrm>
              <a:custGeom>
                <a:avLst/>
                <a:gdLst/>
                <a:ahLst/>
                <a:cxnLst>
                  <a:cxn ang="0">
                    <a:pos x="wd2" y="hd2"/>
                  </a:cxn>
                  <a:cxn ang="5400000">
                    <a:pos x="wd2" y="hd2"/>
                  </a:cxn>
                  <a:cxn ang="10800000">
                    <a:pos x="wd2" y="hd2"/>
                  </a:cxn>
                  <a:cxn ang="16200000">
                    <a:pos x="wd2" y="hd2"/>
                  </a:cxn>
                </a:cxnLst>
                <a:rect l="0" t="0" r="r" b="b"/>
                <a:pathLst>
                  <a:path w="21600" h="21600" extrusionOk="0">
                    <a:moveTo>
                      <a:pt x="12115" y="0"/>
                    </a:moveTo>
                    <a:cubicBezTo>
                      <a:pt x="8515" y="0"/>
                      <a:pt x="5400" y="2207"/>
                      <a:pt x="3738" y="5597"/>
                    </a:cubicBezTo>
                    <a:cubicBezTo>
                      <a:pt x="0" y="6622"/>
                      <a:pt x="0" y="6622"/>
                      <a:pt x="0" y="6622"/>
                    </a:cubicBezTo>
                    <a:cubicBezTo>
                      <a:pt x="2631" y="9775"/>
                      <a:pt x="2631" y="9775"/>
                      <a:pt x="2631" y="9775"/>
                    </a:cubicBezTo>
                    <a:cubicBezTo>
                      <a:pt x="2631" y="10091"/>
                      <a:pt x="2562" y="10485"/>
                      <a:pt x="2562" y="10800"/>
                    </a:cubicBezTo>
                    <a:cubicBezTo>
                      <a:pt x="2562" y="16791"/>
                      <a:pt x="6854" y="21600"/>
                      <a:pt x="12115" y="21600"/>
                    </a:cubicBezTo>
                    <a:cubicBezTo>
                      <a:pt x="17308" y="21600"/>
                      <a:pt x="21600" y="16791"/>
                      <a:pt x="21600" y="10800"/>
                    </a:cubicBezTo>
                    <a:cubicBezTo>
                      <a:pt x="21600" y="4809"/>
                      <a:pt x="17308" y="0"/>
                      <a:pt x="12115" y="0"/>
                    </a:cubicBezTo>
                    <a:close/>
                  </a:path>
                </a:pathLst>
              </a:custGeom>
              <a:solidFill>
                <a:srgbClr val="FF9DAB">
                  <a:alpha val="82526"/>
                </a:srgbClr>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1473" name="Freeform 26"/>
              <p:cNvSpPr/>
              <p:nvPr/>
            </p:nvSpPr>
            <p:spPr>
              <a:xfrm flipH="1">
                <a:off x="-1" y="2848964"/>
                <a:ext cx="2647238" cy="2325179"/>
              </a:xfrm>
              <a:custGeom>
                <a:avLst/>
                <a:gdLst/>
                <a:ahLst/>
                <a:cxnLst>
                  <a:cxn ang="0">
                    <a:pos x="wd2" y="hd2"/>
                  </a:cxn>
                  <a:cxn ang="5400000">
                    <a:pos x="wd2" y="hd2"/>
                  </a:cxn>
                  <a:cxn ang="10800000">
                    <a:pos x="wd2" y="hd2"/>
                  </a:cxn>
                  <a:cxn ang="16200000">
                    <a:pos x="wd2" y="hd2"/>
                  </a:cxn>
                </a:cxnLst>
                <a:rect l="0" t="0" r="r" b="b"/>
                <a:pathLst>
                  <a:path w="21600" h="21600" extrusionOk="0">
                    <a:moveTo>
                      <a:pt x="12115" y="0"/>
                    </a:moveTo>
                    <a:cubicBezTo>
                      <a:pt x="6854" y="0"/>
                      <a:pt x="2562" y="4809"/>
                      <a:pt x="2562" y="10800"/>
                    </a:cubicBezTo>
                    <a:cubicBezTo>
                      <a:pt x="2562" y="11115"/>
                      <a:pt x="2631" y="11431"/>
                      <a:pt x="2631" y="11746"/>
                    </a:cubicBezTo>
                    <a:cubicBezTo>
                      <a:pt x="0" y="14899"/>
                      <a:pt x="0" y="14899"/>
                      <a:pt x="0" y="14899"/>
                    </a:cubicBezTo>
                    <a:cubicBezTo>
                      <a:pt x="3738" y="15924"/>
                      <a:pt x="3738" y="15924"/>
                      <a:pt x="3738" y="15924"/>
                    </a:cubicBezTo>
                    <a:cubicBezTo>
                      <a:pt x="5331" y="19314"/>
                      <a:pt x="8446" y="21600"/>
                      <a:pt x="12115" y="21600"/>
                    </a:cubicBezTo>
                    <a:cubicBezTo>
                      <a:pt x="17308" y="21600"/>
                      <a:pt x="21600" y="16791"/>
                      <a:pt x="21600" y="10800"/>
                    </a:cubicBezTo>
                    <a:cubicBezTo>
                      <a:pt x="21600" y="4809"/>
                      <a:pt x="17308" y="0"/>
                      <a:pt x="12115" y="0"/>
                    </a:cubicBezTo>
                    <a:close/>
                  </a:path>
                </a:pathLst>
              </a:custGeom>
              <a:solidFill>
                <a:srgbClr val="D5DDDD"/>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1474" name="Freeform 27"/>
              <p:cNvSpPr/>
              <p:nvPr/>
            </p:nvSpPr>
            <p:spPr>
              <a:xfrm flipH="1">
                <a:off x="2034973" y="0"/>
                <a:ext cx="2335798" cy="2388882"/>
              </a:xfrm>
              <a:custGeom>
                <a:avLst/>
                <a:gdLst/>
                <a:ahLst/>
                <a:cxnLst>
                  <a:cxn ang="0">
                    <a:pos x="wd2" y="hd2"/>
                  </a:cxn>
                  <a:cxn ang="5400000">
                    <a:pos x="wd2" y="hd2"/>
                  </a:cxn>
                  <a:cxn ang="10800000">
                    <a:pos x="wd2" y="hd2"/>
                  </a:cxn>
                  <a:cxn ang="16200000">
                    <a:pos x="wd2" y="hd2"/>
                  </a:cxn>
                </a:cxnLst>
                <a:rect l="0" t="0" r="r" b="b"/>
                <a:pathLst>
                  <a:path w="21600" h="21600" extrusionOk="0">
                    <a:moveTo>
                      <a:pt x="10839" y="0"/>
                    </a:moveTo>
                    <a:cubicBezTo>
                      <a:pt x="4870" y="0"/>
                      <a:pt x="0" y="4766"/>
                      <a:pt x="0" y="10608"/>
                    </a:cubicBezTo>
                    <a:cubicBezTo>
                      <a:pt x="0" y="13221"/>
                      <a:pt x="1021" y="15604"/>
                      <a:pt x="2671" y="17449"/>
                    </a:cubicBezTo>
                    <a:cubicBezTo>
                      <a:pt x="2042" y="21600"/>
                      <a:pt x="2042" y="21600"/>
                      <a:pt x="2042" y="21600"/>
                    </a:cubicBezTo>
                    <a:cubicBezTo>
                      <a:pt x="6048" y="20063"/>
                      <a:pt x="6048" y="20063"/>
                      <a:pt x="6048" y="20063"/>
                    </a:cubicBezTo>
                    <a:cubicBezTo>
                      <a:pt x="7462" y="20754"/>
                      <a:pt x="9111" y="21139"/>
                      <a:pt x="10839" y="21139"/>
                    </a:cubicBezTo>
                    <a:cubicBezTo>
                      <a:pt x="16730" y="21139"/>
                      <a:pt x="21600" y="16373"/>
                      <a:pt x="21600" y="10608"/>
                    </a:cubicBezTo>
                    <a:cubicBezTo>
                      <a:pt x="21600" y="4766"/>
                      <a:pt x="16730" y="0"/>
                      <a:pt x="10839" y="0"/>
                    </a:cubicBezTo>
                    <a:close/>
                  </a:path>
                </a:pathLst>
              </a:custGeom>
              <a:solidFill>
                <a:srgbClr val="FFC899"/>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1475" name="Oval 147"/>
              <p:cNvSpPr/>
              <p:nvPr/>
            </p:nvSpPr>
            <p:spPr>
              <a:xfrm flipH="1">
                <a:off x="3822207" y="2948058"/>
                <a:ext cx="5513898" cy="5520973"/>
              </a:xfrm>
              <a:prstGeom prst="ellipse">
                <a:avLst/>
              </a:prstGeom>
              <a:solidFill>
                <a:srgbClr val="FFFFFF"/>
              </a:solidFill>
              <a:ln w="12700" cap="flat">
                <a:noFill/>
                <a:miter lim="400000"/>
              </a:ln>
              <a:effectLst>
                <a:outerShdw blurRad="355600" dist="114300" dir="2700000" rotWithShape="0">
                  <a:srgbClr val="000000">
                    <a:alpha val="31000"/>
                  </a:srgbClr>
                </a:outerShdw>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grpSp>
        <p:sp>
          <p:nvSpPr>
            <p:cNvPr id="1477" name="TextBox 90"/>
            <p:cNvSpPr txBox="1"/>
            <p:nvPr/>
          </p:nvSpPr>
          <p:spPr>
            <a:xfrm>
              <a:off x="5114426" y="3916349"/>
              <a:ext cx="2833581" cy="113918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p>
              <a:pPr algn="ctr">
                <a:lnSpc>
                  <a:spcPts val="4200"/>
                </a:lnSpc>
                <a:defRPr sz="3000" b="1" spc="321"/>
              </a:pPr>
              <a:r>
                <a:t>Q: What is an editor?</a:t>
              </a:r>
            </a:p>
          </p:txBody>
        </p:sp>
        <p:sp>
          <p:nvSpPr>
            <p:cNvPr id="1478" name="TextBox 90"/>
            <p:cNvSpPr txBox="1"/>
            <p:nvPr/>
          </p:nvSpPr>
          <p:spPr>
            <a:xfrm>
              <a:off x="4601796" y="5573435"/>
              <a:ext cx="3858841" cy="167258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p>
              <a:pPr algn="ctr">
                <a:lnSpc>
                  <a:spcPts val="4200"/>
                </a:lnSpc>
                <a:defRPr sz="3000" b="1" spc="321"/>
              </a:pPr>
              <a:r>
                <a:t>A: Software that allows you to edit a file</a:t>
              </a:r>
            </a:p>
          </p:txBody>
        </p:sp>
        <p:sp>
          <p:nvSpPr>
            <p:cNvPr id="1479" name="Shape"/>
            <p:cNvSpPr/>
            <p:nvPr/>
          </p:nvSpPr>
          <p:spPr>
            <a:xfrm>
              <a:off x="2324537" y="653781"/>
              <a:ext cx="878497" cy="1187766"/>
            </a:xfrm>
            <a:custGeom>
              <a:avLst/>
              <a:gdLst/>
              <a:ahLst/>
              <a:cxnLst>
                <a:cxn ang="0">
                  <a:pos x="wd2" y="hd2"/>
                </a:cxn>
                <a:cxn ang="5400000">
                  <a:pos x="wd2" y="hd2"/>
                </a:cxn>
                <a:cxn ang="10800000">
                  <a:pos x="wd2" y="hd2"/>
                </a:cxn>
                <a:cxn ang="16200000">
                  <a:pos x="wd2" y="hd2"/>
                </a:cxn>
              </a:cxnLst>
              <a:rect l="0" t="0" r="r" b="b"/>
              <a:pathLst>
                <a:path w="21600" h="21552" extrusionOk="0">
                  <a:moveTo>
                    <a:pt x="0" y="3827"/>
                  </a:moveTo>
                  <a:cubicBezTo>
                    <a:pt x="29" y="3589"/>
                    <a:pt x="65" y="3351"/>
                    <a:pt x="108" y="3114"/>
                  </a:cubicBezTo>
                  <a:cubicBezTo>
                    <a:pt x="154" y="2860"/>
                    <a:pt x="207" y="2607"/>
                    <a:pt x="296" y="2360"/>
                  </a:cubicBezTo>
                  <a:cubicBezTo>
                    <a:pt x="594" y="1524"/>
                    <a:pt x="1278" y="780"/>
                    <a:pt x="2300" y="360"/>
                  </a:cubicBezTo>
                  <a:cubicBezTo>
                    <a:pt x="3042" y="55"/>
                    <a:pt x="3900" y="-48"/>
                    <a:pt x="4743" y="21"/>
                  </a:cubicBezTo>
                  <a:cubicBezTo>
                    <a:pt x="5573" y="89"/>
                    <a:pt x="6371" y="324"/>
                    <a:pt x="6970" y="753"/>
                  </a:cubicBezTo>
                  <a:cubicBezTo>
                    <a:pt x="7636" y="1230"/>
                    <a:pt x="7979" y="1888"/>
                    <a:pt x="8134" y="2563"/>
                  </a:cubicBezTo>
                  <a:cubicBezTo>
                    <a:pt x="8220" y="2940"/>
                    <a:pt x="8249" y="3323"/>
                    <a:pt x="8221" y="3704"/>
                  </a:cubicBezTo>
                  <a:cubicBezTo>
                    <a:pt x="8636" y="3318"/>
                    <a:pt x="9063" y="2938"/>
                    <a:pt x="9500" y="2565"/>
                  </a:cubicBezTo>
                  <a:cubicBezTo>
                    <a:pt x="9978" y="2159"/>
                    <a:pt x="10470" y="1760"/>
                    <a:pt x="10973" y="1371"/>
                  </a:cubicBezTo>
                  <a:cubicBezTo>
                    <a:pt x="11380" y="1045"/>
                    <a:pt x="11855" y="769"/>
                    <a:pt x="12381" y="555"/>
                  </a:cubicBezTo>
                  <a:cubicBezTo>
                    <a:pt x="13299" y="180"/>
                    <a:pt x="14338" y="2"/>
                    <a:pt x="15386" y="8"/>
                  </a:cubicBezTo>
                  <a:cubicBezTo>
                    <a:pt x="16461" y="13"/>
                    <a:pt x="17527" y="211"/>
                    <a:pt x="18411" y="663"/>
                  </a:cubicBezTo>
                  <a:cubicBezTo>
                    <a:pt x="19173" y="1054"/>
                    <a:pt x="19748" y="1610"/>
                    <a:pt x="20097" y="2245"/>
                  </a:cubicBezTo>
                  <a:cubicBezTo>
                    <a:pt x="20371" y="2744"/>
                    <a:pt x="20496" y="3274"/>
                    <a:pt x="20581" y="3803"/>
                  </a:cubicBezTo>
                  <a:cubicBezTo>
                    <a:pt x="20668" y="4341"/>
                    <a:pt x="20714" y="4884"/>
                    <a:pt x="20717" y="5430"/>
                  </a:cubicBezTo>
                  <a:lnTo>
                    <a:pt x="20784" y="18066"/>
                  </a:lnTo>
                  <a:cubicBezTo>
                    <a:pt x="20807" y="18706"/>
                    <a:pt x="20899" y="19343"/>
                    <a:pt x="21056" y="19972"/>
                  </a:cubicBezTo>
                  <a:cubicBezTo>
                    <a:pt x="21190" y="20507"/>
                    <a:pt x="21372" y="21035"/>
                    <a:pt x="21600" y="21552"/>
                  </a:cubicBezTo>
                  <a:cubicBezTo>
                    <a:pt x="20975" y="21550"/>
                    <a:pt x="20351" y="21539"/>
                    <a:pt x="19727" y="21520"/>
                  </a:cubicBezTo>
                  <a:cubicBezTo>
                    <a:pt x="19092" y="21500"/>
                    <a:pt x="18458" y="21472"/>
                    <a:pt x="17825" y="21435"/>
                  </a:cubicBezTo>
                  <a:cubicBezTo>
                    <a:pt x="17681" y="21117"/>
                    <a:pt x="17572" y="20791"/>
                    <a:pt x="17499" y="20460"/>
                  </a:cubicBezTo>
                  <a:cubicBezTo>
                    <a:pt x="17430" y="20148"/>
                    <a:pt x="17394" y="19832"/>
                    <a:pt x="17391" y="19516"/>
                  </a:cubicBezTo>
                  <a:cubicBezTo>
                    <a:pt x="17327" y="16965"/>
                    <a:pt x="17262" y="14413"/>
                    <a:pt x="17198" y="11862"/>
                  </a:cubicBezTo>
                  <a:cubicBezTo>
                    <a:pt x="17134" y="9311"/>
                    <a:pt x="17070" y="6759"/>
                    <a:pt x="17005" y="4208"/>
                  </a:cubicBezTo>
                  <a:cubicBezTo>
                    <a:pt x="17066" y="3420"/>
                    <a:pt x="16505" y="2678"/>
                    <a:pt x="15565" y="2302"/>
                  </a:cubicBezTo>
                  <a:cubicBezTo>
                    <a:pt x="14956" y="2058"/>
                    <a:pt x="14253" y="2000"/>
                    <a:pt x="13563" y="2035"/>
                  </a:cubicBezTo>
                  <a:cubicBezTo>
                    <a:pt x="12773" y="2076"/>
                    <a:pt x="12004" y="2236"/>
                    <a:pt x="11292" y="2492"/>
                  </a:cubicBezTo>
                  <a:cubicBezTo>
                    <a:pt x="9988" y="2960"/>
                    <a:pt x="8924" y="3727"/>
                    <a:pt x="8258" y="4677"/>
                  </a:cubicBezTo>
                  <a:lnTo>
                    <a:pt x="8340" y="14637"/>
                  </a:lnTo>
                  <a:cubicBezTo>
                    <a:pt x="7712" y="14667"/>
                    <a:pt x="7083" y="14682"/>
                    <a:pt x="6453" y="14683"/>
                  </a:cubicBezTo>
                  <a:cubicBezTo>
                    <a:pt x="5824" y="14683"/>
                    <a:pt x="5194" y="14669"/>
                    <a:pt x="4566" y="14641"/>
                  </a:cubicBezTo>
                  <a:lnTo>
                    <a:pt x="4499" y="2540"/>
                  </a:lnTo>
                  <a:cubicBezTo>
                    <a:pt x="4468" y="2018"/>
                    <a:pt x="3900" y="1600"/>
                    <a:pt x="3193" y="1578"/>
                  </a:cubicBezTo>
                  <a:cubicBezTo>
                    <a:pt x="2294" y="1549"/>
                    <a:pt x="1644" y="2125"/>
                    <a:pt x="1268" y="2755"/>
                  </a:cubicBezTo>
                  <a:cubicBezTo>
                    <a:pt x="1063" y="3099"/>
                    <a:pt x="914" y="3460"/>
                    <a:pt x="824" y="3830"/>
                  </a:cubicBezTo>
                  <a:lnTo>
                    <a:pt x="0" y="3827"/>
                  </a:ln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1480" name="Shape"/>
            <p:cNvSpPr/>
            <p:nvPr/>
          </p:nvSpPr>
          <p:spPr>
            <a:xfrm>
              <a:off x="273554" y="6729816"/>
              <a:ext cx="1161993" cy="1368074"/>
            </a:xfrm>
            <a:custGeom>
              <a:avLst/>
              <a:gdLst/>
              <a:ahLst/>
              <a:cxnLst>
                <a:cxn ang="0">
                  <a:pos x="wd2" y="hd2"/>
                </a:cxn>
                <a:cxn ang="5400000">
                  <a:pos x="wd2" y="hd2"/>
                </a:cxn>
                <a:cxn ang="10800000">
                  <a:pos x="wd2" y="hd2"/>
                </a:cxn>
                <a:cxn ang="16200000">
                  <a:pos x="wd2" y="hd2"/>
                </a:cxn>
              </a:cxnLst>
              <a:rect l="0" t="0" r="r" b="b"/>
              <a:pathLst>
                <a:path w="21529" h="21543" extrusionOk="0">
                  <a:moveTo>
                    <a:pt x="8982" y="1370"/>
                  </a:moveTo>
                  <a:cubicBezTo>
                    <a:pt x="9940" y="1107"/>
                    <a:pt x="10907" y="866"/>
                    <a:pt x="11880" y="648"/>
                  </a:cubicBezTo>
                  <a:cubicBezTo>
                    <a:pt x="12856" y="430"/>
                    <a:pt x="13838" y="234"/>
                    <a:pt x="14826" y="61"/>
                  </a:cubicBezTo>
                  <a:cubicBezTo>
                    <a:pt x="15447" y="-38"/>
                    <a:pt x="16087" y="-17"/>
                    <a:pt x="16697" y="124"/>
                  </a:cubicBezTo>
                  <a:cubicBezTo>
                    <a:pt x="17632" y="339"/>
                    <a:pt x="18458" y="825"/>
                    <a:pt x="18945" y="1536"/>
                  </a:cubicBezTo>
                  <a:cubicBezTo>
                    <a:pt x="19363" y="2147"/>
                    <a:pt x="19486" y="2889"/>
                    <a:pt x="19115" y="3518"/>
                  </a:cubicBezTo>
                  <a:cubicBezTo>
                    <a:pt x="18860" y="3952"/>
                    <a:pt x="18397" y="4264"/>
                    <a:pt x="17865" y="4442"/>
                  </a:cubicBezTo>
                  <a:cubicBezTo>
                    <a:pt x="17530" y="4553"/>
                    <a:pt x="17173" y="4610"/>
                    <a:pt x="16813" y="4609"/>
                  </a:cubicBezTo>
                  <a:cubicBezTo>
                    <a:pt x="15959" y="4637"/>
                    <a:pt x="15105" y="4679"/>
                    <a:pt x="14252" y="4734"/>
                  </a:cubicBezTo>
                  <a:cubicBezTo>
                    <a:pt x="13397" y="4789"/>
                    <a:pt x="12543" y="4857"/>
                    <a:pt x="11691" y="4940"/>
                  </a:cubicBezTo>
                  <a:cubicBezTo>
                    <a:pt x="11098" y="5058"/>
                    <a:pt x="10502" y="5164"/>
                    <a:pt x="9904" y="5257"/>
                  </a:cubicBezTo>
                  <a:cubicBezTo>
                    <a:pt x="9296" y="5352"/>
                    <a:pt x="8648" y="5461"/>
                    <a:pt x="8293" y="5888"/>
                  </a:cubicBezTo>
                  <a:cubicBezTo>
                    <a:pt x="8146" y="6066"/>
                    <a:pt x="8073" y="6283"/>
                    <a:pt x="8124" y="6495"/>
                  </a:cubicBezTo>
                  <a:cubicBezTo>
                    <a:pt x="8168" y="6675"/>
                    <a:pt x="8298" y="6831"/>
                    <a:pt x="8482" y="6925"/>
                  </a:cubicBezTo>
                  <a:cubicBezTo>
                    <a:pt x="8879" y="7157"/>
                    <a:pt x="9284" y="7376"/>
                    <a:pt x="9698" y="7584"/>
                  </a:cubicBezTo>
                  <a:cubicBezTo>
                    <a:pt x="10159" y="7815"/>
                    <a:pt x="10631" y="8030"/>
                    <a:pt x="11112" y="8230"/>
                  </a:cubicBezTo>
                  <a:cubicBezTo>
                    <a:pt x="12170" y="8635"/>
                    <a:pt x="13230" y="9035"/>
                    <a:pt x="14293" y="9430"/>
                  </a:cubicBezTo>
                  <a:cubicBezTo>
                    <a:pt x="15305" y="9806"/>
                    <a:pt x="16319" y="10177"/>
                    <a:pt x="17336" y="10544"/>
                  </a:cubicBezTo>
                  <a:lnTo>
                    <a:pt x="11661" y="11767"/>
                  </a:lnTo>
                  <a:cubicBezTo>
                    <a:pt x="10955" y="11919"/>
                    <a:pt x="10265" y="12118"/>
                    <a:pt x="9595" y="12361"/>
                  </a:cubicBezTo>
                  <a:cubicBezTo>
                    <a:pt x="8627" y="12713"/>
                    <a:pt x="7702" y="13159"/>
                    <a:pt x="6939" y="13778"/>
                  </a:cubicBezTo>
                  <a:cubicBezTo>
                    <a:pt x="6590" y="14060"/>
                    <a:pt x="6275" y="14383"/>
                    <a:pt x="6148" y="14778"/>
                  </a:cubicBezTo>
                  <a:cubicBezTo>
                    <a:pt x="6061" y="15048"/>
                    <a:pt x="6070" y="15338"/>
                    <a:pt x="6219" y="15588"/>
                  </a:cubicBezTo>
                  <a:cubicBezTo>
                    <a:pt x="6460" y="15994"/>
                    <a:pt x="6979" y="16187"/>
                    <a:pt x="7488" y="16333"/>
                  </a:cubicBezTo>
                  <a:cubicBezTo>
                    <a:pt x="8553" y="16637"/>
                    <a:pt x="9659" y="16820"/>
                    <a:pt x="10774" y="16939"/>
                  </a:cubicBezTo>
                  <a:cubicBezTo>
                    <a:pt x="11506" y="17017"/>
                    <a:pt x="12242" y="17068"/>
                    <a:pt x="12979" y="17091"/>
                  </a:cubicBezTo>
                  <a:lnTo>
                    <a:pt x="17593" y="17225"/>
                  </a:lnTo>
                  <a:lnTo>
                    <a:pt x="19655" y="17348"/>
                  </a:lnTo>
                  <a:cubicBezTo>
                    <a:pt x="20003" y="17393"/>
                    <a:pt x="20346" y="17459"/>
                    <a:pt x="20682" y="17546"/>
                  </a:cubicBezTo>
                  <a:cubicBezTo>
                    <a:pt x="21021" y="17634"/>
                    <a:pt x="21370" y="17764"/>
                    <a:pt x="21491" y="18044"/>
                  </a:cubicBezTo>
                  <a:cubicBezTo>
                    <a:pt x="21512" y="18093"/>
                    <a:pt x="21524" y="18144"/>
                    <a:pt x="21528" y="18196"/>
                  </a:cubicBezTo>
                  <a:cubicBezTo>
                    <a:pt x="21536" y="18328"/>
                    <a:pt x="21492" y="18452"/>
                    <a:pt x="21419" y="18565"/>
                  </a:cubicBezTo>
                  <a:cubicBezTo>
                    <a:pt x="21345" y="18678"/>
                    <a:pt x="21240" y="18781"/>
                    <a:pt x="21126" y="18872"/>
                  </a:cubicBezTo>
                  <a:cubicBezTo>
                    <a:pt x="21009" y="18965"/>
                    <a:pt x="20882" y="19049"/>
                    <a:pt x="20746" y="19122"/>
                  </a:cubicBezTo>
                  <a:cubicBezTo>
                    <a:pt x="20308" y="19319"/>
                    <a:pt x="19859" y="19498"/>
                    <a:pt x="19401" y="19659"/>
                  </a:cubicBezTo>
                  <a:cubicBezTo>
                    <a:pt x="18551" y="19957"/>
                    <a:pt x="17671" y="20190"/>
                    <a:pt x="16773" y="20356"/>
                  </a:cubicBezTo>
                  <a:lnTo>
                    <a:pt x="12625" y="21099"/>
                  </a:lnTo>
                  <a:cubicBezTo>
                    <a:pt x="11552" y="21261"/>
                    <a:pt x="10471" y="21378"/>
                    <a:pt x="9384" y="21452"/>
                  </a:cubicBezTo>
                  <a:cubicBezTo>
                    <a:pt x="8134" y="21536"/>
                    <a:pt x="6879" y="21562"/>
                    <a:pt x="5625" y="21529"/>
                  </a:cubicBezTo>
                  <a:cubicBezTo>
                    <a:pt x="7351" y="21242"/>
                    <a:pt x="9066" y="20909"/>
                    <a:pt x="10768" y="20529"/>
                  </a:cubicBezTo>
                  <a:cubicBezTo>
                    <a:pt x="12398" y="20165"/>
                    <a:pt x="14014" y="19759"/>
                    <a:pt x="15615" y="19312"/>
                  </a:cubicBezTo>
                  <a:cubicBezTo>
                    <a:pt x="15753" y="19274"/>
                    <a:pt x="15887" y="19228"/>
                    <a:pt x="16017" y="19174"/>
                  </a:cubicBezTo>
                  <a:cubicBezTo>
                    <a:pt x="16094" y="19142"/>
                    <a:pt x="16176" y="19100"/>
                    <a:pt x="16188" y="19025"/>
                  </a:cubicBezTo>
                  <a:cubicBezTo>
                    <a:pt x="16212" y="18879"/>
                    <a:pt x="15996" y="18816"/>
                    <a:pt x="15781" y="18823"/>
                  </a:cubicBezTo>
                  <a:cubicBezTo>
                    <a:pt x="15612" y="18828"/>
                    <a:pt x="15443" y="18825"/>
                    <a:pt x="15274" y="18824"/>
                  </a:cubicBezTo>
                  <a:cubicBezTo>
                    <a:pt x="14808" y="18821"/>
                    <a:pt x="14342" y="18832"/>
                    <a:pt x="13877" y="18857"/>
                  </a:cubicBezTo>
                  <a:cubicBezTo>
                    <a:pt x="13417" y="18886"/>
                    <a:pt x="12956" y="18909"/>
                    <a:pt x="12495" y="18924"/>
                  </a:cubicBezTo>
                  <a:cubicBezTo>
                    <a:pt x="11575" y="18953"/>
                    <a:pt x="10654" y="18955"/>
                    <a:pt x="9734" y="18927"/>
                  </a:cubicBezTo>
                  <a:cubicBezTo>
                    <a:pt x="8894" y="18901"/>
                    <a:pt x="8059" y="18813"/>
                    <a:pt x="7238" y="18664"/>
                  </a:cubicBezTo>
                  <a:cubicBezTo>
                    <a:pt x="5694" y="18384"/>
                    <a:pt x="4217" y="17893"/>
                    <a:pt x="2809" y="17286"/>
                  </a:cubicBezTo>
                  <a:cubicBezTo>
                    <a:pt x="1891" y="16891"/>
                    <a:pt x="983" y="16430"/>
                    <a:pt x="436" y="15689"/>
                  </a:cubicBezTo>
                  <a:cubicBezTo>
                    <a:pt x="107" y="15245"/>
                    <a:pt x="-64" y="14723"/>
                    <a:pt x="22" y="14203"/>
                  </a:cubicBezTo>
                  <a:cubicBezTo>
                    <a:pt x="113" y="13652"/>
                    <a:pt x="480" y="13172"/>
                    <a:pt x="931" y="12769"/>
                  </a:cubicBezTo>
                  <a:cubicBezTo>
                    <a:pt x="1612" y="12160"/>
                    <a:pt x="2467" y="11723"/>
                    <a:pt x="3354" y="11355"/>
                  </a:cubicBezTo>
                  <a:cubicBezTo>
                    <a:pt x="4271" y="10975"/>
                    <a:pt x="5226" y="10665"/>
                    <a:pt x="6213" y="10450"/>
                  </a:cubicBezTo>
                  <a:cubicBezTo>
                    <a:pt x="7385" y="10195"/>
                    <a:pt x="8590" y="10076"/>
                    <a:pt x="9798" y="10045"/>
                  </a:cubicBezTo>
                  <a:cubicBezTo>
                    <a:pt x="10487" y="10027"/>
                    <a:pt x="11176" y="10038"/>
                    <a:pt x="11864" y="10077"/>
                  </a:cubicBezTo>
                  <a:cubicBezTo>
                    <a:pt x="11187" y="9923"/>
                    <a:pt x="10521" y="9735"/>
                    <a:pt x="9869" y="9514"/>
                  </a:cubicBezTo>
                  <a:cubicBezTo>
                    <a:pt x="9192" y="9285"/>
                    <a:pt x="8531" y="9021"/>
                    <a:pt x="7892" y="8724"/>
                  </a:cubicBezTo>
                  <a:cubicBezTo>
                    <a:pt x="7390" y="8521"/>
                    <a:pt x="6904" y="8292"/>
                    <a:pt x="6437" y="8038"/>
                  </a:cubicBezTo>
                  <a:cubicBezTo>
                    <a:pt x="5603" y="7584"/>
                    <a:pt x="4833" y="7053"/>
                    <a:pt x="4121" y="6470"/>
                  </a:cubicBezTo>
                  <a:cubicBezTo>
                    <a:pt x="3691" y="6117"/>
                    <a:pt x="3272" y="5728"/>
                    <a:pt x="3158" y="5229"/>
                  </a:cubicBezTo>
                  <a:cubicBezTo>
                    <a:pt x="3087" y="4916"/>
                    <a:pt x="3148" y="4590"/>
                    <a:pt x="3349" y="4322"/>
                  </a:cubicBezTo>
                  <a:cubicBezTo>
                    <a:pt x="3681" y="3879"/>
                    <a:pt x="4292" y="3689"/>
                    <a:pt x="4892" y="3561"/>
                  </a:cubicBezTo>
                  <a:cubicBezTo>
                    <a:pt x="5520" y="3426"/>
                    <a:pt x="6162" y="3339"/>
                    <a:pt x="6808" y="3300"/>
                  </a:cubicBezTo>
                  <a:lnTo>
                    <a:pt x="12258" y="2952"/>
                  </a:lnTo>
                  <a:cubicBezTo>
                    <a:pt x="12843" y="2905"/>
                    <a:pt x="13423" y="2824"/>
                    <a:pt x="13994" y="2710"/>
                  </a:cubicBezTo>
                  <a:cubicBezTo>
                    <a:pt x="14188" y="2671"/>
                    <a:pt x="14380" y="2628"/>
                    <a:pt x="14575" y="2596"/>
                  </a:cubicBezTo>
                  <a:cubicBezTo>
                    <a:pt x="15043" y="2519"/>
                    <a:pt x="15544" y="2371"/>
                    <a:pt x="15513" y="2009"/>
                  </a:cubicBezTo>
                  <a:cubicBezTo>
                    <a:pt x="15495" y="1806"/>
                    <a:pt x="15282" y="1670"/>
                    <a:pt x="15059" y="1583"/>
                  </a:cubicBezTo>
                  <a:cubicBezTo>
                    <a:pt x="14424" y="1336"/>
                    <a:pt x="13709" y="1351"/>
                    <a:pt x="13013" y="1360"/>
                  </a:cubicBezTo>
                  <a:cubicBezTo>
                    <a:pt x="12429" y="1368"/>
                    <a:pt x="11845" y="1369"/>
                    <a:pt x="11261" y="1364"/>
                  </a:cubicBezTo>
                  <a:lnTo>
                    <a:pt x="8982" y="1370"/>
                  </a:ln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1481" name="Shape"/>
            <p:cNvSpPr/>
            <p:nvPr/>
          </p:nvSpPr>
          <p:spPr>
            <a:xfrm>
              <a:off x="499307" y="3408167"/>
              <a:ext cx="1409825" cy="1301367"/>
            </a:xfrm>
            <a:custGeom>
              <a:avLst/>
              <a:gdLst/>
              <a:ahLst/>
              <a:cxnLst>
                <a:cxn ang="0">
                  <a:pos x="wd2" y="hd2"/>
                </a:cxn>
                <a:cxn ang="5400000">
                  <a:pos x="wd2" y="hd2"/>
                </a:cxn>
                <a:cxn ang="10800000">
                  <a:pos x="wd2" y="hd2"/>
                </a:cxn>
                <a:cxn ang="16200000">
                  <a:pos x="wd2" y="hd2"/>
                </a:cxn>
              </a:cxnLst>
              <a:rect l="0" t="0" r="r" b="b"/>
              <a:pathLst>
                <a:path w="21600" h="21600" extrusionOk="0">
                  <a:moveTo>
                    <a:pt x="390" y="1"/>
                  </a:moveTo>
                  <a:lnTo>
                    <a:pt x="8176" y="22"/>
                  </a:lnTo>
                  <a:lnTo>
                    <a:pt x="8535" y="389"/>
                  </a:lnTo>
                  <a:lnTo>
                    <a:pt x="8509" y="1961"/>
                  </a:lnTo>
                  <a:lnTo>
                    <a:pt x="8153" y="2355"/>
                  </a:lnTo>
                  <a:lnTo>
                    <a:pt x="7260" y="2382"/>
                  </a:lnTo>
                  <a:lnTo>
                    <a:pt x="7216" y="10406"/>
                  </a:lnTo>
                  <a:lnTo>
                    <a:pt x="14587" y="2423"/>
                  </a:lnTo>
                  <a:lnTo>
                    <a:pt x="13592" y="2424"/>
                  </a:lnTo>
                  <a:lnTo>
                    <a:pt x="13152" y="2092"/>
                  </a:lnTo>
                  <a:lnTo>
                    <a:pt x="13116" y="463"/>
                  </a:lnTo>
                  <a:lnTo>
                    <a:pt x="13554" y="0"/>
                  </a:lnTo>
                  <a:lnTo>
                    <a:pt x="21206" y="44"/>
                  </a:lnTo>
                  <a:lnTo>
                    <a:pt x="21600" y="479"/>
                  </a:lnTo>
                  <a:lnTo>
                    <a:pt x="21591" y="1955"/>
                  </a:lnTo>
                  <a:lnTo>
                    <a:pt x="3871" y="21573"/>
                  </a:lnTo>
                  <a:lnTo>
                    <a:pt x="1948" y="21600"/>
                  </a:lnTo>
                  <a:lnTo>
                    <a:pt x="1420" y="21178"/>
                  </a:lnTo>
                  <a:lnTo>
                    <a:pt x="1391" y="2416"/>
                  </a:lnTo>
                  <a:lnTo>
                    <a:pt x="426" y="2396"/>
                  </a:lnTo>
                  <a:lnTo>
                    <a:pt x="0" y="2021"/>
                  </a:lnTo>
                  <a:lnTo>
                    <a:pt x="16" y="406"/>
                  </a:lnTo>
                  <a:lnTo>
                    <a:pt x="390" y="1"/>
                  </a:lnTo>
                  <a:close/>
                </a:path>
              </a:pathLst>
            </a:custGeom>
            <a:solidFill>
              <a:srgbClr val="363D48"/>
            </a:solidFill>
            <a:ln w="63500" cap="flat">
              <a:solidFill>
                <a:srgbClr val="FFFFFF"/>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482" name="TextBox 90"/>
            <p:cNvSpPr txBox="1"/>
            <p:nvPr/>
          </p:nvSpPr>
          <p:spPr>
            <a:xfrm>
              <a:off x="3195629" y="1230088"/>
              <a:ext cx="1026956" cy="60870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100" b="1" spc="332"/>
              </a:lvl1pPr>
            </a:lstStyle>
            <a:p>
              <a:r>
                <a:t>ano</a:t>
              </a:r>
            </a:p>
          </p:txBody>
        </p:sp>
        <p:sp>
          <p:nvSpPr>
            <p:cNvPr id="1483" name="TextBox 90"/>
            <p:cNvSpPr txBox="1"/>
            <p:nvPr/>
          </p:nvSpPr>
          <p:spPr>
            <a:xfrm>
              <a:off x="1126706" y="4139054"/>
              <a:ext cx="1026956" cy="6174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400" b="1" spc="364"/>
              </a:lvl1pPr>
            </a:lstStyle>
            <a:p>
              <a:r>
                <a:t>IM</a:t>
              </a:r>
            </a:p>
          </p:txBody>
        </p:sp>
        <p:sp>
          <p:nvSpPr>
            <p:cNvPr id="1484" name="TextBox 90"/>
            <p:cNvSpPr txBox="1"/>
            <p:nvPr/>
          </p:nvSpPr>
          <p:spPr>
            <a:xfrm>
              <a:off x="887367" y="7241508"/>
              <a:ext cx="1394527" cy="60578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000" b="1" spc="321"/>
              </a:lvl1pPr>
            </a:lstStyle>
            <a:p>
              <a:r>
                <a:t>macs</a:t>
              </a:r>
            </a:p>
          </p:txBody>
        </p:sp>
        <p:sp>
          <p:nvSpPr>
            <p:cNvPr id="1485" name="TextBox 90"/>
            <p:cNvSpPr txBox="1"/>
            <p:nvPr/>
          </p:nvSpPr>
          <p:spPr>
            <a:xfrm>
              <a:off x="2261528" y="9989828"/>
              <a:ext cx="1990696" cy="6174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nSpc>
                  <a:spcPts val="4200"/>
                </a:lnSpc>
                <a:defRPr sz="3400" b="1" spc="364"/>
              </a:lvl1pPr>
            </a:lstStyle>
            <a:p>
              <a:r>
                <a:t>OTHER</a:t>
              </a:r>
            </a:p>
          </p:txBody>
        </p:sp>
      </p:grpSp>
      <p:sp>
        <p:nvSpPr>
          <p:cNvPr id="1487" name="Group 1"/>
          <p:cNvSpPr/>
          <p:nvPr/>
        </p:nvSpPr>
        <p:spPr>
          <a:xfrm flipH="1">
            <a:off x="-1" y="539809"/>
            <a:ext cx="11722832" cy="1833436"/>
          </a:xfrm>
          <a:prstGeom prst="rect">
            <a:avLst/>
          </a:prstGeom>
          <a:solidFill>
            <a:srgbClr val="FFFFFF"/>
          </a:solidFill>
          <a:ln w="63500">
            <a:solidFill>
              <a:srgbClr val="FFC899"/>
            </a:solidFill>
            <a:miter lim="400000"/>
          </a:ln>
        </p:spPr>
        <p:txBody>
          <a:bodyPr lIns="45718" tIns="45718" rIns="45718" bIns="45718" anchor="ctr"/>
          <a:lstStyle/>
          <a:p>
            <a:pPr algn="ctr">
              <a:defRPr>
                <a:solidFill>
                  <a:srgbClr val="FFFFFF"/>
                </a:solidFill>
              </a:defRPr>
            </a:pPr>
            <a:endParaRPr/>
          </a:p>
        </p:txBody>
      </p:sp>
      <p:sp>
        <p:nvSpPr>
          <p:cNvPr id="1488" name="TextBox 34"/>
          <p:cNvSpPr txBox="1"/>
          <p:nvPr/>
        </p:nvSpPr>
        <p:spPr>
          <a:xfrm>
            <a:off x="1879747" y="991707"/>
            <a:ext cx="7963338"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5400" spc="600"/>
            </a:lvl1pPr>
          </a:lstStyle>
          <a:p>
            <a:r>
              <a:t>EDITING FILES</a:t>
            </a:r>
          </a:p>
        </p:txBody>
      </p:sp>
      <p:sp>
        <p:nvSpPr>
          <p:cNvPr id="1489" name="Rectangle"/>
          <p:cNvSpPr/>
          <p:nvPr/>
        </p:nvSpPr>
        <p:spPr>
          <a:xfrm>
            <a:off x="1911668" y="3378268"/>
            <a:ext cx="9380223" cy="2596048"/>
          </a:xfrm>
          <a:prstGeom prst="rect">
            <a:avLst/>
          </a:prstGeom>
          <a:ln w="38100">
            <a:solidFill>
              <a:srgbClr val="FFFFFF"/>
            </a:solidFill>
            <a:miter/>
          </a:ln>
        </p:spPr>
        <p:txBody>
          <a:bodyPr lIns="45718" tIns="45718" rIns="45718" bIns="45718" anchor="ctr"/>
          <a:lstStyle/>
          <a:p>
            <a:pPr>
              <a:defRPr>
                <a:solidFill>
                  <a:srgbClr val="FFFFFF"/>
                </a:solidFill>
              </a:defRPr>
            </a:pPr>
            <a:endParaRPr/>
          </a:p>
        </p:txBody>
      </p:sp>
      <p:sp>
        <p:nvSpPr>
          <p:cNvPr id="1490"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59</a:t>
            </a:fld>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4" name="Screenshot 2022-06-24 at 15.06.23.png" descr="Screenshot 2022-06-24 at 15.06.23.png"/>
          <p:cNvPicPr>
            <a:picLocks noChangeAspect="1"/>
          </p:cNvPicPr>
          <p:nvPr/>
        </p:nvPicPr>
        <p:blipFill rotWithShape="1">
          <a:blip r:embed="rId3"/>
          <a:srcRect l="261" t="66" r="55006" b="58988"/>
          <a:stretch/>
        </p:blipFill>
        <p:spPr>
          <a:xfrm>
            <a:off x="615477" y="6858000"/>
            <a:ext cx="10865324" cy="5513280"/>
          </a:xfrm>
          <a:custGeom>
            <a:avLst/>
            <a:gdLst/>
            <a:ahLst/>
            <a:cxnLst>
              <a:cxn ang="0">
                <a:pos x="wd2" y="hd2"/>
              </a:cxn>
              <a:cxn ang="5400000">
                <a:pos x="wd2" y="hd2"/>
              </a:cxn>
              <a:cxn ang="10800000">
                <a:pos x="wd2" y="hd2"/>
              </a:cxn>
              <a:cxn ang="16200000">
                <a:pos x="wd2" y="hd2"/>
              </a:cxn>
            </a:cxnLst>
            <a:rect l="0" t="0" r="r" b="b"/>
            <a:pathLst>
              <a:path w="21600" h="21600" extrusionOk="0">
                <a:moveTo>
                  <a:pt x="304" y="0"/>
                </a:moveTo>
                <a:cubicBezTo>
                  <a:pt x="215" y="0"/>
                  <a:pt x="162" y="0"/>
                  <a:pt x="126" y="27"/>
                </a:cubicBezTo>
                <a:cubicBezTo>
                  <a:pt x="74" y="61"/>
                  <a:pt x="34" y="134"/>
                  <a:pt x="15" y="227"/>
                </a:cubicBezTo>
                <a:cubicBezTo>
                  <a:pt x="0" y="292"/>
                  <a:pt x="0" y="388"/>
                  <a:pt x="0" y="550"/>
                </a:cubicBezTo>
                <a:lnTo>
                  <a:pt x="0" y="21050"/>
                </a:lnTo>
                <a:cubicBezTo>
                  <a:pt x="0" y="21212"/>
                  <a:pt x="0" y="21308"/>
                  <a:pt x="15" y="21373"/>
                </a:cubicBezTo>
                <a:cubicBezTo>
                  <a:pt x="34" y="21466"/>
                  <a:pt x="74" y="21539"/>
                  <a:pt x="126" y="21573"/>
                </a:cubicBezTo>
                <a:cubicBezTo>
                  <a:pt x="162" y="21600"/>
                  <a:pt x="215" y="21600"/>
                  <a:pt x="304" y="21600"/>
                </a:cubicBezTo>
                <a:lnTo>
                  <a:pt x="21296" y="21600"/>
                </a:lnTo>
                <a:cubicBezTo>
                  <a:pt x="21385" y="21600"/>
                  <a:pt x="21439" y="21600"/>
                  <a:pt x="21474" y="21573"/>
                </a:cubicBezTo>
                <a:cubicBezTo>
                  <a:pt x="21526" y="21539"/>
                  <a:pt x="21566" y="21466"/>
                  <a:pt x="21585" y="21373"/>
                </a:cubicBezTo>
                <a:cubicBezTo>
                  <a:pt x="21600" y="21308"/>
                  <a:pt x="21600" y="21212"/>
                  <a:pt x="21600" y="21050"/>
                </a:cubicBezTo>
                <a:lnTo>
                  <a:pt x="21600" y="550"/>
                </a:lnTo>
                <a:cubicBezTo>
                  <a:pt x="21600" y="388"/>
                  <a:pt x="21600" y="292"/>
                  <a:pt x="21585" y="227"/>
                </a:cubicBezTo>
                <a:cubicBezTo>
                  <a:pt x="21566" y="134"/>
                  <a:pt x="21526" y="61"/>
                  <a:pt x="21474" y="27"/>
                </a:cubicBezTo>
                <a:cubicBezTo>
                  <a:pt x="21439" y="0"/>
                  <a:pt x="21385" y="0"/>
                  <a:pt x="21296" y="0"/>
                </a:cubicBezTo>
                <a:lnTo>
                  <a:pt x="304" y="0"/>
                </a:lnTo>
                <a:close/>
              </a:path>
            </a:pathLst>
          </a:custGeom>
          <a:ln w="12700">
            <a:miter lim="400000"/>
          </a:ln>
        </p:spPr>
      </p:pic>
      <p:sp>
        <p:nvSpPr>
          <p:cNvPr id="445" name="Rectangle 39"/>
          <p:cNvSpPr/>
          <p:nvPr/>
        </p:nvSpPr>
        <p:spPr>
          <a:xfrm>
            <a:off x="6817477" y="2385986"/>
            <a:ext cx="12006356" cy="3425534"/>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447" name="Group 1"/>
          <p:cNvSpPr txBox="1"/>
          <p:nvPr/>
        </p:nvSpPr>
        <p:spPr>
          <a:xfrm>
            <a:off x="7847694" y="3174880"/>
            <a:ext cx="9936054" cy="14773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a:defRPr sz="4500" spc="562"/>
            </a:pPr>
            <a:r>
              <a:rPr lang="en-US" dirty="0"/>
              <a:t>You should all have a terminal. It looks like this:</a:t>
            </a:r>
            <a:endParaRPr dirty="0"/>
          </a:p>
        </p:txBody>
      </p:sp>
      <p:sp>
        <p:nvSpPr>
          <p:cNvPr id="448" name="TextBox 6"/>
          <p:cNvSpPr txBox="1">
            <a:spLocks noGrp="1"/>
          </p:cNvSpPr>
          <p:nvPr>
            <p:ph type="sldNum" sz="quarter" idx="2"/>
          </p:nvPr>
        </p:nvSpPr>
        <p:spPr>
          <a:xfrm>
            <a:off x="23627966" y="12949908"/>
            <a:ext cx="327295"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6</a:t>
            </a:r>
            <a:endParaRPr dirty="0"/>
          </a:p>
        </p:txBody>
      </p:sp>
      <p:sp>
        <p:nvSpPr>
          <p:cNvPr id="2" name="Group 3">
            <a:extLst>
              <a:ext uri="{FF2B5EF4-FFF2-40B4-BE49-F238E27FC236}">
                <a16:creationId xmlns:a16="http://schemas.microsoft.com/office/drawing/2014/main" id="{E7A8D3E8-7FFB-B161-8B0A-91876389C1E6}"/>
              </a:ext>
            </a:extLst>
          </p:cNvPr>
          <p:cNvSpPr txBox="1"/>
          <p:nvPr/>
        </p:nvSpPr>
        <p:spPr>
          <a:xfrm>
            <a:off x="9754433" y="835258"/>
            <a:ext cx="6132445"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rPr lang="en-US" dirty="0"/>
              <a:t>SET UP CHECK</a:t>
            </a:r>
            <a:endParaRPr dirty="0"/>
          </a:p>
        </p:txBody>
      </p:sp>
      <p:sp>
        <p:nvSpPr>
          <p:cNvPr id="3" name="Line">
            <a:extLst>
              <a:ext uri="{FF2B5EF4-FFF2-40B4-BE49-F238E27FC236}">
                <a16:creationId xmlns:a16="http://schemas.microsoft.com/office/drawing/2014/main" id="{95079364-9681-1F5C-2EDD-8F021686B24B}"/>
              </a:ext>
            </a:extLst>
          </p:cNvPr>
          <p:cNvSpPr/>
          <p:nvPr/>
        </p:nvSpPr>
        <p:spPr>
          <a:xfrm>
            <a:off x="6865361" y="2072284"/>
            <a:ext cx="11504177"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pic>
        <p:nvPicPr>
          <p:cNvPr id="7" name="Picture 6" descr="A screenshot of a computer&#10;&#10;Description automatically generated">
            <a:extLst>
              <a:ext uri="{FF2B5EF4-FFF2-40B4-BE49-F238E27FC236}">
                <a16:creationId xmlns:a16="http://schemas.microsoft.com/office/drawing/2014/main" id="{244B1573-91D8-DEB1-6278-2018189A92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48182" y="6837680"/>
            <a:ext cx="9263178" cy="5582775"/>
          </a:xfrm>
          <a:prstGeom prst="rect">
            <a:avLst/>
          </a:prstGeom>
        </p:spPr>
      </p:pic>
      <p:grpSp>
        <p:nvGrpSpPr>
          <p:cNvPr id="10" name="Group 9">
            <a:extLst>
              <a:ext uri="{FF2B5EF4-FFF2-40B4-BE49-F238E27FC236}">
                <a16:creationId xmlns:a16="http://schemas.microsoft.com/office/drawing/2014/main" id="{2AF067FC-CF6D-BC0B-BA61-BE5943FAE461}"/>
              </a:ext>
            </a:extLst>
          </p:cNvPr>
          <p:cNvGrpSpPr/>
          <p:nvPr/>
        </p:nvGrpSpPr>
        <p:grpSpPr>
          <a:xfrm>
            <a:off x="6817477" y="6858000"/>
            <a:ext cx="12006356" cy="5513280"/>
            <a:chOff x="6817477" y="6858000"/>
            <a:chExt cx="12006356" cy="5513280"/>
          </a:xfrm>
        </p:grpSpPr>
        <p:sp>
          <p:nvSpPr>
            <p:cNvPr id="8" name="Rectangle 39">
              <a:extLst>
                <a:ext uri="{FF2B5EF4-FFF2-40B4-BE49-F238E27FC236}">
                  <a16:creationId xmlns:a16="http://schemas.microsoft.com/office/drawing/2014/main" id="{36A93730-8BD9-C428-4A07-F9656F335575}"/>
                </a:ext>
              </a:extLst>
            </p:cNvPr>
            <p:cNvSpPr/>
            <p:nvPr/>
          </p:nvSpPr>
          <p:spPr>
            <a:xfrm>
              <a:off x="6817477" y="6858000"/>
              <a:ext cx="12006356" cy="5513280"/>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9" name="Group 1">
              <a:extLst>
                <a:ext uri="{FF2B5EF4-FFF2-40B4-BE49-F238E27FC236}">
                  <a16:creationId xmlns:a16="http://schemas.microsoft.com/office/drawing/2014/main" id="{9ED3C0AC-66A4-D0D3-D49A-2430602C08C1}"/>
                </a:ext>
              </a:extLst>
            </p:cNvPr>
            <p:cNvSpPr txBox="1"/>
            <p:nvPr/>
          </p:nvSpPr>
          <p:spPr>
            <a:xfrm>
              <a:off x="7847694" y="7127120"/>
              <a:ext cx="9936054" cy="440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a:defRPr sz="4500" spc="562"/>
              </a:pPr>
              <a:r>
                <a:rPr lang="en-US" sz="4000" dirty="0"/>
                <a:t>During this course we will do exercises inside the terminal.</a:t>
              </a:r>
            </a:p>
            <a:p>
              <a:pPr>
                <a:defRPr sz="4500" spc="562"/>
              </a:pPr>
              <a:endParaRPr lang="en-US" sz="4000" dirty="0"/>
            </a:p>
            <a:p>
              <a:pPr>
                <a:defRPr sz="4500" spc="562"/>
              </a:pPr>
              <a:r>
                <a:rPr lang="en-US" sz="4000" dirty="0"/>
                <a:t>But we will also show commands during the lecture. We encourage you to have your terminal open and try them out as we go along.</a:t>
              </a:r>
            </a:p>
          </p:txBody>
        </p:sp>
      </p:grpSp>
    </p:spTree>
    <p:extLst>
      <p:ext uri="{BB962C8B-B14F-4D97-AF65-F5344CB8AC3E}">
        <p14:creationId xmlns:p14="http://schemas.microsoft.com/office/powerpoint/2010/main" val="268667040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2" name="Rectangle 21"/>
          <p:cNvSpPr/>
          <p:nvPr/>
        </p:nvSpPr>
        <p:spPr>
          <a:xfrm flipH="1">
            <a:off x="22678" y="2781255"/>
            <a:ext cx="24371305" cy="8661118"/>
          </a:xfrm>
          <a:prstGeom prst="rect">
            <a:avLst/>
          </a:prstGeom>
          <a:solidFill>
            <a:srgbClr val="FFFFFF"/>
          </a:solidFill>
          <a:ln w="12700">
            <a:miter lim="400000"/>
          </a:ln>
        </p:spPr>
        <p:txBody>
          <a:bodyPr lIns="45718" tIns="45718" rIns="45718" bIns="45718" anchor="ctr"/>
          <a:lstStyle/>
          <a:p>
            <a:pPr algn="ctr">
              <a:defRPr>
                <a:solidFill>
                  <a:srgbClr val="BEFFF1"/>
                </a:solidFill>
              </a:defRPr>
            </a:pPr>
            <a:endParaRPr/>
          </a:p>
        </p:txBody>
      </p:sp>
      <p:sp>
        <p:nvSpPr>
          <p:cNvPr id="1493" name="TextBox 11"/>
          <p:cNvSpPr txBox="1"/>
          <p:nvPr/>
        </p:nvSpPr>
        <p:spPr>
          <a:xfrm>
            <a:off x="3972751" y="1226343"/>
            <a:ext cx="16471159" cy="1005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6000" spc="450">
                <a:solidFill>
                  <a:srgbClr val="FFFFFF"/>
                </a:solidFill>
              </a:defRPr>
            </a:lvl1pPr>
          </a:lstStyle>
          <a:p>
            <a:r>
              <a:t>COMPRESSED FILES</a:t>
            </a:r>
          </a:p>
        </p:txBody>
      </p:sp>
      <p:grpSp>
        <p:nvGrpSpPr>
          <p:cNvPr id="1513" name="Group"/>
          <p:cNvGrpSpPr/>
          <p:nvPr/>
        </p:nvGrpSpPr>
        <p:grpSpPr>
          <a:xfrm>
            <a:off x="2814" y="2844487"/>
            <a:ext cx="18380436" cy="7972386"/>
            <a:chOff x="0" y="0"/>
            <a:chExt cx="15746914" cy="7972385"/>
          </a:xfrm>
        </p:grpSpPr>
        <p:grpSp>
          <p:nvGrpSpPr>
            <p:cNvPr id="1500" name="Group 3"/>
            <p:cNvGrpSpPr/>
            <p:nvPr/>
          </p:nvGrpSpPr>
          <p:grpSpPr>
            <a:xfrm>
              <a:off x="2" y="5349184"/>
              <a:ext cx="15746912" cy="2623202"/>
              <a:chOff x="0" y="0"/>
              <a:chExt cx="15746912" cy="2623201"/>
            </a:xfrm>
          </p:grpSpPr>
          <p:sp>
            <p:nvSpPr>
              <p:cNvPr id="1494" name="Freeform 19"/>
              <p:cNvSpPr/>
              <p:nvPr/>
            </p:nvSpPr>
            <p:spPr>
              <a:xfrm>
                <a:off x="0" y="0"/>
                <a:ext cx="4837170" cy="2623202"/>
              </a:xfrm>
              <a:custGeom>
                <a:avLst/>
                <a:gdLst/>
                <a:ahLst/>
                <a:cxnLst>
                  <a:cxn ang="0">
                    <a:pos x="wd2" y="hd2"/>
                  </a:cxn>
                  <a:cxn ang="5400000">
                    <a:pos x="wd2" y="hd2"/>
                  </a:cxn>
                  <a:cxn ang="10800000">
                    <a:pos x="wd2" y="hd2"/>
                  </a:cxn>
                  <a:cxn ang="16200000">
                    <a:pos x="wd2" y="hd2"/>
                  </a:cxn>
                </a:cxnLst>
                <a:rect l="0" t="0" r="r" b="b"/>
                <a:pathLst>
                  <a:path w="21600" h="21600" extrusionOk="0">
                    <a:moveTo>
                      <a:pt x="21600" y="3372"/>
                    </a:moveTo>
                    <a:lnTo>
                      <a:pt x="0" y="0"/>
                    </a:lnTo>
                    <a:lnTo>
                      <a:pt x="0" y="21600"/>
                    </a:lnTo>
                    <a:lnTo>
                      <a:pt x="21600" y="18228"/>
                    </a:lnTo>
                    <a:lnTo>
                      <a:pt x="21600" y="3372"/>
                    </a:lnTo>
                    <a:close/>
                  </a:path>
                </a:pathLst>
              </a:custGeom>
              <a:solidFill>
                <a:srgbClr val="245AA4"/>
              </a:solidFill>
              <a:ln w="12700" cap="flat">
                <a:noFill/>
                <a:miter lim="400000"/>
              </a:ln>
              <a:effectLst>
                <a:outerShdw blurRad="50800" dist="38100" dir="5400000" rotWithShape="0">
                  <a:srgbClr val="000000">
                    <a:alpha val="40000"/>
                  </a:srgbClr>
                </a:outerShdw>
              </a:effectLst>
            </p:spPr>
            <p:txBody>
              <a:bodyPr wrap="square" lIns="45718" tIns="45718" rIns="45718" bIns="45718" numCol="1" anchor="t">
                <a:noAutofit/>
              </a:bodyPr>
              <a:lstStyle/>
              <a:p>
                <a:pPr defTabSz="914400">
                  <a:defRPr sz="1800">
                    <a:solidFill>
                      <a:srgbClr val="FFFFFF"/>
                    </a:solidFill>
                  </a:defRPr>
                </a:pPr>
                <a:endParaRPr/>
              </a:p>
            </p:txBody>
          </p:sp>
          <p:grpSp>
            <p:nvGrpSpPr>
              <p:cNvPr id="1499" name="Group 55"/>
              <p:cNvGrpSpPr/>
              <p:nvPr/>
            </p:nvGrpSpPr>
            <p:grpSpPr>
              <a:xfrm>
                <a:off x="4831455" y="383907"/>
                <a:ext cx="10915458" cy="1822216"/>
                <a:chOff x="-1" y="0"/>
                <a:chExt cx="10915456" cy="1822214"/>
              </a:xfrm>
            </p:grpSpPr>
            <p:sp>
              <p:nvSpPr>
                <p:cNvPr id="1495" name="Line 12"/>
                <p:cNvSpPr/>
                <p:nvPr/>
              </p:nvSpPr>
              <p:spPr>
                <a:xfrm flipV="1">
                  <a:off x="-2" y="-1"/>
                  <a:ext cx="3" cy="1822216"/>
                </a:xfrm>
                <a:prstGeom prst="line">
                  <a:avLst/>
                </a:prstGeom>
                <a:solidFill>
                  <a:srgbClr val="FFA32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1496" name="Freeform 31"/>
                <p:cNvSpPr/>
                <p:nvPr/>
              </p:nvSpPr>
              <p:spPr>
                <a:xfrm>
                  <a:off x="-2" y="-1"/>
                  <a:ext cx="10915458" cy="1822216"/>
                </a:xfrm>
                <a:custGeom>
                  <a:avLst/>
                  <a:gdLst/>
                  <a:ahLst/>
                  <a:cxnLst>
                    <a:cxn ang="0">
                      <a:pos x="wd2" y="hd2"/>
                    </a:cxn>
                    <a:cxn ang="5400000">
                      <a:pos x="wd2" y="hd2"/>
                    </a:cxn>
                    <a:cxn ang="10800000">
                      <a:pos x="wd2" y="hd2"/>
                    </a:cxn>
                    <a:cxn ang="16200000">
                      <a:pos x="wd2" y="hd2"/>
                    </a:cxn>
                  </a:cxnLst>
                  <a:rect l="0" t="0" r="r" b="b"/>
                  <a:pathLst>
                    <a:path w="21600" h="21600" extrusionOk="0">
                      <a:moveTo>
                        <a:pt x="19936" y="21600"/>
                      </a:moveTo>
                      <a:lnTo>
                        <a:pt x="0" y="21600"/>
                      </a:lnTo>
                      <a:lnTo>
                        <a:pt x="0" y="0"/>
                      </a:lnTo>
                      <a:lnTo>
                        <a:pt x="19936" y="0"/>
                      </a:lnTo>
                      <a:lnTo>
                        <a:pt x="21600" y="10800"/>
                      </a:lnTo>
                      <a:lnTo>
                        <a:pt x="19936" y="21600"/>
                      </a:lnTo>
                    </a:path>
                  </a:pathLst>
                </a:custGeom>
                <a:solidFill>
                  <a:srgbClr val="FFA328"/>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497" name="Freeform 29"/>
                <p:cNvSpPr/>
                <p:nvPr/>
              </p:nvSpPr>
              <p:spPr>
                <a:xfrm>
                  <a:off x="-1" y="1684369"/>
                  <a:ext cx="9308570" cy="1378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356" y="0"/>
                      </a:lnTo>
                      <a:lnTo>
                        <a:pt x="0" y="0"/>
                      </a:lnTo>
                      <a:close/>
                    </a:path>
                  </a:pathLst>
                </a:custGeom>
                <a:solidFill>
                  <a:srgbClr val="FFA328"/>
                </a:solidFill>
                <a:ln w="12700" cap="flat">
                  <a:noFill/>
                  <a:miter lim="400000"/>
                </a:ln>
                <a:effectLst>
                  <a:outerShdw blurRad="50800" dist="38100" dir="5400000" rotWithShape="0">
                    <a:srgbClr val="000000">
                      <a:alpha val="40000"/>
                    </a:srgbClr>
                  </a:outerShdw>
                </a:effectLst>
              </p:spPr>
              <p:txBody>
                <a:bodyPr wrap="square" lIns="45718" tIns="45718" rIns="45718" bIns="45718" numCol="1" anchor="t">
                  <a:noAutofit/>
                </a:bodyPr>
                <a:lstStyle/>
                <a:p>
                  <a:pPr defTabSz="914400">
                    <a:defRPr sz="1800">
                      <a:solidFill>
                        <a:srgbClr val="FFFFFF"/>
                      </a:solidFill>
                    </a:defRPr>
                  </a:pPr>
                  <a:endParaRPr/>
                </a:p>
              </p:txBody>
            </p:sp>
            <p:sp>
              <p:nvSpPr>
                <p:cNvPr id="1498" name="Freeform 30"/>
                <p:cNvSpPr/>
                <p:nvPr/>
              </p:nvSpPr>
              <p:spPr>
                <a:xfrm>
                  <a:off x="-2" y="-1"/>
                  <a:ext cx="10915458" cy="1822216"/>
                </a:xfrm>
                <a:custGeom>
                  <a:avLst/>
                  <a:gdLst/>
                  <a:ahLst/>
                  <a:cxnLst>
                    <a:cxn ang="0">
                      <a:pos x="wd2" y="hd2"/>
                    </a:cxn>
                    <a:cxn ang="5400000">
                      <a:pos x="wd2" y="hd2"/>
                    </a:cxn>
                    <a:cxn ang="10800000">
                      <a:pos x="wd2" y="hd2"/>
                    </a:cxn>
                    <a:cxn ang="16200000">
                      <a:pos x="wd2" y="hd2"/>
                    </a:cxn>
                  </a:cxnLst>
                  <a:rect l="0" t="0" r="r" b="b"/>
                  <a:pathLst>
                    <a:path w="21600" h="21600" extrusionOk="0">
                      <a:moveTo>
                        <a:pt x="19936" y="21600"/>
                      </a:moveTo>
                      <a:lnTo>
                        <a:pt x="0" y="21600"/>
                      </a:lnTo>
                      <a:lnTo>
                        <a:pt x="0" y="0"/>
                      </a:lnTo>
                      <a:lnTo>
                        <a:pt x="19936" y="0"/>
                      </a:lnTo>
                      <a:lnTo>
                        <a:pt x="21600" y="10800"/>
                      </a:lnTo>
                      <a:lnTo>
                        <a:pt x="19936" y="21600"/>
                      </a:lnTo>
                      <a:close/>
                    </a:path>
                  </a:pathLst>
                </a:custGeom>
                <a:solidFill>
                  <a:srgbClr val="3E7FC6"/>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grpSp>
        <p:grpSp>
          <p:nvGrpSpPr>
            <p:cNvPr id="1507" name="Group 2"/>
            <p:cNvGrpSpPr/>
            <p:nvPr/>
          </p:nvGrpSpPr>
          <p:grpSpPr>
            <a:xfrm>
              <a:off x="-1" y="2671147"/>
              <a:ext cx="13604163" cy="3098814"/>
              <a:chOff x="0" y="-1"/>
              <a:chExt cx="13604161" cy="3098812"/>
            </a:xfrm>
          </p:grpSpPr>
          <p:sp>
            <p:nvSpPr>
              <p:cNvPr id="1501" name="Freeform 17"/>
              <p:cNvSpPr/>
              <p:nvPr/>
            </p:nvSpPr>
            <p:spPr>
              <a:xfrm>
                <a:off x="-1" y="-2"/>
                <a:ext cx="4833911" cy="3098813"/>
              </a:xfrm>
              <a:custGeom>
                <a:avLst/>
                <a:gdLst/>
                <a:ahLst/>
                <a:cxnLst>
                  <a:cxn ang="0">
                    <a:pos x="wd2" y="hd2"/>
                  </a:cxn>
                  <a:cxn ang="5400000">
                    <a:pos x="wd2" y="hd2"/>
                  </a:cxn>
                  <a:cxn ang="10800000">
                    <a:pos x="wd2" y="hd2"/>
                  </a:cxn>
                  <a:cxn ang="16200000">
                    <a:pos x="wd2" y="hd2"/>
                  </a:cxn>
                </a:cxnLst>
                <a:rect l="0" t="0" r="r" b="b"/>
                <a:pathLst>
                  <a:path w="21600" h="21600" extrusionOk="0">
                    <a:moveTo>
                      <a:pt x="21600" y="8801"/>
                    </a:moveTo>
                    <a:lnTo>
                      <a:pt x="0" y="0"/>
                    </a:lnTo>
                    <a:lnTo>
                      <a:pt x="0" y="18690"/>
                    </a:lnTo>
                    <a:lnTo>
                      <a:pt x="21600" y="21600"/>
                    </a:lnTo>
                    <a:lnTo>
                      <a:pt x="21600" y="8801"/>
                    </a:lnTo>
                    <a:close/>
                  </a:path>
                </a:pathLst>
              </a:custGeom>
              <a:solidFill>
                <a:srgbClr val="2584D8"/>
              </a:solidFill>
              <a:ln w="12700" cap="flat">
                <a:noFill/>
                <a:miter lim="400000"/>
              </a:ln>
              <a:effectLst>
                <a:outerShdw blurRad="88900" dist="50800" dir="5400000" rotWithShape="0">
                  <a:srgbClr val="000000">
                    <a:alpha val="30000"/>
                  </a:srgbClr>
                </a:outerShdw>
              </a:effectLst>
            </p:spPr>
            <p:txBody>
              <a:bodyPr wrap="square" lIns="45718" tIns="45718" rIns="45718" bIns="45718" numCol="1" anchor="t">
                <a:noAutofit/>
              </a:bodyPr>
              <a:lstStyle/>
              <a:p>
                <a:pPr defTabSz="914400">
                  <a:defRPr sz="1800">
                    <a:solidFill>
                      <a:srgbClr val="FFFFFF"/>
                    </a:solidFill>
                  </a:defRPr>
                </a:pPr>
                <a:endParaRPr/>
              </a:p>
            </p:txBody>
          </p:sp>
          <p:grpSp>
            <p:nvGrpSpPr>
              <p:cNvPr id="1506" name="Group 54"/>
              <p:cNvGrpSpPr/>
              <p:nvPr/>
            </p:nvGrpSpPr>
            <p:grpSpPr>
              <a:xfrm>
                <a:off x="4830567" y="1262602"/>
                <a:ext cx="8773595" cy="1836210"/>
                <a:chOff x="0" y="0"/>
                <a:chExt cx="8773593" cy="1836209"/>
              </a:xfrm>
            </p:grpSpPr>
            <p:sp>
              <p:nvSpPr>
                <p:cNvPr id="1502" name="Line 10"/>
                <p:cNvSpPr/>
                <p:nvPr/>
              </p:nvSpPr>
              <p:spPr>
                <a:xfrm flipV="1">
                  <a:off x="27514" y="0"/>
                  <a:ext cx="3" cy="1836210"/>
                </a:xfrm>
                <a:prstGeom prst="line">
                  <a:avLst/>
                </a:prstGeom>
                <a:solidFill>
                  <a:srgbClr val="24C7A5"/>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1503" name="Freeform 28"/>
                <p:cNvSpPr/>
                <p:nvPr/>
              </p:nvSpPr>
              <p:spPr>
                <a:xfrm>
                  <a:off x="27513" y="0"/>
                  <a:ext cx="8746081" cy="1836210"/>
                </a:xfrm>
                <a:custGeom>
                  <a:avLst/>
                  <a:gdLst/>
                  <a:ahLst/>
                  <a:cxnLst>
                    <a:cxn ang="0">
                      <a:pos x="wd2" y="hd2"/>
                    </a:cxn>
                    <a:cxn ang="5400000">
                      <a:pos x="wd2" y="hd2"/>
                    </a:cxn>
                    <a:cxn ang="10800000">
                      <a:pos x="wd2" y="hd2"/>
                    </a:cxn>
                    <a:cxn ang="16200000">
                      <a:pos x="wd2" y="hd2"/>
                    </a:cxn>
                  </a:cxnLst>
                  <a:rect l="0" t="0" r="r" b="b"/>
                  <a:pathLst>
                    <a:path w="21600" h="21600" extrusionOk="0">
                      <a:moveTo>
                        <a:pt x="19573" y="21600"/>
                      </a:moveTo>
                      <a:lnTo>
                        <a:pt x="0" y="21600"/>
                      </a:lnTo>
                      <a:lnTo>
                        <a:pt x="0" y="0"/>
                      </a:lnTo>
                      <a:lnTo>
                        <a:pt x="19573" y="0"/>
                      </a:lnTo>
                      <a:lnTo>
                        <a:pt x="21600" y="10860"/>
                      </a:lnTo>
                      <a:lnTo>
                        <a:pt x="19573" y="21600"/>
                      </a:lnTo>
                    </a:path>
                  </a:pathLst>
                </a:custGeom>
                <a:solidFill>
                  <a:srgbClr val="24C7A5"/>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504" name="Freeform 26"/>
                <p:cNvSpPr/>
                <p:nvPr/>
              </p:nvSpPr>
              <p:spPr>
                <a:xfrm>
                  <a:off x="27515" y="1703837"/>
                  <a:ext cx="8050714" cy="13237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264" y="21600"/>
                      </a:lnTo>
                      <a:lnTo>
                        <a:pt x="21600" y="0"/>
                      </a:lnTo>
                      <a:lnTo>
                        <a:pt x="0" y="0"/>
                      </a:lnTo>
                      <a:close/>
                    </a:path>
                  </a:pathLst>
                </a:custGeom>
                <a:solidFill>
                  <a:srgbClr val="24C7A5"/>
                </a:solidFill>
                <a:ln w="12700" cap="flat">
                  <a:noFill/>
                  <a:miter lim="400000"/>
                </a:ln>
                <a:effectLst>
                  <a:outerShdw blurRad="88900" dist="50800" dir="5400000" rotWithShape="0">
                    <a:srgbClr val="000000">
                      <a:alpha val="30000"/>
                    </a:srgbClr>
                  </a:outerShdw>
                </a:effectLst>
              </p:spPr>
              <p:txBody>
                <a:bodyPr wrap="square" lIns="45718" tIns="45718" rIns="45718" bIns="45718" numCol="1" anchor="t">
                  <a:noAutofit/>
                </a:bodyPr>
                <a:lstStyle/>
                <a:p>
                  <a:pPr defTabSz="914400">
                    <a:defRPr sz="1800">
                      <a:solidFill>
                        <a:srgbClr val="FFFFFF"/>
                      </a:solidFill>
                    </a:defRPr>
                  </a:pPr>
                  <a:endParaRPr/>
                </a:p>
              </p:txBody>
            </p:sp>
            <p:sp>
              <p:nvSpPr>
                <p:cNvPr id="1505" name="Freeform 27"/>
                <p:cNvSpPr/>
                <p:nvPr/>
              </p:nvSpPr>
              <p:spPr>
                <a:xfrm>
                  <a:off x="0" y="0"/>
                  <a:ext cx="8773594" cy="1836210"/>
                </a:xfrm>
                <a:custGeom>
                  <a:avLst/>
                  <a:gdLst/>
                  <a:ahLst/>
                  <a:cxnLst>
                    <a:cxn ang="0">
                      <a:pos x="wd2" y="hd2"/>
                    </a:cxn>
                    <a:cxn ang="5400000">
                      <a:pos x="wd2" y="hd2"/>
                    </a:cxn>
                    <a:cxn ang="10800000">
                      <a:pos x="wd2" y="hd2"/>
                    </a:cxn>
                    <a:cxn ang="16200000">
                      <a:pos x="wd2" y="hd2"/>
                    </a:cxn>
                  </a:cxnLst>
                  <a:rect l="0" t="0" r="r" b="b"/>
                  <a:pathLst>
                    <a:path w="21600" h="21600" extrusionOk="0">
                      <a:moveTo>
                        <a:pt x="19573" y="21600"/>
                      </a:moveTo>
                      <a:lnTo>
                        <a:pt x="0" y="21600"/>
                      </a:lnTo>
                      <a:lnTo>
                        <a:pt x="0" y="0"/>
                      </a:lnTo>
                      <a:lnTo>
                        <a:pt x="19573" y="0"/>
                      </a:lnTo>
                      <a:lnTo>
                        <a:pt x="21600" y="10860"/>
                      </a:lnTo>
                      <a:lnTo>
                        <a:pt x="19573" y="21600"/>
                      </a:lnTo>
                      <a:close/>
                    </a:path>
                  </a:pathLst>
                </a:custGeom>
                <a:solidFill>
                  <a:srgbClr val="59B1E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grpSp>
        <p:grpSp>
          <p:nvGrpSpPr>
            <p:cNvPr id="1512" name="Group 1"/>
            <p:cNvGrpSpPr/>
            <p:nvPr/>
          </p:nvGrpSpPr>
          <p:grpSpPr>
            <a:xfrm>
              <a:off x="-1" y="0"/>
              <a:ext cx="14863788" cy="3933758"/>
              <a:chOff x="0" y="0"/>
              <a:chExt cx="14863787" cy="3933757"/>
            </a:xfrm>
          </p:grpSpPr>
          <p:sp>
            <p:nvSpPr>
              <p:cNvPr id="1508" name="Freeform 15"/>
              <p:cNvSpPr/>
              <p:nvPr/>
            </p:nvSpPr>
            <p:spPr>
              <a:xfrm>
                <a:off x="-1" y="0"/>
                <a:ext cx="4835805" cy="3933758"/>
              </a:xfrm>
              <a:custGeom>
                <a:avLst/>
                <a:gdLst/>
                <a:ahLst/>
                <a:cxnLst>
                  <a:cxn ang="0">
                    <a:pos x="wd2" y="hd2"/>
                  </a:cxn>
                  <a:cxn ang="5400000">
                    <a:pos x="wd2" y="hd2"/>
                  </a:cxn>
                  <a:cxn ang="10800000">
                    <a:pos x="wd2" y="hd2"/>
                  </a:cxn>
                  <a:cxn ang="16200000">
                    <a:pos x="wd2" y="hd2"/>
                  </a:cxn>
                </a:cxnLst>
                <a:rect l="0" t="0" r="r" b="b"/>
                <a:pathLst>
                  <a:path w="21600" h="21600" extrusionOk="0">
                    <a:moveTo>
                      <a:pt x="21600" y="11499"/>
                    </a:moveTo>
                    <a:lnTo>
                      <a:pt x="0" y="0"/>
                    </a:lnTo>
                    <a:lnTo>
                      <a:pt x="0" y="14667"/>
                    </a:lnTo>
                    <a:lnTo>
                      <a:pt x="21600" y="21600"/>
                    </a:lnTo>
                    <a:lnTo>
                      <a:pt x="21600" y="11499"/>
                    </a:lnTo>
                    <a:close/>
                  </a:path>
                </a:pathLst>
              </a:custGeom>
              <a:solidFill>
                <a:srgbClr val="7AA4A4"/>
              </a:solidFill>
              <a:ln w="12700" cap="flat">
                <a:noFill/>
                <a:miter lim="400000"/>
              </a:ln>
              <a:effectLst>
                <a:outerShdw blurRad="88900" dist="50800" dir="5400000" rotWithShape="0">
                  <a:srgbClr val="000000">
                    <a:alpha val="30000"/>
                  </a:srgbClr>
                </a:outerShdw>
              </a:effectLst>
            </p:spPr>
            <p:txBody>
              <a:bodyPr wrap="square" lIns="45718" tIns="45718" rIns="45718" bIns="45718" numCol="1" anchor="t">
                <a:noAutofit/>
              </a:bodyPr>
              <a:lstStyle/>
              <a:p>
                <a:pPr defTabSz="914400">
                  <a:defRPr sz="1800">
                    <a:solidFill>
                      <a:srgbClr val="FFFFFF"/>
                    </a:solidFill>
                  </a:defRPr>
                </a:pPr>
                <a:endParaRPr/>
              </a:p>
            </p:txBody>
          </p:sp>
          <p:grpSp>
            <p:nvGrpSpPr>
              <p:cNvPr id="1511" name="Group 53"/>
              <p:cNvGrpSpPr/>
              <p:nvPr/>
            </p:nvGrpSpPr>
            <p:grpSpPr>
              <a:xfrm>
                <a:off x="4831914" y="2086577"/>
                <a:ext cx="10031873" cy="1846653"/>
                <a:chOff x="0" y="0"/>
                <a:chExt cx="10031871" cy="1846651"/>
              </a:xfrm>
            </p:grpSpPr>
            <p:sp>
              <p:nvSpPr>
                <p:cNvPr id="1509" name="Freeform 23"/>
                <p:cNvSpPr/>
                <p:nvPr/>
              </p:nvSpPr>
              <p:spPr>
                <a:xfrm>
                  <a:off x="28267" y="1678084"/>
                  <a:ext cx="6769745" cy="13371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283" y="0"/>
                      </a:lnTo>
                      <a:lnTo>
                        <a:pt x="0" y="0"/>
                      </a:lnTo>
                      <a:close/>
                    </a:path>
                  </a:pathLst>
                </a:custGeom>
                <a:solidFill>
                  <a:srgbClr val="9FD92E"/>
                </a:solidFill>
                <a:ln w="12700" cap="flat">
                  <a:noFill/>
                  <a:miter lim="400000"/>
                </a:ln>
                <a:effectLst>
                  <a:outerShdw blurRad="88900" dist="50800" dir="5400000" rotWithShape="0">
                    <a:srgbClr val="000000">
                      <a:alpha val="30000"/>
                    </a:srgbClr>
                  </a:outerShdw>
                </a:effectLst>
              </p:spPr>
              <p:txBody>
                <a:bodyPr wrap="square" lIns="45718" tIns="45718" rIns="45718" bIns="45718" numCol="1" anchor="t">
                  <a:noAutofit/>
                </a:bodyPr>
                <a:lstStyle/>
                <a:p>
                  <a:pPr defTabSz="914400">
                    <a:defRPr sz="1800">
                      <a:solidFill>
                        <a:srgbClr val="FFFFFF"/>
                      </a:solidFill>
                    </a:defRPr>
                  </a:pPr>
                  <a:endParaRPr/>
                </a:p>
              </p:txBody>
            </p:sp>
            <p:sp>
              <p:nvSpPr>
                <p:cNvPr id="1510" name="Freeform 24"/>
                <p:cNvSpPr/>
                <p:nvPr/>
              </p:nvSpPr>
              <p:spPr>
                <a:xfrm>
                  <a:off x="0" y="-1"/>
                  <a:ext cx="10031872" cy="1846653"/>
                </a:xfrm>
                <a:custGeom>
                  <a:avLst/>
                  <a:gdLst/>
                  <a:ahLst/>
                  <a:cxnLst>
                    <a:cxn ang="0">
                      <a:pos x="wd2" y="hd2"/>
                    </a:cxn>
                    <a:cxn ang="5400000">
                      <a:pos x="wd2" y="hd2"/>
                    </a:cxn>
                    <a:cxn ang="10800000">
                      <a:pos x="wd2" y="hd2"/>
                    </a:cxn>
                    <a:cxn ang="16200000">
                      <a:pos x="wd2" y="hd2"/>
                    </a:cxn>
                  </a:cxnLst>
                  <a:rect l="0" t="0" r="r" b="b"/>
                  <a:pathLst>
                    <a:path w="21600" h="21600" extrusionOk="0">
                      <a:moveTo>
                        <a:pt x="20089" y="21600"/>
                      </a:moveTo>
                      <a:lnTo>
                        <a:pt x="0" y="21600"/>
                      </a:lnTo>
                      <a:lnTo>
                        <a:pt x="0" y="0"/>
                      </a:lnTo>
                      <a:lnTo>
                        <a:pt x="20089" y="0"/>
                      </a:lnTo>
                      <a:lnTo>
                        <a:pt x="21600" y="10800"/>
                      </a:lnTo>
                      <a:lnTo>
                        <a:pt x="20089" y="21600"/>
                      </a:lnTo>
                      <a:close/>
                    </a:path>
                  </a:pathLst>
                </a:custGeom>
                <a:solidFill>
                  <a:srgbClr val="95BDB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grpSp>
      </p:grpSp>
      <p:sp>
        <p:nvSpPr>
          <p:cNvPr id="1514" name="Standard gzip (GNU zip) compression.…"/>
          <p:cNvSpPr txBox="1"/>
          <p:nvPr/>
        </p:nvSpPr>
        <p:spPr>
          <a:xfrm>
            <a:off x="6314615" y="5388791"/>
            <a:ext cx="9115885"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lvl1pPr defTabSz="457200">
              <a:defRPr sz="2800" b="1">
                <a:solidFill>
                  <a:srgbClr val="FFFFFF"/>
                </a:solidFill>
              </a:defRPr>
            </a:lvl1pPr>
          </a:lstStyle>
          <a:p>
            <a:r>
              <a:rPr dirty="0"/>
              <a:t>Compresses a file with standard </a:t>
            </a:r>
            <a:r>
              <a:rPr dirty="0" err="1"/>
              <a:t>gzip</a:t>
            </a:r>
            <a:r>
              <a:rPr dirty="0"/>
              <a:t> (GNU zip) compression. </a:t>
            </a:r>
          </a:p>
        </p:txBody>
      </p:sp>
      <p:sp>
        <p:nvSpPr>
          <p:cNvPr id="1515" name="An archive of multiple files put together inside a single file."/>
          <p:cNvSpPr txBox="1"/>
          <p:nvPr/>
        </p:nvSpPr>
        <p:spPr>
          <a:xfrm>
            <a:off x="6314615" y="7276308"/>
            <a:ext cx="7629977"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lvl1pPr defTabSz="457200">
              <a:defRPr sz="2800" b="1">
                <a:solidFill>
                  <a:srgbClr val="FFFFFF"/>
                </a:solidFill>
              </a:defRPr>
            </a:lvl1pPr>
          </a:lstStyle>
          <a:p>
            <a:r>
              <a:rPr dirty="0"/>
              <a:t>Combines all files within a directory in one, single archive file.</a:t>
            </a:r>
          </a:p>
        </p:txBody>
      </p:sp>
      <p:sp>
        <p:nvSpPr>
          <p:cNvPr id="1516" name=".TAR"/>
          <p:cNvSpPr txBox="1"/>
          <p:nvPr/>
        </p:nvSpPr>
        <p:spPr>
          <a:xfrm>
            <a:off x="1503309" y="6968601"/>
            <a:ext cx="1303311" cy="701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defTabSz="457200">
              <a:defRPr sz="4000" b="1">
                <a:solidFill>
                  <a:srgbClr val="FFFFFF"/>
                </a:solidFill>
              </a:defRPr>
            </a:lvl1pPr>
          </a:lstStyle>
          <a:p>
            <a:r>
              <a:t>.TAR</a:t>
            </a:r>
          </a:p>
        </p:txBody>
      </p:sp>
      <p:sp>
        <p:nvSpPr>
          <p:cNvPr id="1517" name=".GZ"/>
          <p:cNvSpPr txBox="1"/>
          <p:nvPr/>
        </p:nvSpPr>
        <p:spPr>
          <a:xfrm>
            <a:off x="1757309" y="4758802"/>
            <a:ext cx="1303311" cy="701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defTabSz="457200">
              <a:defRPr sz="4000" b="1">
                <a:solidFill>
                  <a:srgbClr val="FFFFFF"/>
                </a:solidFill>
              </a:defRPr>
            </a:lvl1pPr>
          </a:lstStyle>
          <a:p>
            <a:r>
              <a:rPr dirty="0"/>
              <a:t>.GZ</a:t>
            </a:r>
          </a:p>
        </p:txBody>
      </p:sp>
      <p:sp>
        <p:nvSpPr>
          <p:cNvPr id="1518" name=".TAR.GZ"/>
          <p:cNvSpPr txBox="1"/>
          <p:nvPr/>
        </p:nvSpPr>
        <p:spPr>
          <a:xfrm>
            <a:off x="1001743" y="9256602"/>
            <a:ext cx="2306443" cy="701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defTabSz="457200">
              <a:defRPr sz="4000" b="1">
                <a:solidFill>
                  <a:srgbClr val="FFFFFF"/>
                </a:solidFill>
              </a:defRPr>
            </a:lvl1pPr>
          </a:lstStyle>
          <a:p>
            <a:r>
              <a:t>.TAR.GZ</a:t>
            </a:r>
          </a:p>
        </p:txBody>
      </p:sp>
      <p:sp>
        <p:nvSpPr>
          <p:cNvPr id="1519" name="A compressed archive of multiple files put together inside a single file."/>
          <p:cNvSpPr txBox="1"/>
          <p:nvPr/>
        </p:nvSpPr>
        <p:spPr>
          <a:xfrm>
            <a:off x="6316777" y="9075640"/>
            <a:ext cx="9273432" cy="9541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defTabSz="457200">
              <a:defRPr sz="2800" b="1">
                <a:solidFill>
                  <a:srgbClr val="FFFFFF"/>
                </a:solidFill>
              </a:defRPr>
            </a:pPr>
            <a:r>
              <a:rPr dirty="0" err="1"/>
              <a:t>gzip</a:t>
            </a:r>
            <a:r>
              <a:rPr dirty="0"/>
              <a:t> and tar </a:t>
            </a:r>
            <a:r>
              <a:rPr dirty="0">
                <a:latin typeface="Montserrat Bold"/>
                <a:ea typeface="Montserrat Bold"/>
                <a:cs typeface="Montserrat Bold"/>
                <a:sym typeface="Montserrat Bold"/>
              </a:rPr>
              <a:t>together. </a:t>
            </a:r>
            <a:r>
              <a:rPr lang="en-US" dirty="0"/>
              <a:t>Compresses multiple files and puts them into one, single file </a:t>
            </a:r>
            <a:r>
              <a:rPr dirty="0"/>
              <a:t>archive</a:t>
            </a:r>
            <a:r>
              <a:rPr lang="en-US" dirty="0"/>
              <a:t>.</a:t>
            </a:r>
            <a:endParaRPr dirty="0"/>
          </a:p>
        </p:txBody>
      </p:sp>
      <p:pic>
        <p:nvPicPr>
          <p:cNvPr id="1521" name="how-to-open-tar-gz-files-sensorstechforum-com-300x300.png" descr="how-to-open-tar-gz-files-sensorstechforum-com-300x300.png"/>
          <p:cNvPicPr>
            <a:picLocks noChangeAspect="1"/>
          </p:cNvPicPr>
          <p:nvPr/>
        </p:nvPicPr>
        <p:blipFill>
          <a:blip r:embed="rId3"/>
          <a:stretch>
            <a:fillRect/>
          </a:stretch>
        </p:blipFill>
        <p:spPr>
          <a:xfrm>
            <a:off x="21302155" y="8771680"/>
            <a:ext cx="2630036" cy="2630037"/>
          </a:xfrm>
          <a:prstGeom prst="rect">
            <a:avLst/>
          </a:prstGeom>
          <a:ln w="12700">
            <a:miter lim="400000"/>
          </a:ln>
        </p:spPr>
      </p:pic>
      <p:sp>
        <p:nvSpPr>
          <p:cNvPr id="1523"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60</a:t>
            </a:fld>
            <a:endParaRPr/>
          </a:p>
        </p:txBody>
      </p:sp>
      <p:sp>
        <p:nvSpPr>
          <p:cNvPr id="2" name="Rounded Rectangle">
            <a:extLst>
              <a:ext uri="{FF2B5EF4-FFF2-40B4-BE49-F238E27FC236}">
                <a16:creationId xmlns:a16="http://schemas.microsoft.com/office/drawing/2014/main" id="{B391FEA5-A484-3257-02F8-79D3D02F1254}"/>
              </a:ext>
            </a:extLst>
          </p:cNvPr>
          <p:cNvSpPr/>
          <p:nvPr/>
        </p:nvSpPr>
        <p:spPr>
          <a:xfrm>
            <a:off x="7065187" y="11803329"/>
            <a:ext cx="9442441" cy="1063435"/>
          </a:xfrm>
          <a:prstGeom prst="roundRect">
            <a:avLst>
              <a:gd name="adj" fmla="val 27285"/>
            </a:avLst>
          </a:prstGeom>
          <a:solidFill>
            <a:srgbClr val="FFFFFF"/>
          </a:solidFill>
          <a:ln w="12700">
            <a:miter lim="400000"/>
          </a:ln>
        </p:spPr>
        <p:txBody>
          <a:bodyPr lIns="45718" tIns="45718" rIns="45718" bIns="45718"/>
          <a:lstStyle/>
          <a:p>
            <a:pPr defTabSz="914400">
              <a:defRPr sz="1400">
                <a:solidFill>
                  <a:srgbClr val="000000"/>
                </a:solidFill>
                <a:latin typeface="Arial"/>
                <a:ea typeface="Arial"/>
                <a:cs typeface="Arial"/>
                <a:sym typeface="Arial"/>
              </a:defRPr>
            </a:pPr>
            <a:endParaRPr/>
          </a:p>
        </p:txBody>
      </p:sp>
      <p:sp>
        <p:nvSpPr>
          <p:cNvPr id="3" name="TextBox 34">
            <a:extLst>
              <a:ext uri="{FF2B5EF4-FFF2-40B4-BE49-F238E27FC236}">
                <a16:creationId xmlns:a16="http://schemas.microsoft.com/office/drawing/2014/main" id="{7723933A-F19C-35D2-1172-9A2C3EFD3280}"/>
              </a:ext>
            </a:extLst>
          </p:cNvPr>
          <p:cNvSpPr txBox="1"/>
          <p:nvPr/>
        </p:nvSpPr>
        <p:spPr>
          <a:xfrm>
            <a:off x="7484042" y="12080694"/>
            <a:ext cx="8365313" cy="5232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pPr>
              <a:defRPr sz="2800" b="1" spc="311"/>
            </a:pPr>
            <a:r>
              <a:rPr lang="en-US" dirty="0"/>
              <a:t>Fun fact: tar stands for tape archive</a:t>
            </a:r>
            <a:endParaRPr dirty="0"/>
          </a:p>
        </p:txBody>
      </p:sp>
      <p:pic>
        <p:nvPicPr>
          <p:cNvPr id="5" name="Graphic 4" descr="Alterations &amp; Tailoring with solid fill">
            <a:extLst>
              <a:ext uri="{FF2B5EF4-FFF2-40B4-BE49-F238E27FC236}">
                <a16:creationId xmlns:a16="http://schemas.microsoft.com/office/drawing/2014/main" id="{FE9B15A9-FFD2-9926-E328-DF35B96C7ED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353810" y="11885102"/>
            <a:ext cx="914400" cy="914400"/>
          </a:xfrm>
          <a:prstGeom prst="rect">
            <a:avLst/>
          </a:prstGeom>
        </p:spPr>
      </p:pic>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 name="Group 3"/>
          <p:cNvSpPr txBox="1"/>
          <p:nvPr/>
        </p:nvSpPr>
        <p:spPr>
          <a:xfrm>
            <a:off x="8907831" y="910059"/>
            <a:ext cx="6555638"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b="1" spc="600">
                <a:solidFill>
                  <a:srgbClr val="FFFFFF"/>
                </a:solidFill>
              </a:defRPr>
            </a:lvl1pPr>
          </a:lstStyle>
          <a:p>
            <a:r>
              <a:rPr dirty="0"/>
              <a:t>CHEAT SHEET </a:t>
            </a:r>
            <a:r>
              <a:rPr lang="en-US" dirty="0"/>
              <a:t>4</a:t>
            </a:r>
            <a:endParaRPr dirty="0"/>
          </a:p>
        </p:txBody>
      </p:sp>
      <p:sp>
        <p:nvSpPr>
          <p:cNvPr id="1526" name="Скругленный прямоугольник 7"/>
          <p:cNvSpPr/>
          <p:nvPr/>
        </p:nvSpPr>
        <p:spPr>
          <a:xfrm>
            <a:off x="951646" y="2835844"/>
            <a:ext cx="10889351" cy="4479347"/>
          </a:xfrm>
          <a:prstGeom prst="roundRect">
            <a:avLst>
              <a:gd name="adj" fmla="val 2746"/>
            </a:avLst>
          </a:prstGeom>
          <a:solidFill>
            <a:srgbClr val="E2E2E2"/>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DCCE">
                    <a:alpha val="95258"/>
                  </a:srgbClr>
                </a:solidFill>
                <a:latin typeface="Calibri"/>
                <a:ea typeface="Calibri"/>
                <a:cs typeface="Calibri"/>
                <a:sym typeface="Calibri"/>
              </a:defRPr>
            </a:pPr>
            <a:endParaRPr/>
          </a:p>
        </p:txBody>
      </p:sp>
      <p:sp>
        <p:nvSpPr>
          <p:cNvPr id="1527" name="pwd # print working dir…"/>
          <p:cNvSpPr txBox="1"/>
          <p:nvPr/>
        </p:nvSpPr>
        <p:spPr>
          <a:xfrm>
            <a:off x="1541161" y="3458939"/>
            <a:ext cx="10085128" cy="35509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rPr dirty="0"/>
              <a:t>less [file] </a:t>
            </a:r>
            <a:r>
              <a:rPr b="0" dirty="0"/>
              <a:t># view file content</a:t>
            </a:r>
          </a:p>
          <a:p>
            <a:pPr defTabSz="914400">
              <a:lnSpc>
                <a:spcPct val="150000"/>
              </a:lnSpc>
              <a:defRPr sz="2600" b="1">
                <a:latin typeface="Courier New"/>
                <a:ea typeface="Courier New"/>
                <a:cs typeface="Courier New"/>
                <a:sym typeface="Courier New"/>
              </a:defRPr>
            </a:pPr>
            <a:r>
              <a:rPr dirty="0"/>
              <a:t>cat [file] </a:t>
            </a:r>
            <a:r>
              <a:rPr b="0" dirty="0"/>
              <a:t># view file content (full)</a:t>
            </a:r>
          </a:p>
          <a:p>
            <a:pPr defTabSz="914400">
              <a:lnSpc>
                <a:spcPct val="150000"/>
              </a:lnSpc>
              <a:defRPr sz="2600" b="1">
                <a:latin typeface="Courier New"/>
                <a:ea typeface="Courier New"/>
                <a:cs typeface="Courier New"/>
                <a:sym typeface="Courier New"/>
              </a:defRPr>
            </a:pPr>
            <a:r>
              <a:rPr dirty="0"/>
              <a:t>head / tail -n 10 [file] </a:t>
            </a:r>
            <a:r>
              <a:rPr b="0" dirty="0"/>
              <a:t># view n first/last lines</a:t>
            </a:r>
          </a:p>
          <a:p>
            <a:pPr defTabSz="914400">
              <a:lnSpc>
                <a:spcPct val="150000"/>
              </a:lnSpc>
              <a:defRPr sz="2600" b="1">
                <a:latin typeface="Courier New"/>
                <a:ea typeface="Courier New"/>
                <a:cs typeface="Courier New"/>
                <a:sym typeface="Courier New"/>
              </a:defRPr>
            </a:pPr>
            <a:r>
              <a:rPr dirty="0"/>
              <a:t>nano [file] </a:t>
            </a:r>
            <a:r>
              <a:rPr b="0" dirty="0"/>
              <a:t># </a:t>
            </a:r>
            <a:r>
              <a:rPr u="sng" dirty="0">
                <a:hlinkClick r:id="rId3"/>
              </a:rPr>
              <a:t>https://www.nano-editor.org/dist/latest/cheatsheet.html</a:t>
            </a:r>
            <a:r>
              <a:rPr u="sng" dirty="0"/>
              <a:t> </a:t>
            </a:r>
          </a:p>
          <a:p>
            <a:pPr defTabSz="914400">
              <a:lnSpc>
                <a:spcPct val="150000"/>
              </a:lnSpc>
              <a:defRPr sz="2600" b="1">
                <a:latin typeface="Courier New"/>
                <a:ea typeface="Courier New"/>
                <a:cs typeface="Courier New"/>
                <a:sym typeface="Courier New"/>
              </a:defRPr>
            </a:pPr>
            <a:r>
              <a:rPr dirty="0"/>
              <a:t>vim | vi [file] </a:t>
            </a:r>
            <a:r>
              <a:rPr b="0" dirty="0"/>
              <a:t># </a:t>
            </a:r>
            <a:r>
              <a:rPr u="sng" dirty="0">
                <a:hlinkClick r:id="rId4"/>
              </a:rPr>
              <a:t>https://vim.rtorr.com/</a:t>
            </a:r>
            <a:r>
              <a:rPr u="sng" dirty="0"/>
              <a:t> </a:t>
            </a:r>
          </a:p>
        </p:txBody>
      </p:sp>
      <p:sp>
        <p:nvSpPr>
          <p:cNvPr id="1528" name="Скругленный прямоугольник 7"/>
          <p:cNvSpPr/>
          <p:nvPr/>
        </p:nvSpPr>
        <p:spPr>
          <a:xfrm>
            <a:off x="8334390" y="2984774"/>
            <a:ext cx="3218851"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529" name="WHERE &amp; WHAT"/>
          <p:cNvSpPr txBox="1"/>
          <p:nvPr/>
        </p:nvSpPr>
        <p:spPr>
          <a:xfrm>
            <a:off x="8352857" y="3002898"/>
            <a:ext cx="3181917" cy="393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rPr dirty="0"/>
              <a:t>View Files</a:t>
            </a:r>
          </a:p>
        </p:txBody>
      </p:sp>
      <p:sp>
        <p:nvSpPr>
          <p:cNvPr id="1530"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a:lvl1pPr>
          </a:lstStyle>
          <a:p>
            <a:fld id="{86CB4B4D-7CA3-9044-876B-883B54F8677D}" type="slidenum">
              <a:rPr/>
              <a:t>61</a:t>
            </a:fld>
            <a:endParaRPr/>
          </a:p>
        </p:txBody>
      </p:sp>
      <p:sp>
        <p:nvSpPr>
          <p:cNvPr id="1531"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532" name="Скругленный прямоугольник 7"/>
          <p:cNvSpPr/>
          <p:nvPr/>
        </p:nvSpPr>
        <p:spPr>
          <a:xfrm>
            <a:off x="951645" y="7727511"/>
            <a:ext cx="19408759" cy="5688861"/>
          </a:xfrm>
          <a:prstGeom prst="roundRect">
            <a:avLst>
              <a:gd name="adj" fmla="val 2746"/>
            </a:avLst>
          </a:prstGeom>
          <a:solidFill>
            <a:srgbClr val="DAEA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8BA5F4"/>
                </a:solidFill>
                <a:latin typeface="Calibri"/>
                <a:ea typeface="Calibri"/>
                <a:cs typeface="Calibri"/>
                <a:sym typeface="Calibri"/>
              </a:defRPr>
            </a:pPr>
            <a:endParaRPr/>
          </a:p>
        </p:txBody>
      </p:sp>
      <p:sp>
        <p:nvSpPr>
          <p:cNvPr id="1533" name="pwd # print working dir…"/>
          <p:cNvSpPr txBox="1"/>
          <p:nvPr/>
        </p:nvSpPr>
        <p:spPr>
          <a:xfrm>
            <a:off x="1541161" y="7859391"/>
            <a:ext cx="19408759" cy="53514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defTabSz="914400">
              <a:lnSpc>
                <a:spcPct val="150000"/>
              </a:lnSpc>
              <a:defRPr sz="2600" b="1">
                <a:latin typeface="Courier New"/>
                <a:ea typeface="Courier New"/>
                <a:cs typeface="Courier New"/>
                <a:sym typeface="Courier New"/>
              </a:defRPr>
            </a:pPr>
            <a:r>
              <a:rPr lang="en-US" dirty="0" err="1"/>
              <a:t>gzip</a:t>
            </a:r>
            <a:r>
              <a:rPr dirty="0"/>
              <a:t> [file] </a:t>
            </a:r>
            <a:r>
              <a:rPr b="0" dirty="0"/>
              <a:t># </a:t>
            </a:r>
            <a:r>
              <a:rPr lang="da-DK" b="0" dirty="0" err="1"/>
              <a:t>Create</a:t>
            </a:r>
            <a:r>
              <a:rPr lang="da-DK" b="0" dirty="0"/>
              <a:t> </a:t>
            </a:r>
            <a:r>
              <a:rPr lang="da-DK" b="0" dirty="0" err="1"/>
              <a:t>compressed</a:t>
            </a:r>
            <a:r>
              <a:rPr lang="da-DK" b="0" dirty="0"/>
              <a:t> </a:t>
            </a:r>
            <a:r>
              <a:rPr lang="da-DK" b="1" dirty="0" err="1"/>
              <a:t>gzip</a:t>
            </a:r>
            <a:r>
              <a:rPr lang="da-DK" b="0" dirty="0"/>
              <a:t> file</a:t>
            </a:r>
            <a:endParaRPr b="0" dirty="0"/>
          </a:p>
          <a:p>
            <a:pPr defTabSz="914400">
              <a:lnSpc>
                <a:spcPct val="150000"/>
              </a:lnSpc>
              <a:defRPr sz="2600" b="1">
                <a:latin typeface="Courier New"/>
                <a:ea typeface="Courier New"/>
                <a:cs typeface="Courier New"/>
                <a:sym typeface="Courier New"/>
              </a:defRPr>
            </a:pPr>
            <a:r>
              <a:rPr dirty="0" err="1"/>
              <a:t>g</a:t>
            </a:r>
            <a:r>
              <a:rPr lang="en-US" dirty="0" err="1"/>
              <a:t>un</a:t>
            </a:r>
            <a:r>
              <a:rPr dirty="0" err="1"/>
              <a:t>zip</a:t>
            </a:r>
            <a:r>
              <a:rPr dirty="0"/>
              <a:t> [file] </a:t>
            </a:r>
            <a:r>
              <a:rPr b="0" dirty="0"/>
              <a:t># </a:t>
            </a:r>
            <a:r>
              <a:rPr lang="da-DK" b="0" dirty="0" err="1"/>
              <a:t>Unpack</a:t>
            </a:r>
            <a:r>
              <a:rPr lang="da-DK" b="0" dirty="0"/>
              <a:t> </a:t>
            </a:r>
            <a:r>
              <a:rPr lang="da-DK" b="0" dirty="0" err="1"/>
              <a:t>compressed</a:t>
            </a:r>
            <a:r>
              <a:rPr lang="da-DK" b="0" dirty="0"/>
              <a:t> </a:t>
            </a:r>
            <a:r>
              <a:rPr lang="da-DK" b="1" dirty="0" err="1"/>
              <a:t>gzip</a:t>
            </a:r>
            <a:r>
              <a:rPr lang="da-DK" b="0" dirty="0"/>
              <a:t> file</a:t>
            </a:r>
          </a:p>
          <a:p>
            <a:pPr defTabSz="914400">
              <a:lnSpc>
                <a:spcPct val="150000"/>
              </a:lnSpc>
              <a:defRPr sz="2600" b="1">
                <a:latin typeface="Courier New"/>
                <a:ea typeface="Courier New"/>
                <a:cs typeface="Courier New"/>
                <a:sym typeface="Courier New"/>
              </a:defRPr>
            </a:pPr>
            <a:r>
              <a:rPr lang="en-US" dirty="0" err="1"/>
              <a:t>gunzip</a:t>
            </a:r>
            <a:r>
              <a:rPr lang="en-US" dirty="0"/>
              <a:t> -k [file] </a:t>
            </a:r>
            <a:r>
              <a:rPr lang="en-US" b="0" dirty="0"/>
              <a:t># </a:t>
            </a:r>
            <a:r>
              <a:rPr lang="da-DK" b="0" dirty="0" err="1"/>
              <a:t>Unpack</a:t>
            </a:r>
            <a:r>
              <a:rPr lang="da-DK" b="0" dirty="0"/>
              <a:t> but </a:t>
            </a:r>
            <a:r>
              <a:rPr lang="da-DK" b="0" dirty="0" err="1"/>
              <a:t>also</a:t>
            </a:r>
            <a:r>
              <a:rPr lang="da-DK" b="0" dirty="0"/>
              <a:t> </a:t>
            </a:r>
            <a:r>
              <a:rPr lang="da-DK" b="0" dirty="0" err="1"/>
              <a:t>keep</a:t>
            </a:r>
            <a:r>
              <a:rPr lang="da-DK" b="0" dirty="0"/>
              <a:t> </a:t>
            </a:r>
            <a:r>
              <a:rPr lang="da-DK" b="0" dirty="0" err="1"/>
              <a:t>compressed</a:t>
            </a:r>
            <a:r>
              <a:rPr lang="da-DK" b="0" dirty="0"/>
              <a:t> file</a:t>
            </a:r>
            <a:endParaRPr b="0" dirty="0"/>
          </a:p>
          <a:p>
            <a:pPr defTabSz="914400">
              <a:lnSpc>
                <a:spcPct val="150000"/>
              </a:lnSpc>
              <a:defRPr sz="2600" b="1">
                <a:latin typeface="Courier New"/>
                <a:ea typeface="Courier New"/>
                <a:cs typeface="Courier New"/>
                <a:sym typeface="Courier New"/>
              </a:defRPr>
            </a:pPr>
            <a:r>
              <a:rPr lang="en-US" dirty="0"/>
              <a:t>zip/</a:t>
            </a:r>
            <a:r>
              <a:rPr dirty="0"/>
              <a:t>unzip [file] </a:t>
            </a:r>
            <a:r>
              <a:rPr b="0" dirty="0"/>
              <a:t># </a:t>
            </a:r>
            <a:r>
              <a:rPr lang="en-US" b="0" dirty="0"/>
              <a:t>create/</a:t>
            </a:r>
            <a:r>
              <a:rPr b="0" dirty="0"/>
              <a:t>decompress </a:t>
            </a:r>
            <a:r>
              <a:rPr b="1" dirty="0"/>
              <a:t>.zip </a:t>
            </a:r>
            <a:r>
              <a:rPr b="0" dirty="0"/>
              <a:t>files</a:t>
            </a:r>
          </a:p>
          <a:p>
            <a:pPr defTabSz="914400">
              <a:lnSpc>
                <a:spcPct val="150000"/>
              </a:lnSpc>
              <a:defRPr sz="2600" b="1">
                <a:latin typeface="Courier New"/>
                <a:ea typeface="Courier New"/>
                <a:cs typeface="Courier New"/>
                <a:sym typeface="Courier New"/>
              </a:defRPr>
            </a:pPr>
            <a:r>
              <a:rPr lang="en-US" dirty="0" err="1"/>
              <a:t>zless</a:t>
            </a:r>
            <a:r>
              <a:rPr lang="en-US" dirty="0"/>
              <a:t> -[f][file] </a:t>
            </a:r>
            <a:r>
              <a:rPr lang="en-US" b="0" dirty="0"/>
              <a:t># view compressed file w/o decompression</a:t>
            </a:r>
          </a:p>
          <a:p>
            <a:pPr defTabSz="914400">
              <a:lnSpc>
                <a:spcPct val="150000"/>
              </a:lnSpc>
              <a:defRPr sz="2600" b="1">
                <a:latin typeface="Courier New"/>
                <a:ea typeface="Courier New"/>
                <a:cs typeface="Courier New"/>
                <a:sym typeface="Courier New"/>
              </a:defRPr>
            </a:pPr>
            <a:r>
              <a:rPr lang="da-DK" dirty="0" err="1"/>
              <a:t>tar</a:t>
            </a:r>
            <a:r>
              <a:rPr lang="da-DK" dirty="0"/>
              <a:t> -</a:t>
            </a:r>
            <a:r>
              <a:rPr lang="da-DK" dirty="0" err="1"/>
              <a:t>cvf</a:t>
            </a:r>
            <a:r>
              <a:rPr lang="da-DK" dirty="0"/>
              <a:t> [file.tar.gz] [dir]</a:t>
            </a:r>
            <a:r>
              <a:rPr dirty="0"/>
              <a:t> </a:t>
            </a:r>
            <a:r>
              <a:rPr b="0" dirty="0"/>
              <a:t># </a:t>
            </a:r>
            <a:r>
              <a:rPr lang="da-DK" b="0" dirty="0" err="1"/>
              <a:t>Create</a:t>
            </a:r>
            <a:r>
              <a:rPr lang="da-DK" b="0" dirty="0"/>
              <a:t> a </a:t>
            </a:r>
            <a:r>
              <a:rPr lang="da-DK" b="0" dirty="0" err="1"/>
              <a:t>compressed</a:t>
            </a:r>
            <a:r>
              <a:rPr lang="da-DK" b="0" dirty="0"/>
              <a:t> </a:t>
            </a:r>
            <a:r>
              <a:rPr lang="da-DK" b="0" dirty="0" err="1"/>
              <a:t>tar</a:t>
            </a:r>
            <a:r>
              <a:rPr lang="da-DK" b="0" dirty="0"/>
              <a:t> </a:t>
            </a:r>
            <a:r>
              <a:rPr lang="da-DK" b="0" dirty="0" err="1"/>
              <a:t>archive</a:t>
            </a:r>
            <a:r>
              <a:rPr lang="da-DK" b="0" dirty="0"/>
              <a:t> of [dir] at [file.tar.gz]</a:t>
            </a:r>
          </a:p>
          <a:p>
            <a:pPr defTabSz="914400">
              <a:lnSpc>
                <a:spcPct val="150000"/>
              </a:lnSpc>
              <a:defRPr sz="2600" b="1">
                <a:latin typeface="Courier New"/>
                <a:ea typeface="Courier New"/>
                <a:cs typeface="Courier New"/>
                <a:sym typeface="Courier New"/>
              </a:defRPr>
            </a:pPr>
            <a:r>
              <a:rPr lang="en-US" dirty="0"/>
              <a:t>tar -</a:t>
            </a:r>
            <a:r>
              <a:rPr lang="en-US" dirty="0" err="1"/>
              <a:t>xvf</a:t>
            </a:r>
            <a:r>
              <a:rPr lang="en-US" dirty="0"/>
              <a:t> [file.tar.gz] </a:t>
            </a:r>
            <a:r>
              <a:rPr lang="en-US" b="0" dirty="0"/>
              <a:t># </a:t>
            </a:r>
            <a:r>
              <a:rPr lang="da-DK" b="0" dirty="0" err="1"/>
              <a:t>Unpack</a:t>
            </a:r>
            <a:r>
              <a:rPr lang="da-DK" b="0" dirty="0"/>
              <a:t> a </a:t>
            </a:r>
            <a:r>
              <a:rPr lang="da-DK" b="0" dirty="0" err="1"/>
              <a:t>compressed</a:t>
            </a:r>
            <a:r>
              <a:rPr lang="da-DK" b="0" dirty="0"/>
              <a:t> </a:t>
            </a:r>
            <a:r>
              <a:rPr lang="da-DK" b="0" dirty="0" err="1"/>
              <a:t>tar</a:t>
            </a:r>
            <a:r>
              <a:rPr lang="da-DK" b="0" dirty="0"/>
              <a:t> </a:t>
            </a:r>
            <a:r>
              <a:rPr lang="da-DK" b="0" dirty="0" err="1"/>
              <a:t>archive</a:t>
            </a:r>
            <a:endParaRPr lang="en-US" b="0" dirty="0"/>
          </a:p>
          <a:p>
            <a:pPr defTabSz="914400">
              <a:lnSpc>
                <a:spcPct val="150000"/>
              </a:lnSpc>
              <a:defRPr sz="2600" b="1">
                <a:latin typeface="Courier New"/>
                <a:ea typeface="Courier New"/>
                <a:cs typeface="Courier New"/>
                <a:sym typeface="Courier New"/>
              </a:defRPr>
            </a:pPr>
            <a:r>
              <a:rPr lang="en-US" dirty="0"/>
              <a:t>tar -</a:t>
            </a:r>
            <a:r>
              <a:rPr lang="en-US" dirty="0" err="1"/>
              <a:t>tf</a:t>
            </a:r>
            <a:r>
              <a:rPr lang="en-US" dirty="0"/>
              <a:t> [file.tar.gz] </a:t>
            </a:r>
            <a:r>
              <a:rPr lang="en-US" b="0" dirty="0"/>
              <a:t># </a:t>
            </a:r>
            <a:r>
              <a:rPr lang="da-DK" b="0" dirty="0"/>
              <a:t>List files </a:t>
            </a:r>
            <a:r>
              <a:rPr lang="da-DK" b="0" dirty="0" err="1"/>
              <a:t>inside</a:t>
            </a:r>
            <a:r>
              <a:rPr lang="da-DK" b="0" dirty="0"/>
              <a:t> a </a:t>
            </a:r>
            <a:r>
              <a:rPr lang="da-DK" b="0" dirty="0" err="1"/>
              <a:t>compressed</a:t>
            </a:r>
            <a:r>
              <a:rPr lang="da-DK" b="0" dirty="0"/>
              <a:t> </a:t>
            </a:r>
            <a:r>
              <a:rPr lang="da-DK" b="0" dirty="0" err="1"/>
              <a:t>tar</a:t>
            </a:r>
            <a:r>
              <a:rPr lang="da-DK" b="0" dirty="0"/>
              <a:t> </a:t>
            </a:r>
            <a:r>
              <a:rPr lang="da-DK" b="0" dirty="0" err="1"/>
              <a:t>archive</a:t>
            </a:r>
            <a:endParaRPr lang="da-DK" dirty="0"/>
          </a:p>
          <a:p>
            <a:pPr defTabSz="914400">
              <a:lnSpc>
                <a:spcPct val="150000"/>
              </a:lnSpc>
              <a:defRPr sz="2600" b="1">
                <a:latin typeface="Courier New"/>
                <a:ea typeface="Courier New"/>
                <a:cs typeface="Courier New"/>
                <a:sym typeface="Courier New"/>
              </a:defRPr>
            </a:pPr>
            <a:r>
              <a:rPr dirty="0"/>
              <a:t>others: </a:t>
            </a:r>
            <a:r>
              <a:rPr dirty="0" err="1"/>
              <a:t>zcat</a:t>
            </a:r>
            <a:r>
              <a:rPr dirty="0"/>
              <a:t>, </a:t>
            </a:r>
            <a:r>
              <a:rPr dirty="0" err="1"/>
              <a:t>zmore</a:t>
            </a:r>
            <a:r>
              <a:rPr dirty="0"/>
              <a:t>, </a:t>
            </a:r>
            <a:r>
              <a:rPr dirty="0" err="1"/>
              <a:t>gzcat</a:t>
            </a:r>
            <a:endParaRPr dirty="0"/>
          </a:p>
        </p:txBody>
      </p:sp>
      <p:grpSp>
        <p:nvGrpSpPr>
          <p:cNvPr id="2" name="Group 1">
            <a:extLst>
              <a:ext uri="{FF2B5EF4-FFF2-40B4-BE49-F238E27FC236}">
                <a16:creationId xmlns:a16="http://schemas.microsoft.com/office/drawing/2014/main" id="{DFD3937E-CC1E-2F66-EE21-E6E369A24FB7}"/>
              </a:ext>
            </a:extLst>
          </p:cNvPr>
          <p:cNvGrpSpPr/>
          <p:nvPr/>
        </p:nvGrpSpPr>
        <p:grpSpPr>
          <a:xfrm>
            <a:off x="15962145" y="7989601"/>
            <a:ext cx="3996231" cy="744910"/>
            <a:chOff x="15962145" y="7989601"/>
            <a:chExt cx="3996231" cy="744910"/>
          </a:xfrm>
        </p:grpSpPr>
        <p:sp>
          <p:nvSpPr>
            <p:cNvPr id="1534" name="Скругленный прямоугольник 7"/>
            <p:cNvSpPr/>
            <p:nvPr/>
          </p:nvSpPr>
          <p:spPr>
            <a:xfrm>
              <a:off x="15962145" y="7989601"/>
              <a:ext cx="3996231"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535" name="WHERE &amp; WHAT"/>
            <p:cNvSpPr txBox="1"/>
            <p:nvPr/>
          </p:nvSpPr>
          <p:spPr>
            <a:xfrm>
              <a:off x="16135336" y="8005472"/>
              <a:ext cx="3823040" cy="393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rPr dirty="0"/>
                <a:t>Compressed Files</a:t>
              </a:r>
            </a:p>
          </p:txBody>
        </p:sp>
      </p:grpSp>
    </p:spTree>
    <p:extLst>
      <p:ext uri="{BB962C8B-B14F-4D97-AF65-F5344CB8AC3E}">
        <p14:creationId xmlns:p14="http://schemas.microsoft.com/office/powerpoint/2010/main" val="352143220"/>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4" name="Screenshot 2022-06-24 at 15.06.23.png" descr="Screenshot 2022-06-24 at 15.06.23.png"/>
          <p:cNvPicPr>
            <a:picLocks noChangeAspect="1"/>
          </p:cNvPicPr>
          <p:nvPr/>
        </p:nvPicPr>
        <p:blipFill>
          <a:blip r:embed="rId3"/>
          <a:srcRect l="261" t="66" r="375" b="665"/>
          <a:stretch>
            <a:fillRect/>
          </a:stretch>
        </p:blipFill>
        <p:spPr>
          <a:xfrm>
            <a:off x="628189" y="465752"/>
            <a:ext cx="22330570" cy="12367023"/>
          </a:xfrm>
          <a:custGeom>
            <a:avLst/>
            <a:gdLst/>
            <a:ahLst/>
            <a:cxnLst>
              <a:cxn ang="0">
                <a:pos x="wd2" y="hd2"/>
              </a:cxn>
              <a:cxn ang="5400000">
                <a:pos x="wd2" y="hd2"/>
              </a:cxn>
              <a:cxn ang="10800000">
                <a:pos x="wd2" y="hd2"/>
              </a:cxn>
              <a:cxn ang="16200000">
                <a:pos x="wd2" y="hd2"/>
              </a:cxn>
            </a:cxnLst>
            <a:rect l="0" t="0" r="r" b="b"/>
            <a:pathLst>
              <a:path w="21600" h="21600" extrusionOk="0">
                <a:moveTo>
                  <a:pt x="304" y="0"/>
                </a:moveTo>
                <a:cubicBezTo>
                  <a:pt x="215" y="0"/>
                  <a:pt x="162" y="0"/>
                  <a:pt x="126" y="27"/>
                </a:cubicBezTo>
                <a:cubicBezTo>
                  <a:pt x="74" y="61"/>
                  <a:pt x="34" y="134"/>
                  <a:pt x="15" y="227"/>
                </a:cubicBezTo>
                <a:cubicBezTo>
                  <a:pt x="0" y="292"/>
                  <a:pt x="0" y="388"/>
                  <a:pt x="0" y="550"/>
                </a:cubicBezTo>
                <a:lnTo>
                  <a:pt x="0" y="21050"/>
                </a:lnTo>
                <a:cubicBezTo>
                  <a:pt x="0" y="21212"/>
                  <a:pt x="0" y="21308"/>
                  <a:pt x="15" y="21373"/>
                </a:cubicBezTo>
                <a:cubicBezTo>
                  <a:pt x="34" y="21466"/>
                  <a:pt x="74" y="21539"/>
                  <a:pt x="126" y="21573"/>
                </a:cubicBezTo>
                <a:cubicBezTo>
                  <a:pt x="162" y="21600"/>
                  <a:pt x="215" y="21600"/>
                  <a:pt x="304" y="21600"/>
                </a:cubicBezTo>
                <a:lnTo>
                  <a:pt x="21296" y="21600"/>
                </a:lnTo>
                <a:cubicBezTo>
                  <a:pt x="21385" y="21600"/>
                  <a:pt x="21439" y="21600"/>
                  <a:pt x="21474" y="21573"/>
                </a:cubicBezTo>
                <a:cubicBezTo>
                  <a:pt x="21526" y="21539"/>
                  <a:pt x="21566" y="21466"/>
                  <a:pt x="21585" y="21373"/>
                </a:cubicBezTo>
                <a:cubicBezTo>
                  <a:pt x="21600" y="21308"/>
                  <a:pt x="21600" y="21212"/>
                  <a:pt x="21600" y="21050"/>
                </a:cubicBezTo>
                <a:lnTo>
                  <a:pt x="21600" y="550"/>
                </a:lnTo>
                <a:cubicBezTo>
                  <a:pt x="21600" y="388"/>
                  <a:pt x="21600" y="292"/>
                  <a:pt x="21585" y="227"/>
                </a:cubicBezTo>
                <a:cubicBezTo>
                  <a:pt x="21566" y="134"/>
                  <a:pt x="21526" y="61"/>
                  <a:pt x="21474" y="27"/>
                </a:cubicBezTo>
                <a:cubicBezTo>
                  <a:pt x="21439" y="0"/>
                  <a:pt x="21385" y="0"/>
                  <a:pt x="21296" y="0"/>
                </a:cubicBezTo>
                <a:lnTo>
                  <a:pt x="304" y="0"/>
                </a:lnTo>
                <a:close/>
              </a:path>
            </a:pathLst>
          </a:custGeom>
          <a:ln w="12700">
            <a:miter lim="400000"/>
          </a:ln>
        </p:spPr>
      </p:pic>
      <p:sp>
        <p:nvSpPr>
          <p:cNvPr id="445" name="Rectangle 39"/>
          <p:cNvSpPr/>
          <p:nvPr/>
        </p:nvSpPr>
        <p:spPr>
          <a:xfrm>
            <a:off x="10577830" y="3268979"/>
            <a:ext cx="13793470" cy="7178042"/>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446" name="TextBox 35"/>
          <p:cNvSpPr txBox="1"/>
          <p:nvPr/>
        </p:nvSpPr>
        <p:spPr>
          <a:xfrm>
            <a:off x="10097423" y="1914762"/>
            <a:ext cx="2294315" cy="4663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defRPr sz="30000" spc="600">
                <a:solidFill>
                  <a:srgbClr val="E2A24F"/>
                </a:solidFill>
              </a:defRPr>
            </a:lvl1pPr>
          </a:lstStyle>
          <a:p>
            <a:r>
              <a:rPr dirty="0"/>
              <a:t>“</a:t>
            </a:r>
          </a:p>
        </p:txBody>
      </p:sp>
      <p:sp>
        <p:nvSpPr>
          <p:cNvPr id="447" name="Group 1"/>
          <p:cNvSpPr txBox="1"/>
          <p:nvPr/>
        </p:nvSpPr>
        <p:spPr>
          <a:xfrm>
            <a:off x="11640963" y="4990655"/>
            <a:ext cx="9455552" cy="14773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a:defRPr sz="4500" spc="562"/>
            </a:pPr>
            <a:r>
              <a:rPr lang="en-US" dirty="0"/>
              <a:t>Refreshed from lunch we do exercise 4!</a:t>
            </a:r>
            <a:endParaRPr dirty="0"/>
          </a:p>
        </p:txBody>
      </p:sp>
      <p:sp>
        <p:nvSpPr>
          <p:cNvPr id="448"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62</a:t>
            </a:r>
          </a:p>
        </p:txBody>
      </p:sp>
    </p:spTree>
    <p:extLst>
      <p:ext uri="{BB962C8B-B14F-4D97-AF65-F5344CB8AC3E}">
        <p14:creationId xmlns:p14="http://schemas.microsoft.com/office/powerpoint/2010/main" val="3787918667"/>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7" name="Rectangle 12"/>
          <p:cNvSpPr/>
          <p:nvPr/>
        </p:nvSpPr>
        <p:spPr>
          <a:xfrm>
            <a:off x="-14986" y="13441993"/>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1551" name="Group"/>
          <p:cNvGrpSpPr/>
          <p:nvPr/>
        </p:nvGrpSpPr>
        <p:grpSpPr>
          <a:xfrm>
            <a:off x="7561860" y="1024532"/>
            <a:ext cx="25206934" cy="11666938"/>
            <a:chOff x="0" y="-1"/>
            <a:chExt cx="25206932" cy="11666936"/>
          </a:xfrm>
        </p:grpSpPr>
        <p:grpSp>
          <p:nvGrpSpPr>
            <p:cNvPr id="1549" name="Group"/>
            <p:cNvGrpSpPr/>
            <p:nvPr/>
          </p:nvGrpSpPr>
          <p:grpSpPr>
            <a:xfrm>
              <a:off x="0" y="-2"/>
              <a:ext cx="25206934" cy="11666938"/>
              <a:chOff x="0" y="-1"/>
              <a:chExt cx="25206932" cy="11666936"/>
            </a:xfrm>
          </p:grpSpPr>
          <p:grpSp>
            <p:nvGrpSpPr>
              <p:cNvPr id="1546" name="Group 36"/>
              <p:cNvGrpSpPr/>
              <p:nvPr/>
            </p:nvGrpSpPr>
            <p:grpSpPr>
              <a:xfrm>
                <a:off x="2132622" y="-2"/>
                <a:ext cx="19159732" cy="11007446"/>
                <a:chOff x="-1" y="-1"/>
                <a:chExt cx="19159730" cy="11007444"/>
              </a:xfrm>
            </p:grpSpPr>
            <p:sp>
              <p:nvSpPr>
                <p:cNvPr id="1538"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539"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540"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541"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542"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543"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544"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545"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1547"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1548"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1550"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1552" name="TextBox 11"/>
          <p:cNvSpPr txBox="1"/>
          <p:nvPr/>
        </p:nvSpPr>
        <p:spPr>
          <a:xfrm>
            <a:off x="813321" y="5885181"/>
            <a:ext cx="9620830" cy="19389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6000" spc="450">
                <a:solidFill>
                  <a:srgbClr val="FFFFFF"/>
                </a:solidFill>
              </a:defRPr>
            </a:lvl1pPr>
          </a:lstStyle>
          <a:p>
            <a:r>
              <a:rPr lang="en-US" dirty="0"/>
              <a:t>5</a:t>
            </a:r>
            <a:r>
              <a:rPr dirty="0"/>
              <a:t>. </a:t>
            </a:r>
            <a:r>
              <a:rPr lang="en-US" dirty="0"/>
              <a:t>DATA </a:t>
            </a:r>
          </a:p>
          <a:p>
            <a:r>
              <a:rPr lang="en-US" dirty="0"/>
              <a:t>WRANGLING 1</a:t>
            </a:r>
            <a:endParaRPr dirty="0"/>
          </a:p>
        </p:txBody>
      </p:sp>
      <p:sp>
        <p:nvSpPr>
          <p:cNvPr id="1553"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63</a:t>
            </a:fld>
            <a:endParaRPr/>
          </a:p>
        </p:txBody>
      </p:sp>
    </p:spTree>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5" name="Rectangle 21"/>
          <p:cNvSpPr/>
          <p:nvPr/>
        </p:nvSpPr>
        <p:spPr>
          <a:xfrm flipH="1">
            <a:off x="9674" y="2552820"/>
            <a:ext cx="24371301" cy="11150480"/>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1556" name="Rectangle 21"/>
          <p:cNvSpPr/>
          <p:nvPr/>
        </p:nvSpPr>
        <p:spPr>
          <a:xfrm flipH="1">
            <a:off x="0" y="3244807"/>
            <a:ext cx="24371301" cy="4536234"/>
          </a:xfrm>
          <a:prstGeom prst="rect">
            <a:avLst/>
          </a:prstGeom>
          <a:solidFill>
            <a:srgbClr val="6C87C5"/>
          </a:solidFill>
          <a:ln w="12700">
            <a:miter lim="400000"/>
          </a:ln>
        </p:spPr>
        <p:txBody>
          <a:bodyPr lIns="45718" tIns="45718" rIns="45718" bIns="45718" anchor="ctr"/>
          <a:lstStyle/>
          <a:p>
            <a:pPr algn="ctr">
              <a:defRPr>
                <a:solidFill>
                  <a:srgbClr val="8AAAE3"/>
                </a:solidFill>
              </a:defRPr>
            </a:pPr>
            <a:endParaRPr/>
          </a:p>
        </p:txBody>
      </p:sp>
      <p:sp>
        <p:nvSpPr>
          <p:cNvPr id="1557" name="TextBox 90"/>
          <p:cNvSpPr txBox="1"/>
          <p:nvPr/>
        </p:nvSpPr>
        <p:spPr>
          <a:xfrm>
            <a:off x="3363565" y="3566812"/>
            <a:ext cx="9436019" cy="3800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0736" indent="-280736">
              <a:lnSpc>
                <a:spcPts val="4200"/>
              </a:lnSpc>
              <a:buSzPct val="100000"/>
              <a:buChar char="•"/>
              <a:defRPr sz="2800" b="1" spc="300">
                <a:solidFill>
                  <a:srgbClr val="FFFFFF"/>
                </a:solidFill>
              </a:defRPr>
            </a:pPr>
            <a:r>
              <a:t>FILES &amp; DIRECTORIES:</a:t>
            </a:r>
          </a:p>
          <a:p>
            <a:pPr marL="1423736" lvl="3" indent="-280736">
              <a:lnSpc>
                <a:spcPts val="4200"/>
              </a:lnSpc>
              <a:buSzPct val="100000"/>
              <a:buChar char="•"/>
              <a:defRPr sz="2800" b="1" spc="300">
                <a:solidFill>
                  <a:srgbClr val="FFFFFF"/>
                </a:solidFill>
              </a:defRPr>
            </a:pPr>
            <a:r>
              <a:t>Move &amp; Copy </a:t>
            </a:r>
          </a:p>
          <a:p>
            <a:pPr marL="1423736" lvl="3" indent="-280736">
              <a:lnSpc>
                <a:spcPts val="4200"/>
              </a:lnSpc>
              <a:buSzPct val="100000"/>
              <a:buChar char="•"/>
              <a:defRPr sz="2800" b="1" spc="300">
                <a:solidFill>
                  <a:srgbClr val="FFFFFF"/>
                </a:solidFill>
              </a:defRPr>
            </a:pPr>
            <a:r>
              <a:t>Make &amp; Remove</a:t>
            </a:r>
          </a:p>
          <a:p>
            <a:pPr marL="1423736" lvl="3" indent="-280736">
              <a:lnSpc>
                <a:spcPts val="4200"/>
              </a:lnSpc>
              <a:buSzPct val="100000"/>
              <a:buChar char="•"/>
              <a:defRPr sz="2800" b="1" spc="300">
                <a:solidFill>
                  <a:srgbClr val="FFFFFF"/>
                </a:solidFill>
              </a:defRPr>
            </a:pPr>
            <a:r>
              <a:t>Open &amp; Read</a:t>
            </a:r>
          </a:p>
          <a:p>
            <a:pPr marL="1423736" lvl="3" indent="-280736">
              <a:lnSpc>
                <a:spcPts val="4200"/>
              </a:lnSpc>
              <a:buSzPct val="100000"/>
              <a:buChar char="•"/>
              <a:defRPr sz="2800" b="1" spc="300">
                <a:solidFill>
                  <a:srgbClr val="FFFFFF"/>
                </a:solidFill>
              </a:defRPr>
            </a:pPr>
            <a:r>
              <a:t>Edit &amp; Save</a:t>
            </a:r>
          </a:p>
          <a:p>
            <a:pPr marL="1423736" lvl="3" indent="-280736">
              <a:lnSpc>
                <a:spcPts val="4200"/>
              </a:lnSpc>
              <a:buSzPct val="100000"/>
              <a:buChar char="•"/>
              <a:defRPr sz="2800" b="1" spc="300">
                <a:solidFill>
                  <a:srgbClr val="FFFFFF"/>
                </a:solidFill>
              </a:defRPr>
            </a:pPr>
            <a:r>
              <a:t>Subset &amp; Rename</a:t>
            </a:r>
          </a:p>
          <a:p>
            <a:pPr marL="1423736" lvl="3" indent="-280736">
              <a:lnSpc>
                <a:spcPts val="4200"/>
              </a:lnSpc>
              <a:buSzPct val="100000"/>
              <a:buChar char="•"/>
              <a:defRPr sz="2800" b="1" spc="300">
                <a:solidFill>
                  <a:srgbClr val="FFFFFF"/>
                </a:solidFill>
              </a:defRPr>
            </a:pPr>
            <a:r>
              <a:t>View &amp; Change Permissions</a:t>
            </a:r>
          </a:p>
        </p:txBody>
      </p:sp>
      <p:sp>
        <p:nvSpPr>
          <p:cNvPr id="1558" name="Group 3"/>
          <p:cNvSpPr txBox="1"/>
          <p:nvPr/>
        </p:nvSpPr>
        <p:spPr>
          <a:xfrm>
            <a:off x="3771929" y="952160"/>
            <a:ext cx="17227038"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FROM FILE NAVIGATION TO MANIPULATION</a:t>
            </a:r>
          </a:p>
        </p:txBody>
      </p:sp>
      <p:sp>
        <p:nvSpPr>
          <p:cNvPr id="1559" name="Rectangle 21"/>
          <p:cNvSpPr/>
          <p:nvPr/>
        </p:nvSpPr>
        <p:spPr>
          <a:xfrm flipH="1">
            <a:off x="0" y="8442074"/>
            <a:ext cx="24371301" cy="4536234"/>
          </a:xfrm>
          <a:prstGeom prst="rect">
            <a:avLst/>
          </a:prstGeom>
          <a:solidFill>
            <a:srgbClr val="F9CDA3"/>
          </a:solidFill>
          <a:ln w="12700">
            <a:miter lim="400000"/>
          </a:ln>
        </p:spPr>
        <p:txBody>
          <a:bodyPr lIns="45718" tIns="45718" rIns="45718" bIns="45718" anchor="ctr"/>
          <a:lstStyle/>
          <a:p>
            <a:pPr algn="ctr">
              <a:defRPr>
                <a:solidFill>
                  <a:srgbClr val="8AAAE3"/>
                </a:solidFill>
              </a:defRPr>
            </a:pPr>
            <a:endParaRPr/>
          </a:p>
        </p:txBody>
      </p:sp>
      <p:sp>
        <p:nvSpPr>
          <p:cNvPr id="1560" name="TextBox 90"/>
          <p:cNvSpPr txBox="1"/>
          <p:nvPr/>
        </p:nvSpPr>
        <p:spPr>
          <a:xfrm>
            <a:off x="3363565" y="8802179"/>
            <a:ext cx="9436019" cy="3800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0736" indent="-280736">
              <a:lnSpc>
                <a:spcPts val="4200"/>
              </a:lnSpc>
              <a:buSzPct val="100000"/>
              <a:buChar char="•"/>
              <a:defRPr sz="2800" b="1" spc="300"/>
            </a:pPr>
            <a:r>
              <a:t>FILES:</a:t>
            </a:r>
          </a:p>
          <a:p>
            <a:pPr marL="1423736" lvl="3" indent="-280736">
              <a:lnSpc>
                <a:spcPts val="4200"/>
              </a:lnSpc>
              <a:buSzPct val="100000"/>
              <a:buChar char="•"/>
              <a:defRPr sz="2800" b="1" spc="300"/>
            </a:pPr>
            <a:r>
              <a:t>Sort</a:t>
            </a:r>
          </a:p>
          <a:p>
            <a:pPr marL="1423736" lvl="3" indent="-280736">
              <a:lnSpc>
                <a:spcPts val="4200"/>
              </a:lnSpc>
              <a:buSzPct val="100000"/>
              <a:buChar char="•"/>
              <a:defRPr sz="2800" b="1" spc="300"/>
            </a:pPr>
            <a:r>
              <a:t>Count Lines &amp; Entries</a:t>
            </a:r>
          </a:p>
          <a:p>
            <a:pPr marL="1423736" lvl="3" indent="-280736">
              <a:lnSpc>
                <a:spcPts val="4200"/>
              </a:lnSpc>
              <a:buSzPct val="100000"/>
              <a:buChar char="•"/>
              <a:defRPr sz="2800" b="1" spc="300"/>
            </a:pPr>
            <a:r>
              <a:t>Merge &amp; Concatenate</a:t>
            </a:r>
          </a:p>
          <a:p>
            <a:pPr marL="1423736" lvl="3" indent="-280736">
              <a:lnSpc>
                <a:spcPts val="4200"/>
              </a:lnSpc>
              <a:buSzPct val="100000"/>
              <a:buChar char="•"/>
              <a:defRPr sz="2800" b="1" spc="300"/>
            </a:pPr>
            <a:r>
              <a:t>Find &amp; Replace Patterns</a:t>
            </a:r>
          </a:p>
          <a:p>
            <a:pPr marL="1423736" lvl="3" indent="-280736">
              <a:lnSpc>
                <a:spcPts val="4200"/>
              </a:lnSpc>
              <a:buSzPct val="100000"/>
              <a:buChar char="•"/>
              <a:defRPr sz="2800" b="1" spc="300"/>
            </a:pPr>
            <a:r>
              <a:t>Cut &amp; Paste</a:t>
            </a:r>
          </a:p>
          <a:p>
            <a:pPr marL="1423736" lvl="3" indent="-280736">
              <a:lnSpc>
                <a:spcPts val="4200"/>
              </a:lnSpc>
              <a:buSzPct val="100000"/>
              <a:buChar char="•"/>
              <a:defRPr sz="2800" b="1" spc="300"/>
            </a:pPr>
            <a:r>
              <a:t>Insert &amp; Delete</a:t>
            </a:r>
          </a:p>
        </p:txBody>
      </p:sp>
      <p:sp>
        <p:nvSpPr>
          <p:cNvPr id="1561" name="Rounded Rectangle"/>
          <p:cNvSpPr/>
          <p:nvPr/>
        </p:nvSpPr>
        <p:spPr>
          <a:xfrm>
            <a:off x="15196425" y="4284238"/>
            <a:ext cx="7947266" cy="2457371"/>
          </a:xfrm>
          <a:prstGeom prst="roundRect">
            <a:avLst>
              <a:gd name="adj" fmla="val 18760"/>
            </a:avLst>
          </a:prstGeom>
          <a:ln w="76200">
            <a:solidFill>
              <a:srgbClr val="FFFFFF"/>
            </a:solidFill>
          </a:ln>
        </p:spPr>
        <p:txBody>
          <a:bodyPr lIns="45718" tIns="45718" rIns="45718" bIns="45718" anchor="ctr"/>
          <a:lstStyle/>
          <a:p>
            <a:endParaRPr/>
          </a:p>
        </p:txBody>
      </p:sp>
      <p:sp>
        <p:nvSpPr>
          <p:cNvPr id="1562" name="Rounded Rectangle"/>
          <p:cNvSpPr/>
          <p:nvPr/>
        </p:nvSpPr>
        <p:spPr>
          <a:xfrm>
            <a:off x="15198686" y="9622396"/>
            <a:ext cx="7942745" cy="2457370"/>
          </a:xfrm>
          <a:prstGeom prst="roundRect">
            <a:avLst>
              <a:gd name="adj" fmla="val 18760"/>
            </a:avLst>
          </a:prstGeom>
          <a:ln w="76200">
            <a:solidFill>
              <a:srgbClr val="374556"/>
            </a:solidFill>
          </a:ln>
        </p:spPr>
        <p:txBody>
          <a:bodyPr lIns="45718" tIns="45718" rIns="45718" bIns="45718" anchor="ctr"/>
          <a:lstStyle/>
          <a:p>
            <a:endParaRPr/>
          </a:p>
        </p:txBody>
      </p:sp>
      <p:sp>
        <p:nvSpPr>
          <p:cNvPr id="1563" name="TextBox 90"/>
          <p:cNvSpPr txBox="1"/>
          <p:nvPr/>
        </p:nvSpPr>
        <p:spPr>
          <a:xfrm>
            <a:off x="16847770" y="4733144"/>
            <a:ext cx="5854826" cy="15595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ctr">
              <a:lnSpc>
                <a:spcPct val="120000"/>
              </a:lnSpc>
              <a:defRPr sz="2800" b="1" spc="300">
                <a:solidFill>
                  <a:srgbClr val="FFFFFF"/>
                </a:solidFill>
              </a:defRPr>
            </a:pPr>
            <a:r>
              <a:t>NAVIGATE THE TERMINAL</a:t>
            </a:r>
          </a:p>
          <a:p>
            <a:pPr algn="ctr">
              <a:lnSpc>
                <a:spcPct val="120000"/>
              </a:lnSpc>
              <a:defRPr sz="2800" b="1" spc="300">
                <a:solidFill>
                  <a:srgbClr val="FFFFFF"/>
                </a:solidFill>
              </a:defRPr>
            </a:pPr>
            <a:r>
              <a:t>&amp;</a:t>
            </a:r>
          </a:p>
          <a:p>
            <a:pPr algn="ctr">
              <a:lnSpc>
                <a:spcPct val="120000"/>
              </a:lnSpc>
              <a:defRPr sz="2800" b="1" spc="300">
                <a:solidFill>
                  <a:srgbClr val="FFFFFF"/>
                </a:solidFill>
              </a:defRPr>
            </a:pPr>
            <a:r>
              <a:t>FILE MANAGEMENT</a:t>
            </a:r>
          </a:p>
        </p:txBody>
      </p:sp>
      <p:sp>
        <p:nvSpPr>
          <p:cNvPr id="1564" name="TextBox 90"/>
          <p:cNvSpPr txBox="1"/>
          <p:nvPr/>
        </p:nvSpPr>
        <p:spPr>
          <a:xfrm>
            <a:off x="16847770" y="10335651"/>
            <a:ext cx="5854826" cy="10413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lnSpc>
                <a:spcPct val="120000"/>
              </a:lnSpc>
              <a:defRPr sz="2800" b="1" spc="300">
                <a:solidFill>
                  <a:srgbClr val="374556"/>
                </a:solidFill>
              </a:defRPr>
            </a:lvl1pPr>
          </a:lstStyle>
          <a:p>
            <a:r>
              <a:t>FILE MANIPULATION, WRANGLING, SUMMATION</a:t>
            </a:r>
          </a:p>
        </p:txBody>
      </p:sp>
      <p:sp>
        <p:nvSpPr>
          <p:cNvPr id="1565" name="Shape"/>
          <p:cNvSpPr/>
          <p:nvPr/>
        </p:nvSpPr>
        <p:spPr>
          <a:xfrm>
            <a:off x="15747266" y="5728236"/>
            <a:ext cx="893236" cy="706969"/>
          </a:xfrm>
          <a:custGeom>
            <a:avLst/>
            <a:gdLst/>
            <a:ahLst/>
            <a:cxnLst>
              <a:cxn ang="0">
                <a:pos x="wd2" y="hd2"/>
              </a:cxn>
              <a:cxn ang="5400000">
                <a:pos x="wd2" y="hd2"/>
              </a:cxn>
              <a:cxn ang="10800000">
                <a:pos x="wd2" y="hd2"/>
              </a:cxn>
              <a:cxn ang="16200000">
                <a:pos x="wd2" y="hd2"/>
              </a:cxn>
            </a:cxnLst>
            <a:rect l="0" t="0" r="r" b="b"/>
            <a:pathLst>
              <a:path w="21600" h="21600" extrusionOk="0">
                <a:moveTo>
                  <a:pt x="21055" y="12409"/>
                </a:moveTo>
                <a:cubicBezTo>
                  <a:pt x="20692" y="12409"/>
                  <a:pt x="20692" y="12409"/>
                  <a:pt x="20692" y="12409"/>
                </a:cubicBezTo>
                <a:cubicBezTo>
                  <a:pt x="20692" y="5515"/>
                  <a:pt x="20692" y="5515"/>
                  <a:pt x="20692" y="5515"/>
                </a:cubicBezTo>
                <a:cubicBezTo>
                  <a:pt x="20692" y="5285"/>
                  <a:pt x="20329" y="5055"/>
                  <a:pt x="20148" y="5055"/>
                </a:cubicBezTo>
                <a:cubicBezTo>
                  <a:pt x="19785" y="5055"/>
                  <a:pt x="19785" y="5055"/>
                  <a:pt x="19785" y="5055"/>
                </a:cubicBezTo>
                <a:cubicBezTo>
                  <a:pt x="19785" y="2987"/>
                  <a:pt x="19785" y="2987"/>
                  <a:pt x="19785" y="2987"/>
                </a:cubicBezTo>
                <a:cubicBezTo>
                  <a:pt x="19785" y="2757"/>
                  <a:pt x="19422" y="2528"/>
                  <a:pt x="19240" y="2528"/>
                </a:cubicBezTo>
                <a:cubicBezTo>
                  <a:pt x="18514" y="2528"/>
                  <a:pt x="18514" y="2528"/>
                  <a:pt x="18514" y="2528"/>
                </a:cubicBezTo>
                <a:cubicBezTo>
                  <a:pt x="18514" y="460"/>
                  <a:pt x="18514" y="460"/>
                  <a:pt x="18514" y="460"/>
                </a:cubicBezTo>
                <a:cubicBezTo>
                  <a:pt x="18514" y="230"/>
                  <a:pt x="18333" y="0"/>
                  <a:pt x="18151" y="0"/>
                </a:cubicBezTo>
                <a:cubicBezTo>
                  <a:pt x="3449" y="0"/>
                  <a:pt x="3449" y="0"/>
                  <a:pt x="3449" y="0"/>
                </a:cubicBezTo>
                <a:cubicBezTo>
                  <a:pt x="3086" y="0"/>
                  <a:pt x="2904" y="230"/>
                  <a:pt x="2904" y="460"/>
                </a:cubicBezTo>
                <a:cubicBezTo>
                  <a:pt x="2904" y="2528"/>
                  <a:pt x="2904" y="2528"/>
                  <a:pt x="2904" y="2528"/>
                </a:cubicBezTo>
                <a:cubicBezTo>
                  <a:pt x="2360" y="2528"/>
                  <a:pt x="2360" y="2528"/>
                  <a:pt x="2360" y="2528"/>
                </a:cubicBezTo>
                <a:cubicBezTo>
                  <a:pt x="1997" y="2528"/>
                  <a:pt x="1815" y="2757"/>
                  <a:pt x="1815" y="2987"/>
                </a:cubicBezTo>
                <a:cubicBezTo>
                  <a:pt x="1815" y="5055"/>
                  <a:pt x="1815" y="5055"/>
                  <a:pt x="1815" y="5055"/>
                </a:cubicBezTo>
                <a:cubicBezTo>
                  <a:pt x="1452" y="5055"/>
                  <a:pt x="1452" y="5055"/>
                  <a:pt x="1452" y="5055"/>
                </a:cubicBezTo>
                <a:cubicBezTo>
                  <a:pt x="1089" y="5055"/>
                  <a:pt x="908" y="5285"/>
                  <a:pt x="908" y="5515"/>
                </a:cubicBezTo>
                <a:cubicBezTo>
                  <a:pt x="908" y="12409"/>
                  <a:pt x="908" y="12409"/>
                  <a:pt x="908" y="12409"/>
                </a:cubicBezTo>
                <a:cubicBezTo>
                  <a:pt x="363" y="12409"/>
                  <a:pt x="363" y="12409"/>
                  <a:pt x="363" y="12409"/>
                </a:cubicBezTo>
                <a:cubicBezTo>
                  <a:pt x="182" y="12409"/>
                  <a:pt x="0" y="12638"/>
                  <a:pt x="0" y="13098"/>
                </a:cubicBezTo>
                <a:cubicBezTo>
                  <a:pt x="0" y="21140"/>
                  <a:pt x="0" y="21140"/>
                  <a:pt x="0" y="21140"/>
                </a:cubicBezTo>
                <a:cubicBezTo>
                  <a:pt x="0" y="21370"/>
                  <a:pt x="182" y="21600"/>
                  <a:pt x="363" y="21600"/>
                </a:cubicBezTo>
                <a:cubicBezTo>
                  <a:pt x="21055" y="21600"/>
                  <a:pt x="21055" y="21600"/>
                  <a:pt x="21055" y="21600"/>
                </a:cubicBezTo>
                <a:cubicBezTo>
                  <a:pt x="21418" y="21600"/>
                  <a:pt x="21600" y="21370"/>
                  <a:pt x="21600" y="21140"/>
                </a:cubicBezTo>
                <a:cubicBezTo>
                  <a:pt x="21600" y="13098"/>
                  <a:pt x="21600" y="13098"/>
                  <a:pt x="21600" y="13098"/>
                </a:cubicBezTo>
                <a:cubicBezTo>
                  <a:pt x="21600" y="12638"/>
                  <a:pt x="21418" y="12409"/>
                  <a:pt x="21055" y="12409"/>
                </a:cubicBezTo>
                <a:close/>
                <a:moveTo>
                  <a:pt x="3993" y="1149"/>
                </a:moveTo>
                <a:cubicBezTo>
                  <a:pt x="17607" y="1149"/>
                  <a:pt x="17607" y="1149"/>
                  <a:pt x="17607" y="1149"/>
                </a:cubicBezTo>
                <a:cubicBezTo>
                  <a:pt x="17607" y="2528"/>
                  <a:pt x="17607" y="2528"/>
                  <a:pt x="17607" y="2528"/>
                </a:cubicBezTo>
                <a:cubicBezTo>
                  <a:pt x="3993" y="2528"/>
                  <a:pt x="3993" y="2528"/>
                  <a:pt x="3993" y="2528"/>
                </a:cubicBezTo>
                <a:lnTo>
                  <a:pt x="3993" y="1149"/>
                </a:lnTo>
                <a:close/>
                <a:moveTo>
                  <a:pt x="2723" y="3677"/>
                </a:moveTo>
                <a:cubicBezTo>
                  <a:pt x="18696" y="3677"/>
                  <a:pt x="18696" y="3677"/>
                  <a:pt x="18696" y="3677"/>
                </a:cubicBezTo>
                <a:cubicBezTo>
                  <a:pt x="18696" y="5055"/>
                  <a:pt x="18696" y="5055"/>
                  <a:pt x="18696" y="5055"/>
                </a:cubicBezTo>
                <a:cubicBezTo>
                  <a:pt x="2723" y="5055"/>
                  <a:pt x="2723" y="5055"/>
                  <a:pt x="2723" y="5055"/>
                </a:cubicBezTo>
                <a:lnTo>
                  <a:pt x="2723" y="3677"/>
                </a:lnTo>
                <a:close/>
                <a:moveTo>
                  <a:pt x="1815" y="6204"/>
                </a:moveTo>
                <a:cubicBezTo>
                  <a:pt x="19603" y="6204"/>
                  <a:pt x="19603" y="6204"/>
                  <a:pt x="19603" y="6204"/>
                </a:cubicBezTo>
                <a:cubicBezTo>
                  <a:pt x="19603" y="12409"/>
                  <a:pt x="19603" y="12409"/>
                  <a:pt x="19603" y="12409"/>
                </a:cubicBezTo>
                <a:cubicBezTo>
                  <a:pt x="15610" y="12409"/>
                  <a:pt x="15610" y="12409"/>
                  <a:pt x="15610" y="12409"/>
                </a:cubicBezTo>
                <a:cubicBezTo>
                  <a:pt x="15429" y="12409"/>
                  <a:pt x="15247" y="12638"/>
                  <a:pt x="15247" y="12868"/>
                </a:cubicBezTo>
                <a:cubicBezTo>
                  <a:pt x="14703" y="15855"/>
                  <a:pt x="14703" y="15855"/>
                  <a:pt x="14703" y="15855"/>
                </a:cubicBezTo>
                <a:cubicBezTo>
                  <a:pt x="6716" y="15855"/>
                  <a:pt x="6716" y="15855"/>
                  <a:pt x="6716" y="15855"/>
                </a:cubicBezTo>
                <a:cubicBezTo>
                  <a:pt x="6353" y="12868"/>
                  <a:pt x="6353" y="12868"/>
                  <a:pt x="6353" y="12868"/>
                </a:cubicBezTo>
                <a:cubicBezTo>
                  <a:pt x="6171" y="12638"/>
                  <a:pt x="5990" y="12409"/>
                  <a:pt x="5808" y="12409"/>
                </a:cubicBezTo>
                <a:cubicBezTo>
                  <a:pt x="1815" y="12409"/>
                  <a:pt x="1815" y="12409"/>
                  <a:pt x="1815" y="12409"/>
                </a:cubicBezTo>
                <a:lnTo>
                  <a:pt x="1815" y="6204"/>
                </a:lnTo>
                <a:close/>
                <a:moveTo>
                  <a:pt x="1815" y="6204"/>
                </a:moveTo>
                <a:cubicBezTo>
                  <a:pt x="1815" y="6204"/>
                  <a:pt x="1815" y="6204"/>
                  <a:pt x="1815" y="6204"/>
                </a:cubicBezTo>
              </a:path>
            </a:pathLst>
          </a:custGeom>
          <a:solidFill>
            <a:srgbClr val="FFFFFF"/>
          </a:solidFill>
          <a:ln w="12700">
            <a:miter lim="400000"/>
          </a:ln>
        </p:spPr>
        <p:txBody>
          <a:bodyPr lIns="121919" tIns="121919" rIns="121919" bIns="121919"/>
          <a:lstStyle/>
          <a:p>
            <a:pPr defTabSz="2438400">
              <a:defRPr sz="4800">
                <a:solidFill>
                  <a:srgbClr val="000000"/>
                </a:solidFill>
                <a:latin typeface="Calibri"/>
                <a:ea typeface="Calibri"/>
                <a:cs typeface="Calibri"/>
                <a:sym typeface="Calibri"/>
              </a:defRPr>
            </a:pPr>
            <a:endParaRPr/>
          </a:p>
        </p:txBody>
      </p:sp>
      <p:sp>
        <p:nvSpPr>
          <p:cNvPr id="1566" name="Shape"/>
          <p:cNvSpPr/>
          <p:nvPr/>
        </p:nvSpPr>
        <p:spPr>
          <a:xfrm>
            <a:off x="15740918" y="4608474"/>
            <a:ext cx="905934" cy="829734"/>
          </a:xfrm>
          <a:custGeom>
            <a:avLst/>
            <a:gdLst/>
            <a:ahLst/>
            <a:cxnLst>
              <a:cxn ang="0">
                <a:pos x="wd2" y="hd2"/>
              </a:cxn>
              <a:cxn ang="5400000">
                <a:pos x="wd2" y="hd2"/>
              </a:cxn>
              <a:cxn ang="10800000">
                <a:pos x="wd2" y="hd2"/>
              </a:cxn>
              <a:cxn ang="16200000">
                <a:pos x="wd2" y="hd2"/>
              </a:cxn>
            </a:cxnLst>
            <a:rect l="0" t="0" r="r" b="b"/>
            <a:pathLst>
              <a:path w="21600" h="21600" extrusionOk="0">
                <a:moveTo>
                  <a:pt x="20229" y="0"/>
                </a:moveTo>
                <a:cubicBezTo>
                  <a:pt x="1200" y="0"/>
                  <a:pt x="1200" y="0"/>
                  <a:pt x="1200" y="0"/>
                </a:cubicBezTo>
                <a:cubicBezTo>
                  <a:pt x="514" y="0"/>
                  <a:pt x="0" y="751"/>
                  <a:pt x="0" y="1503"/>
                </a:cubicBezTo>
                <a:cubicBezTo>
                  <a:pt x="0" y="20097"/>
                  <a:pt x="0" y="20097"/>
                  <a:pt x="0" y="20097"/>
                </a:cubicBezTo>
                <a:cubicBezTo>
                  <a:pt x="0" y="21037"/>
                  <a:pt x="514" y="21600"/>
                  <a:pt x="1200" y="21600"/>
                </a:cubicBezTo>
                <a:cubicBezTo>
                  <a:pt x="20229" y="21600"/>
                  <a:pt x="20229" y="21600"/>
                  <a:pt x="20229" y="21600"/>
                </a:cubicBezTo>
                <a:cubicBezTo>
                  <a:pt x="20914" y="21600"/>
                  <a:pt x="21600" y="21037"/>
                  <a:pt x="21600" y="20097"/>
                </a:cubicBezTo>
                <a:cubicBezTo>
                  <a:pt x="21600" y="1503"/>
                  <a:pt x="21600" y="1503"/>
                  <a:pt x="21600" y="1503"/>
                </a:cubicBezTo>
                <a:cubicBezTo>
                  <a:pt x="21600" y="751"/>
                  <a:pt x="20914" y="0"/>
                  <a:pt x="20229" y="0"/>
                </a:cubicBezTo>
                <a:close/>
                <a:moveTo>
                  <a:pt x="16286" y="2442"/>
                </a:moveTo>
                <a:cubicBezTo>
                  <a:pt x="16286" y="2254"/>
                  <a:pt x="16629" y="1878"/>
                  <a:pt x="16800" y="1878"/>
                </a:cubicBezTo>
                <a:cubicBezTo>
                  <a:pt x="17314" y="1878"/>
                  <a:pt x="17314" y="1878"/>
                  <a:pt x="17314" y="1878"/>
                </a:cubicBezTo>
                <a:cubicBezTo>
                  <a:pt x="17486" y="1878"/>
                  <a:pt x="17829" y="2254"/>
                  <a:pt x="17829" y="2442"/>
                </a:cubicBezTo>
                <a:cubicBezTo>
                  <a:pt x="17829" y="3005"/>
                  <a:pt x="17829" y="3005"/>
                  <a:pt x="17829" y="3005"/>
                </a:cubicBezTo>
                <a:cubicBezTo>
                  <a:pt x="17829" y="3381"/>
                  <a:pt x="17486" y="3569"/>
                  <a:pt x="17314" y="3569"/>
                </a:cubicBezTo>
                <a:cubicBezTo>
                  <a:pt x="16800" y="3569"/>
                  <a:pt x="16800" y="3569"/>
                  <a:pt x="16800" y="3569"/>
                </a:cubicBezTo>
                <a:cubicBezTo>
                  <a:pt x="16629" y="3569"/>
                  <a:pt x="16286" y="3381"/>
                  <a:pt x="16286" y="3005"/>
                </a:cubicBezTo>
                <a:lnTo>
                  <a:pt x="16286" y="2442"/>
                </a:lnTo>
                <a:close/>
                <a:moveTo>
                  <a:pt x="14057" y="2442"/>
                </a:moveTo>
                <a:cubicBezTo>
                  <a:pt x="14057" y="2254"/>
                  <a:pt x="14400" y="1878"/>
                  <a:pt x="14571" y="1878"/>
                </a:cubicBezTo>
                <a:cubicBezTo>
                  <a:pt x="15086" y="1878"/>
                  <a:pt x="15086" y="1878"/>
                  <a:pt x="15086" y="1878"/>
                </a:cubicBezTo>
                <a:cubicBezTo>
                  <a:pt x="15257" y="1878"/>
                  <a:pt x="15600" y="2254"/>
                  <a:pt x="15600" y="2442"/>
                </a:cubicBezTo>
                <a:cubicBezTo>
                  <a:pt x="15600" y="3005"/>
                  <a:pt x="15600" y="3005"/>
                  <a:pt x="15600" y="3005"/>
                </a:cubicBezTo>
                <a:cubicBezTo>
                  <a:pt x="15600" y="3381"/>
                  <a:pt x="15257" y="3569"/>
                  <a:pt x="15086" y="3569"/>
                </a:cubicBezTo>
                <a:cubicBezTo>
                  <a:pt x="14571" y="3569"/>
                  <a:pt x="14571" y="3569"/>
                  <a:pt x="14571" y="3569"/>
                </a:cubicBezTo>
                <a:cubicBezTo>
                  <a:pt x="14400" y="3569"/>
                  <a:pt x="14057" y="3381"/>
                  <a:pt x="14057" y="3005"/>
                </a:cubicBezTo>
                <a:lnTo>
                  <a:pt x="14057" y="2442"/>
                </a:lnTo>
                <a:close/>
                <a:moveTo>
                  <a:pt x="20057" y="19910"/>
                </a:moveTo>
                <a:cubicBezTo>
                  <a:pt x="1543" y="19910"/>
                  <a:pt x="1543" y="19910"/>
                  <a:pt x="1543" y="19910"/>
                </a:cubicBezTo>
                <a:cubicBezTo>
                  <a:pt x="1543" y="5071"/>
                  <a:pt x="1543" y="5071"/>
                  <a:pt x="1543" y="5071"/>
                </a:cubicBezTo>
                <a:cubicBezTo>
                  <a:pt x="20057" y="5071"/>
                  <a:pt x="20057" y="5071"/>
                  <a:pt x="20057" y="5071"/>
                </a:cubicBezTo>
                <a:lnTo>
                  <a:pt x="20057" y="19910"/>
                </a:lnTo>
                <a:close/>
                <a:moveTo>
                  <a:pt x="20057" y="3005"/>
                </a:moveTo>
                <a:cubicBezTo>
                  <a:pt x="20057" y="3381"/>
                  <a:pt x="19886" y="3569"/>
                  <a:pt x="19543" y="3569"/>
                </a:cubicBezTo>
                <a:cubicBezTo>
                  <a:pt x="19029" y="3569"/>
                  <a:pt x="19029" y="3569"/>
                  <a:pt x="19029" y="3569"/>
                </a:cubicBezTo>
                <a:cubicBezTo>
                  <a:pt x="18857" y="3569"/>
                  <a:pt x="18514" y="3381"/>
                  <a:pt x="18514" y="3005"/>
                </a:cubicBezTo>
                <a:cubicBezTo>
                  <a:pt x="18514" y="2442"/>
                  <a:pt x="18514" y="2442"/>
                  <a:pt x="18514" y="2442"/>
                </a:cubicBezTo>
                <a:cubicBezTo>
                  <a:pt x="18514" y="2254"/>
                  <a:pt x="18857" y="1878"/>
                  <a:pt x="19029" y="1878"/>
                </a:cubicBezTo>
                <a:cubicBezTo>
                  <a:pt x="19543" y="1878"/>
                  <a:pt x="19543" y="1878"/>
                  <a:pt x="19543" y="1878"/>
                </a:cubicBezTo>
                <a:cubicBezTo>
                  <a:pt x="19886" y="1878"/>
                  <a:pt x="20057" y="2254"/>
                  <a:pt x="20057" y="2442"/>
                </a:cubicBezTo>
                <a:lnTo>
                  <a:pt x="20057" y="3005"/>
                </a:lnTo>
                <a:close/>
                <a:moveTo>
                  <a:pt x="4629" y="13148"/>
                </a:moveTo>
                <a:cubicBezTo>
                  <a:pt x="8057" y="14838"/>
                  <a:pt x="8057" y="14838"/>
                  <a:pt x="8057" y="14838"/>
                </a:cubicBezTo>
                <a:cubicBezTo>
                  <a:pt x="8057" y="14838"/>
                  <a:pt x="8229" y="14838"/>
                  <a:pt x="8400" y="14838"/>
                </a:cubicBezTo>
                <a:cubicBezTo>
                  <a:pt x="8400" y="14838"/>
                  <a:pt x="8571" y="14838"/>
                  <a:pt x="8743" y="14838"/>
                </a:cubicBezTo>
                <a:cubicBezTo>
                  <a:pt x="8914" y="14650"/>
                  <a:pt x="9086" y="14463"/>
                  <a:pt x="9086" y="14275"/>
                </a:cubicBezTo>
                <a:cubicBezTo>
                  <a:pt x="9086" y="14087"/>
                  <a:pt x="9086" y="14087"/>
                  <a:pt x="9086" y="14087"/>
                </a:cubicBezTo>
                <a:cubicBezTo>
                  <a:pt x="9086" y="13899"/>
                  <a:pt x="8914" y="13523"/>
                  <a:pt x="8571" y="13523"/>
                </a:cubicBezTo>
                <a:cubicBezTo>
                  <a:pt x="6514" y="12397"/>
                  <a:pt x="6514" y="12397"/>
                  <a:pt x="6514" y="12397"/>
                </a:cubicBezTo>
                <a:cubicBezTo>
                  <a:pt x="8571" y="11270"/>
                  <a:pt x="8571" y="11270"/>
                  <a:pt x="8571" y="11270"/>
                </a:cubicBezTo>
                <a:cubicBezTo>
                  <a:pt x="8914" y="11082"/>
                  <a:pt x="9086" y="10894"/>
                  <a:pt x="9086" y="10518"/>
                </a:cubicBezTo>
                <a:cubicBezTo>
                  <a:pt x="9086" y="10518"/>
                  <a:pt x="9086" y="10518"/>
                  <a:pt x="9086" y="10518"/>
                </a:cubicBezTo>
                <a:cubicBezTo>
                  <a:pt x="9086" y="10330"/>
                  <a:pt x="8914" y="10143"/>
                  <a:pt x="8743" y="9955"/>
                </a:cubicBezTo>
                <a:cubicBezTo>
                  <a:pt x="8571" y="9955"/>
                  <a:pt x="8400" y="9767"/>
                  <a:pt x="8400" y="9767"/>
                </a:cubicBezTo>
                <a:cubicBezTo>
                  <a:pt x="8229" y="9767"/>
                  <a:pt x="8057" y="9955"/>
                  <a:pt x="8057" y="9955"/>
                </a:cubicBezTo>
                <a:cubicBezTo>
                  <a:pt x="4629" y="11645"/>
                  <a:pt x="4629" y="11645"/>
                  <a:pt x="4629" y="11645"/>
                </a:cubicBezTo>
                <a:cubicBezTo>
                  <a:pt x="4286" y="11833"/>
                  <a:pt x="4114" y="12021"/>
                  <a:pt x="4114" y="12397"/>
                </a:cubicBezTo>
                <a:cubicBezTo>
                  <a:pt x="4114" y="12397"/>
                  <a:pt x="4114" y="12397"/>
                  <a:pt x="4114" y="12397"/>
                </a:cubicBezTo>
                <a:cubicBezTo>
                  <a:pt x="4114" y="12772"/>
                  <a:pt x="4286" y="12960"/>
                  <a:pt x="4629" y="13148"/>
                </a:cubicBezTo>
                <a:close/>
                <a:moveTo>
                  <a:pt x="9086" y="16717"/>
                </a:moveTo>
                <a:cubicBezTo>
                  <a:pt x="9257" y="16904"/>
                  <a:pt x="9429" y="17092"/>
                  <a:pt x="9600" y="17092"/>
                </a:cubicBezTo>
                <a:cubicBezTo>
                  <a:pt x="9600" y="17092"/>
                  <a:pt x="9600" y="17092"/>
                  <a:pt x="9600" y="17092"/>
                </a:cubicBezTo>
                <a:cubicBezTo>
                  <a:pt x="9943" y="17092"/>
                  <a:pt x="10114" y="16717"/>
                  <a:pt x="10286" y="16529"/>
                </a:cubicBezTo>
                <a:cubicBezTo>
                  <a:pt x="12514" y="8640"/>
                  <a:pt x="12514" y="8640"/>
                  <a:pt x="12514" y="8640"/>
                </a:cubicBezTo>
                <a:cubicBezTo>
                  <a:pt x="12686" y="8452"/>
                  <a:pt x="12514" y="8264"/>
                  <a:pt x="12514" y="8077"/>
                </a:cubicBezTo>
                <a:cubicBezTo>
                  <a:pt x="12343" y="7889"/>
                  <a:pt x="12171" y="7701"/>
                  <a:pt x="11829" y="7701"/>
                </a:cubicBezTo>
                <a:cubicBezTo>
                  <a:pt x="11829" y="7701"/>
                  <a:pt x="11829" y="7701"/>
                  <a:pt x="11829" y="7701"/>
                </a:cubicBezTo>
                <a:cubicBezTo>
                  <a:pt x="11657" y="7701"/>
                  <a:pt x="11314" y="7889"/>
                  <a:pt x="11314" y="8264"/>
                </a:cubicBezTo>
                <a:cubicBezTo>
                  <a:pt x="8914" y="15965"/>
                  <a:pt x="8914" y="15965"/>
                  <a:pt x="8914" y="15965"/>
                </a:cubicBezTo>
                <a:cubicBezTo>
                  <a:pt x="8914" y="16341"/>
                  <a:pt x="8914" y="16529"/>
                  <a:pt x="9086" y="16717"/>
                </a:cubicBezTo>
                <a:close/>
                <a:moveTo>
                  <a:pt x="12514" y="10518"/>
                </a:moveTo>
                <a:cubicBezTo>
                  <a:pt x="12514" y="10894"/>
                  <a:pt x="12686" y="11082"/>
                  <a:pt x="12857" y="11270"/>
                </a:cubicBezTo>
                <a:cubicBezTo>
                  <a:pt x="15086" y="12397"/>
                  <a:pt x="15086" y="12397"/>
                  <a:pt x="15086" y="12397"/>
                </a:cubicBezTo>
                <a:cubicBezTo>
                  <a:pt x="12857" y="13523"/>
                  <a:pt x="12857" y="13523"/>
                  <a:pt x="12857" y="13523"/>
                </a:cubicBezTo>
                <a:cubicBezTo>
                  <a:pt x="12686" y="13523"/>
                  <a:pt x="12514" y="13899"/>
                  <a:pt x="12514" y="14087"/>
                </a:cubicBezTo>
                <a:cubicBezTo>
                  <a:pt x="12514" y="14275"/>
                  <a:pt x="12514" y="14275"/>
                  <a:pt x="12514" y="14275"/>
                </a:cubicBezTo>
                <a:cubicBezTo>
                  <a:pt x="12514" y="14463"/>
                  <a:pt x="12514" y="14650"/>
                  <a:pt x="12857" y="14838"/>
                </a:cubicBezTo>
                <a:cubicBezTo>
                  <a:pt x="12857" y="14838"/>
                  <a:pt x="13029" y="14838"/>
                  <a:pt x="13200" y="14838"/>
                </a:cubicBezTo>
                <a:cubicBezTo>
                  <a:pt x="13200" y="14838"/>
                  <a:pt x="13371" y="14838"/>
                  <a:pt x="13371" y="14838"/>
                </a:cubicBezTo>
                <a:cubicBezTo>
                  <a:pt x="16971" y="13148"/>
                  <a:pt x="16971" y="13148"/>
                  <a:pt x="16971" y="13148"/>
                </a:cubicBezTo>
                <a:cubicBezTo>
                  <a:pt x="17143" y="12960"/>
                  <a:pt x="17314" y="12772"/>
                  <a:pt x="17314" y="12397"/>
                </a:cubicBezTo>
                <a:cubicBezTo>
                  <a:pt x="17314" y="12397"/>
                  <a:pt x="17314" y="12397"/>
                  <a:pt x="17314" y="12397"/>
                </a:cubicBezTo>
                <a:cubicBezTo>
                  <a:pt x="17314" y="12021"/>
                  <a:pt x="17143" y="11833"/>
                  <a:pt x="16971" y="11645"/>
                </a:cubicBezTo>
                <a:cubicBezTo>
                  <a:pt x="13371" y="9955"/>
                  <a:pt x="13371" y="9955"/>
                  <a:pt x="13371" y="9955"/>
                </a:cubicBezTo>
                <a:cubicBezTo>
                  <a:pt x="13371" y="9955"/>
                  <a:pt x="13200" y="9767"/>
                  <a:pt x="13200" y="9767"/>
                </a:cubicBezTo>
                <a:cubicBezTo>
                  <a:pt x="13029" y="9767"/>
                  <a:pt x="12857" y="9955"/>
                  <a:pt x="12857" y="9955"/>
                </a:cubicBezTo>
                <a:cubicBezTo>
                  <a:pt x="12514" y="10143"/>
                  <a:pt x="12514" y="10330"/>
                  <a:pt x="12514" y="10518"/>
                </a:cubicBezTo>
                <a:close/>
              </a:path>
            </a:pathLst>
          </a:custGeom>
          <a:solidFill>
            <a:srgbClr val="FFFFFF"/>
          </a:solidFill>
          <a:ln w="12700">
            <a:miter lim="400000"/>
          </a:ln>
        </p:spPr>
        <p:txBody>
          <a:bodyPr lIns="121919" tIns="121919" rIns="121919" bIns="121919"/>
          <a:lstStyle/>
          <a:p>
            <a:pPr defTabSz="2438400">
              <a:defRPr sz="4800">
                <a:solidFill>
                  <a:srgbClr val="000000"/>
                </a:solidFill>
                <a:latin typeface="Calibri"/>
                <a:ea typeface="Calibri"/>
                <a:cs typeface="Calibri"/>
                <a:sym typeface="Calibri"/>
              </a:defRPr>
            </a:pPr>
            <a:endParaRPr/>
          </a:p>
        </p:txBody>
      </p:sp>
      <p:sp>
        <p:nvSpPr>
          <p:cNvPr id="1567" name="Shape"/>
          <p:cNvSpPr/>
          <p:nvPr/>
        </p:nvSpPr>
        <p:spPr>
          <a:xfrm>
            <a:off x="16016171" y="10100022"/>
            <a:ext cx="850902" cy="842433"/>
          </a:xfrm>
          <a:custGeom>
            <a:avLst/>
            <a:gdLst/>
            <a:ahLst/>
            <a:cxnLst>
              <a:cxn ang="0">
                <a:pos x="wd2" y="hd2"/>
              </a:cxn>
              <a:cxn ang="5400000">
                <a:pos x="wd2" y="hd2"/>
              </a:cxn>
              <a:cxn ang="10800000">
                <a:pos x="wd2" y="hd2"/>
              </a:cxn>
              <a:cxn ang="16200000">
                <a:pos x="wd2" y="hd2"/>
              </a:cxn>
            </a:cxnLst>
            <a:rect l="0" t="0" r="r" b="b"/>
            <a:pathLst>
              <a:path w="21600" h="21600" extrusionOk="0">
                <a:moveTo>
                  <a:pt x="8237" y="2400"/>
                </a:moveTo>
                <a:cubicBezTo>
                  <a:pt x="6224" y="2400"/>
                  <a:pt x="4210" y="3508"/>
                  <a:pt x="3112" y="5169"/>
                </a:cubicBezTo>
                <a:cubicBezTo>
                  <a:pt x="3112" y="5354"/>
                  <a:pt x="3112" y="5538"/>
                  <a:pt x="3295" y="5723"/>
                </a:cubicBezTo>
                <a:cubicBezTo>
                  <a:pt x="3295" y="5723"/>
                  <a:pt x="3295" y="5723"/>
                  <a:pt x="3478" y="5723"/>
                </a:cubicBezTo>
                <a:cubicBezTo>
                  <a:pt x="3478" y="5723"/>
                  <a:pt x="3661" y="5723"/>
                  <a:pt x="3661" y="5538"/>
                </a:cubicBezTo>
                <a:cubicBezTo>
                  <a:pt x="4576" y="4062"/>
                  <a:pt x="6407" y="2954"/>
                  <a:pt x="8237" y="2954"/>
                </a:cubicBezTo>
                <a:cubicBezTo>
                  <a:pt x="8420" y="2954"/>
                  <a:pt x="8603" y="2769"/>
                  <a:pt x="8603" y="2585"/>
                </a:cubicBezTo>
                <a:cubicBezTo>
                  <a:pt x="8603" y="2400"/>
                  <a:pt x="8420" y="2400"/>
                  <a:pt x="8237" y="2400"/>
                </a:cubicBezTo>
                <a:close/>
                <a:moveTo>
                  <a:pt x="2929" y="6646"/>
                </a:moveTo>
                <a:cubicBezTo>
                  <a:pt x="2746" y="6646"/>
                  <a:pt x="2563" y="6831"/>
                  <a:pt x="2380" y="7015"/>
                </a:cubicBezTo>
                <a:cubicBezTo>
                  <a:pt x="2380" y="7385"/>
                  <a:pt x="2380" y="7569"/>
                  <a:pt x="2380" y="8123"/>
                </a:cubicBezTo>
                <a:cubicBezTo>
                  <a:pt x="2380" y="8308"/>
                  <a:pt x="2380" y="8492"/>
                  <a:pt x="2563" y="8492"/>
                </a:cubicBezTo>
                <a:cubicBezTo>
                  <a:pt x="2746" y="8492"/>
                  <a:pt x="2929" y="8308"/>
                  <a:pt x="2929" y="8123"/>
                </a:cubicBezTo>
                <a:cubicBezTo>
                  <a:pt x="2929" y="7754"/>
                  <a:pt x="2929" y="7569"/>
                  <a:pt x="3112" y="7015"/>
                </a:cubicBezTo>
                <a:cubicBezTo>
                  <a:pt x="3112" y="6831"/>
                  <a:pt x="3112" y="6646"/>
                  <a:pt x="2929" y="6646"/>
                </a:cubicBezTo>
                <a:close/>
                <a:moveTo>
                  <a:pt x="21051" y="18092"/>
                </a:moveTo>
                <a:cubicBezTo>
                  <a:pt x="15742" y="12738"/>
                  <a:pt x="15742" y="12738"/>
                  <a:pt x="15742" y="12738"/>
                </a:cubicBezTo>
                <a:cubicBezTo>
                  <a:pt x="15559" y="12554"/>
                  <a:pt x="15376" y="12554"/>
                  <a:pt x="15193" y="12369"/>
                </a:cubicBezTo>
                <a:cubicBezTo>
                  <a:pt x="15925" y="11262"/>
                  <a:pt x="16475" y="9785"/>
                  <a:pt x="16475" y="8308"/>
                </a:cubicBezTo>
                <a:cubicBezTo>
                  <a:pt x="16475" y="3692"/>
                  <a:pt x="12814" y="0"/>
                  <a:pt x="8237" y="0"/>
                </a:cubicBezTo>
                <a:cubicBezTo>
                  <a:pt x="3661" y="0"/>
                  <a:pt x="0" y="3692"/>
                  <a:pt x="0" y="8308"/>
                </a:cubicBezTo>
                <a:cubicBezTo>
                  <a:pt x="0" y="12738"/>
                  <a:pt x="3661" y="16431"/>
                  <a:pt x="8237" y="16431"/>
                </a:cubicBezTo>
                <a:cubicBezTo>
                  <a:pt x="9885" y="16431"/>
                  <a:pt x="11349" y="16062"/>
                  <a:pt x="12631" y="15323"/>
                </a:cubicBezTo>
                <a:cubicBezTo>
                  <a:pt x="12631" y="15323"/>
                  <a:pt x="12814" y="15508"/>
                  <a:pt x="12814" y="15508"/>
                </a:cubicBezTo>
                <a:cubicBezTo>
                  <a:pt x="18305" y="21046"/>
                  <a:pt x="18305" y="21046"/>
                  <a:pt x="18305" y="21046"/>
                </a:cubicBezTo>
                <a:cubicBezTo>
                  <a:pt x="18671" y="21415"/>
                  <a:pt x="19037" y="21600"/>
                  <a:pt x="19586" y="21600"/>
                </a:cubicBezTo>
                <a:cubicBezTo>
                  <a:pt x="20136" y="21600"/>
                  <a:pt x="20685" y="21415"/>
                  <a:pt x="21051" y="21046"/>
                </a:cubicBezTo>
                <a:cubicBezTo>
                  <a:pt x="21417" y="20677"/>
                  <a:pt x="21600" y="20123"/>
                  <a:pt x="21600" y="19569"/>
                </a:cubicBezTo>
                <a:cubicBezTo>
                  <a:pt x="21600" y="19015"/>
                  <a:pt x="21417" y="18462"/>
                  <a:pt x="21051" y="18092"/>
                </a:cubicBezTo>
                <a:close/>
                <a:moveTo>
                  <a:pt x="8237" y="15138"/>
                </a:moveTo>
                <a:cubicBezTo>
                  <a:pt x="4393" y="15138"/>
                  <a:pt x="1464" y="12000"/>
                  <a:pt x="1464" y="8308"/>
                </a:cubicBezTo>
                <a:cubicBezTo>
                  <a:pt x="1464" y="4431"/>
                  <a:pt x="4393" y="1477"/>
                  <a:pt x="8237" y="1477"/>
                </a:cubicBezTo>
                <a:cubicBezTo>
                  <a:pt x="12081" y="1477"/>
                  <a:pt x="15010" y="4431"/>
                  <a:pt x="15010" y="8308"/>
                </a:cubicBezTo>
                <a:cubicBezTo>
                  <a:pt x="15010" y="12000"/>
                  <a:pt x="12081" y="15138"/>
                  <a:pt x="8237" y="15138"/>
                </a:cubicBezTo>
                <a:close/>
                <a:moveTo>
                  <a:pt x="20136" y="20123"/>
                </a:moveTo>
                <a:cubicBezTo>
                  <a:pt x="19769" y="20308"/>
                  <a:pt x="19403" y="20308"/>
                  <a:pt x="19220" y="20123"/>
                </a:cubicBezTo>
                <a:cubicBezTo>
                  <a:pt x="13729" y="14585"/>
                  <a:pt x="13729" y="14585"/>
                  <a:pt x="13729" y="14585"/>
                </a:cubicBezTo>
                <a:cubicBezTo>
                  <a:pt x="13729" y="14585"/>
                  <a:pt x="13729" y="14585"/>
                  <a:pt x="13729" y="14585"/>
                </a:cubicBezTo>
                <a:cubicBezTo>
                  <a:pt x="13729" y="14585"/>
                  <a:pt x="13729" y="14400"/>
                  <a:pt x="14095" y="14031"/>
                </a:cubicBezTo>
                <a:cubicBezTo>
                  <a:pt x="14461" y="13662"/>
                  <a:pt x="14644" y="13662"/>
                  <a:pt x="14644" y="13662"/>
                </a:cubicBezTo>
                <a:cubicBezTo>
                  <a:pt x="14644" y="13662"/>
                  <a:pt x="14644" y="13662"/>
                  <a:pt x="14827" y="13662"/>
                </a:cubicBezTo>
                <a:cubicBezTo>
                  <a:pt x="20136" y="19015"/>
                  <a:pt x="20136" y="19015"/>
                  <a:pt x="20136" y="19015"/>
                </a:cubicBezTo>
                <a:cubicBezTo>
                  <a:pt x="20319" y="19200"/>
                  <a:pt x="20319" y="19385"/>
                  <a:pt x="20319" y="19569"/>
                </a:cubicBezTo>
                <a:cubicBezTo>
                  <a:pt x="20319" y="19754"/>
                  <a:pt x="20319" y="19938"/>
                  <a:pt x="20136" y="20123"/>
                </a:cubicBezTo>
                <a:close/>
              </a:path>
            </a:pathLst>
          </a:custGeom>
          <a:solidFill>
            <a:srgbClr val="374556"/>
          </a:solidFill>
          <a:ln w="12700">
            <a:miter lim="400000"/>
          </a:ln>
        </p:spPr>
        <p:txBody>
          <a:bodyPr lIns="121919" tIns="121919" rIns="121919" bIns="121919"/>
          <a:lstStyle/>
          <a:p>
            <a:pPr defTabSz="2438400">
              <a:defRPr sz="4800">
                <a:solidFill>
                  <a:srgbClr val="000000"/>
                </a:solidFill>
                <a:latin typeface="Calibri"/>
                <a:ea typeface="Calibri"/>
                <a:cs typeface="Calibri"/>
                <a:sym typeface="Calibri"/>
              </a:defRPr>
            </a:pPr>
            <a:endParaRPr/>
          </a:p>
        </p:txBody>
      </p:sp>
      <p:sp>
        <p:nvSpPr>
          <p:cNvPr id="1568" name="Shape"/>
          <p:cNvSpPr/>
          <p:nvPr/>
        </p:nvSpPr>
        <p:spPr>
          <a:xfrm flipH="1">
            <a:off x="15626618" y="10313447"/>
            <a:ext cx="850902" cy="1041399"/>
          </a:xfrm>
          <a:custGeom>
            <a:avLst/>
            <a:gdLst/>
            <a:ahLst/>
            <a:cxnLst>
              <a:cxn ang="0">
                <a:pos x="wd2" y="hd2"/>
              </a:cxn>
              <a:cxn ang="5400000">
                <a:pos x="wd2" y="hd2"/>
              </a:cxn>
              <a:cxn ang="10800000">
                <a:pos x="wd2" y="hd2"/>
              </a:cxn>
              <a:cxn ang="16200000">
                <a:pos x="wd2" y="hd2"/>
              </a:cxn>
            </a:cxnLst>
            <a:rect l="0" t="0" r="r" b="b"/>
            <a:pathLst>
              <a:path w="21600" h="21600" extrusionOk="0">
                <a:moveTo>
                  <a:pt x="15626" y="2653"/>
                </a:moveTo>
                <a:cubicBezTo>
                  <a:pt x="2528" y="2653"/>
                  <a:pt x="2528" y="2653"/>
                  <a:pt x="2528" y="2653"/>
                </a:cubicBezTo>
                <a:cubicBezTo>
                  <a:pt x="1149" y="2653"/>
                  <a:pt x="0" y="3600"/>
                  <a:pt x="0" y="4737"/>
                </a:cubicBezTo>
                <a:cubicBezTo>
                  <a:pt x="0" y="19516"/>
                  <a:pt x="0" y="19516"/>
                  <a:pt x="0" y="19516"/>
                </a:cubicBezTo>
                <a:cubicBezTo>
                  <a:pt x="0" y="20653"/>
                  <a:pt x="1149" y="21600"/>
                  <a:pt x="2528" y="21600"/>
                </a:cubicBezTo>
                <a:cubicBezTo>
                  <a:pt x="15626" y="21600"/>
                  <a:pt x="15626" y="21600"/>
                  <a:pt x="15626" y="21600"/>
                </a:cubicBezTo>
                <a:cubicBezTo>
                  <a:pt x="17004" y="21600"/>
                  <a:pt x="18153" y="20653"/>
                  <a:pt x="18153" y="19516"/>
                </a:cubicBezTo>
                <a:cubicBezTo>
                  <a:pt x="18153" y="4737"/>
                  <a:pt x="18153" y="4737"/>
                  <a:pt x="18153" y="4737"/>
                </a:cubicBezTo>
                <a:cubicBezTo>
                  <a:pt x="18153" y="3600"/>
                  <a:pt x="17004" y="2653"/>
                  <a:pt x="15626" y="2653"/>
                </a:cubicBezTo>
                <a:close/>
                <a:moveTo>
                  <a:pt x="16545" y="19516"/>
                </a:moveTo>
                <a:cubicBezTo>
                  <a:pt x="16545" y="20084"/>
                  <a:pt x="16315" y="20274"/>
                  <a:pt x="15626" y="20274"/>
                </a:cubicBezTo>
                <a:cubicBezTo>
                  <a:pt x="2528" y="20274"/>
                  <a:pt x="2528" y="20274"/>
                  <a:pt x="2528" y="20274"/>
                </a:cubicBezTo>
                <a:cubicBezTo>
                  <a:pt x="1838" y="20274"/>
                  <a:pt x="1379" y="20084"/>
                  <a:pt x="1379" y="19516"/>
                </a:cubicBezTo>
                <a:cubicBezTo>
                  <a:pt x="1379" y="4737"/>
                  <a:pt x="1379" y="4737"/>
                  <a:pt x="1379" y="4737"/>
                </a:cubicBezTo>
                <a:cubicBezTo>
                  <a:pt x="1379" y="4168"/>
                  <a:pt x="1838" y="3789"/>
                  <a:pt x="2528" y="3789"/>
                </a:cubicBezTo>
                <a:cubicBezTo>
                  <a:pt x="15626" y="3789"/>
                  <a:pt x="15626" y="3789"/>
                  <a:pt x="15626" y="3789"/>
                </a:cubicBezTo>
                <a:cubicBezTo>
                  <a:pt x="16315" y="3789"/>
                  <a:pt x="16545" y="4168"/>
                  <a:pt x="16545" y="4737"/>
                </a:cubicBezTo>
                <a:lnTo>
                  <a:pt x="16545" y="19516"/>
                </a:lnTo>
                <a:close/>
                <a:moveTo>
                  <a:pt x="4136" y="7768"/>
                </a:moveTo>
                <a:cubicBezTo>
                  <a:pt x="11949" y="7768"/>
                  <a:pt x="11949" y="7768"/>
                  <a:pt x="11949" y="7768"/>
                </a:cubicBezTo>
                <a:cubicBezTo>
                  <a:pt x="12409" y="7768"/>
                  <a:pt x="12868" y="7579"/>
                  <a:pt x="12868" y="7200"/>
                </a:cubicBezTo>
                <a:cubicBezTo>
                  <a:pt x="12868" y="6821"/>
                  <a:pt x="12409" y="6632"/>
                  <a:pt x="11949" y="6632"/>
                </a:cubicBezTo>
                <a:cubicBezTo>
                  <a:pt x="4136" y="6632"/>
                  <a:pt x="4136" y="6632"/>
                  <a:pt x="4136" y="6632"/>
                </a:cubicBezTo>
                <a:cubicBezTo>
                  <a:pt x="3677" y="6632"/>
                  <a:pt x="3217" y="6821"/>
                  <a:pt x="3217" y="7200"/>
                </a:cubicBezTo>
                <a:cubicBezTo>
                  <a:pt x="3217" y="7579"/>
                  <a:pt x="3677" y="7768"/>
                  <a:pt x="4136" y="7768"/>
                </a:cubicBezTo>
                <a:close/>
                <a:moveTo>
                  <a:pt x="14017" y="9853"/>
                </a:moveTo>
                <a:cubicBezTo>
                  <a:pt x="4136" y="9853"/>
                  <a:pt x="4136" y="9853"/>
                  <a:pt x="4136" y="9853"/>
                </a:cubicBezTo>
                <a:cubicBezTo>
                  <a:pt x="3677" y="9853"/>
                  <a:pt x="3217" y="10042"/>
                  <a:pt x="3217" y="10421"/>
                </a:cubicBezTo>
                <a:cubicBezTo>
                  <a:pt x="3217" y="10800"/>
                  <a:pt x="3677" y="10989"/>
                  <a:pt x="4136" y="10989"/>
                </a:cubicBezTo>
                <a:cubicBezTo>
                  <a:pt x="14017" y="10989"/>
                  <a:pt x="14017" y="10989"/>
                  <a:pt x="14017" y="10989"/>
                </a:cubicBezTo>
                <a:cubicBezTo>
                  <a:pt x="14477" y="10989"/>
                  <a:pt x="14706" y="10800"/>
                  <a:pt x="14706" y="10421"/>
                </a:cubicBezTo>
                <a:cubicBezTo>
                  <a:pt x="14706" y="10042"/>
                  <a:pt x="14477" y="9853"/>
                  <a:pt x="14017" y="9853"/>
                </a:cubicBezTo>
                <a:close/>
                <a:moveTo>
                  <a:pt x="14017" y="13074"/>
                </a:moveTo>
                <a:cubicBezTo>
                  <a:pt x="4136" y="13074"/>
                  <a:pt x="4136" y="13074"/>
                  <a:pt x="4136" y="13074"/>
                </a:cubicBezTo>
                <a:cubicBezTo>
                  <a:pt x="3677" y="13074"/>
                  <a:pt x="3217" y="13453"/>
                  <a:pt x="3217" y="13832"/>
                </a:cubicBezTo>
                <a:cubicBezTo>
                  <a:pt x="3217" y="14021"/>
                  <a:pt x="3677" y="14400"/>
                  <a:pt x="4136" y="14400"/>
                </a:cubicBezTo>
                <a:cubicBezTo>
                  <a:pt x="14017" y="14400"/>
                  <a:pt x="14017" y="14400"/>
                  <a:pt x="14017" y="14400"/>
                </a:cubicBezTo>
                <a:cubicBezTo>
                  <a:pt x="14477" y="14400"/>
                  <a:pt x="14706" y="14021"/>
                  <a:pt x="14706" y="13832"/>
                </a:cubicBezTo>
                <a:cubicBezTo>
                  <a:pt x="14706" y="13453"/>
                  <a:pt x="14477" y="13074"/>
                  <a:pt x="14017" y="13074"/>
                </a:cubicBezTo>
                <a:close/>
                <a:moveTo>
                  <a:pt x="14017" y="16484"/>
                </a:moveTo>
                <a:cubicBezTo>
                  <a:pt x="4136" y="16484"/>
                  <a:pt x="4136" y="16484"/>
                  <a:pt x="4136" y="16484"/>
                </a:cubicBezTo>
                <a:cubicBezTo>
                  <a:pt x="3677" y="16484"/>
                  <a:pt x="3217" y="16674"/>
                  <a:pt x="3217" y="17053"/>
                </a:cubicBezTo>
                <a:cubicBezTo>
                  <a:pt x="3217" y="17432"/>
                  <a:pt x="3677" y="17621"/>
                  <a:pt x="4136" y="17621"/>
                </a:cubicBezTo>
                <a:cubicBezTo>
                  <a:pt x="14017" y="17621"/>
                  <a:pt x="14017" y="17621"/>
                  <a:pt x="14017" y="17621"/>
                </a:cubicBezTo>
                <a:cubicBezTo>
                  <a:pt x="14477" y="17621"/>
                  <a:pt x="14706" y="17432"/>
                  <a:pt x="14706" y="17053"/>
                </a:cubicBezTo>
                <a:cubicBezTo>
                  <a:pt x="14706" y="16674"/>
                  <a:pt x="14477" y="16484"/>
                  <a:pt x="14017" y="16484"/>
                </a:cubicBezTo>
                <a:close/>
                <a:moveTo>
                  <a:pt x="16545" y="0"/>
                </a:moveTo>
                <a:cubicBezTo>
                  <a:pt x="4596" y="0"/>
                  <a:pt x="4596" y="0"/>
                  <a:pt x="4596" y="0"/>
                </a:cubicBezTo>
                <a:cubicBezTo>
                  <a:pt x="4366" y="0"/>
                  <a:pt x="3906" y="189"/>
                  <a:pt x="3906" y="568"/>
                </a:cubicBezTo>
                <a:cubicBezTo>
                  <a:pt x="3906" y="947"/>
                  <a:pt x="4366" y="1137"/>
                  <a:pt x="4596" y="1137"/>
                </a:cubicBezTo>
                <a:cubicBezTo>
                  <a:pt x="16545" y="1137"/>
                  <a:pt x="16545" y="1137"/>
                  <a:pt x="16545" y="1137"/>
                </a:cubicBezTo>
                <a:cubicBezTo>
                  <a:pt x="18613" y="1137"/>
                  <a:pt x="20221" y="2463"/>
                  <a:pt x="20221" y="4168"/>
                </a:cubicBezTo>
                <a:cubicBezTo>
                  <a:pt x="20221" y="18379"/>
                  <a:pt x="20221" y="18379"/>
                  <a:pt x="20221" y="18379"/>
                </a:cubicBezTo>
                <a:cubicBezTo>
                  <a:pt x="20221" y="18758"/>
                  <a:pt x="20681" y="18947"/>
                  <a:pt x="20911" y="18947"/>
                </a:cubicBezTo>
                <a:cubicBezTo>
                  <a:pt x="21370" y="18947"/>
                  <a:pt x="21600" y="18758"/>
                  <a:pt x="21600" y="18379"/>
                </a:cubicBezTo>
                <a:cubicBezTo>
                  <a:pt x="21600" y="4168"/>
                  <a:pt x="21600" y="4168"/>
                  <a:pt x="21600" y="4168"/>
                </a:cubicBezTo>
                <a:cubicBezTo>
                  <a:pt x="21600" y="1895"/>
                  <a:pt x="19302" y="0"/>
                  <a:pt x="16545" y="0"/>
                </a:cubicBezTo>
                <a:close/>
              </a:path>
            </a:pathLst>
          </a:custGeom>
          <a:solidFill>
            <a:srgbClr val="374556"/>
          </a:solidFill>
          <a:ln w="12700">
            <a:miter lim="400000"/>
          </a:ln>
        </p:spPr>
        <p:txBody>
          <a:bodyPr lIns="121919" tIns="121919" rIns="121919" bIns="121919"/>
          <a:lstStyle/>
          <a:p>
            <a:pPr defTabSz="2438400">
              <a:defRPr sz="4800">
                <a:solidFill>
                  <a:srgbClr val="000000"/>
                </a:solidFill>
                <a:latin typeface="Calibri"/>
                <a:ea typeface="Calibri"/>
                <a:cs typeface="Calibri"/>
                <a:sym typeface="Calibri"/>
              </a:defRPr>
            </a:pPr>
            <a:endParaRPr/>
          </a:p>
        </p:txBody>
      </p:sp>
      <p:sp>
        <p:nvSpPr>
          <p:cNvPr id="1569"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64</a:t>
            </a:fld>
            <a:endParaRPr/>
          </a:p>
        </p:txBody>
      </p:sp>
    </p:spTree>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5" name="Rectangle 21"/>
          <p:cNvSpPr/>
          <p:nvPr/>
        </p:nvSpPr>
        <p:spPr>
          <a:xfrm flipH="1">
            <a:off x="7804" y="17176"/>
            <a:ext cx="24388660" cy="2491621"/>
          </a:xfrm>
          <a:prstGeom prst="rect">
            <a:avLst/>
          </a:prstGeom>
          <a:solidFill>
            <a:srgbClr val="F2F2F2"/>
          </a:solidFill>
          <a:ln w="12700">
            <a:miter lim="400000"/>
          </a:ln>
        </p:spPr>
        <p:txBody>
          <a:bodyPr lIns="45718" tIns="45718" rIns="45718" bIns="45718" anchor="ctr"/>
          <a:lstStyle/>
          <a:p>
            <a:pPr algn="ctr">
              <a:defRPr>
                <a:solidFill>
                  <a:srgbClr val="FFFFFF"/>
                </a:solidFill>
              </a:defRPr>
            </a:pPr>
            <a:endParaRPr/>
          </a:p>
        </p:txBody>
      </p:sp>
      <p:sp>
        <p:nvSpPr>
          <p:cNvPr id="1616" name="Group 3"/>
          <p:cNvSpPr txBox="1"/>
          <p:nvPr/>
        </p:nvSpPr>
        <p:spPr>
          <a:xfrm>
            <a:off x="7335717" y="857861"/>
            <a:ext cx="9732835" cy="8564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F4756"/>
                </a:solidFill>
                <a:latin typeface="Arial"/>
                <a:ea typeface="Arial"/>
                <a:cs typeface="Arial"/>
                <a:sym typeface="Arial"/>
              </a:defRPr>
            </a:lvl1pPr>
          </a:lstStyle>
          <a:p>
            <a:r>
              <a:t>A LITTLE TERMINOLOGY</a:t>
            </a:r>
          </a:p>
        </p:txBody>
      </p:sp>
      <p:sp>
        <p:nvSpPr>
          <p:cNvPr id="1617"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65</a:t>
            </a:fld>
            <a:endParaRPr/>
          </a:p>
        </p:txBody>
      </p:sp>
      <p:sp>
        <p:nvSpPr>
          <p:cNvPr id="1618" name="TextShape 27"/>
          <p:cNvSpPr txBox="1"/>
          <p:nvPr/>
        </p:nvSpPr>
        <p:spPr>
          <a:xfrm>
            <a:off x="2617464" y="10177257"/>
            <a:ext cx="2313893" cy="2060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600" b="1" spc="274" baseline="-23076">
                <a:solidFill>
                  <a:srgbClr val="FFFFFF"/>
                </a:solidFill>
              </a:defRPr>
            </a:pPr>
            <a:r>
              <a:rPr lang="en-US" sz="3200" dirty="0"/>
              <a:t>What to do</a:t>
            </a:r>
          </a:p>
          <a:p>
            <a:pPr>
              <a:defRPr sz="2600" b="1" spc="274" baseline="-23076">
                <a:solidFill>
                  <a:srgbClr val="FFFFFF"/>
                </a:solidFill>
              </a:defRPr>
            </a:pPr>
            <a:r>
              <a:rPr sz="3200" dirty="0"/>
              <a:t>Examples: </a:t>
            </a:r>
          </a:p>
          <a:p>
            <a:pPr>
              <a:defRPr sz="2600" spc="274" baseline="-23076">
                <a:solidFill>
                  <a:srgbClr val="FFFFFF"/>
                </a:solidFill>
              </a:defRPr>
            </a:pPr>
            <a:r>
              <a:rPr sz="3200" dirty="0"/>
              <a:t>cd </a:t>
            </a:r>
          </a:p>
          <a:p>
            <a:pPr>
              <a:defRPr sz="2600" spc="274" baseline="-23076">
                <a:solidFill>
                  <a:srgbClr val="FFFFFF"/>
                </a:solidFill>
              </a:defRPr>
            </a:pPr>
            <a:r>
              <a:rPr sz="3200" dirty="0"/>
              <a:t>touch </a:t>
            </a:r>
          </a:p>
          <a:p>
            <a:pPr>
              <a:defRPr sz="2600" spc="274" baseline="-23076">
                <a:solidFill>
                  <a:srgbClr val="FFFFFF"/>
                </a:solidFill>
              </a:defRPr>
            </a:pPr>
            <a:r>
              <a:rPr sz="3200" dirty="0"/>
              <a:t>cp</a:t>
            </a:r>
          </a:p>
          <a:p>
            <a:pPr>
              <a:defRPr sz="2600" spc="274" baseline="-23076">
                <a:solidFill>
                  <a:srgbClr val="FFFFFF"/>
                </a:solidFill>
              </a:defRPr>
            </a:pPr>
            <a:r>
              <a:rPr sz="3200" dirty="0"/>
              <a:t>less</a:t>
            </a:r>
          </a:p>
        </p:txBody>
      </p:sp>
      <p:grpSp>
        <p:nvGrpSpPr>
          <p:cNvPr id="1625" name="Group"/>
          <p:cNvGrpSpPr/>
          <p:nvPr/>
        </p:nvGrpSpPr>
        <p:grpSpPr>
          <a:xfrm>
            <a:off x="2079327" y="7701803"/>
            <a:ext cx="20245615" cy="1320842"/>
            <a:chOff x="0" y="0"/>
            <a:chExt cx="20245614" cy="1320841"/>
          </a:xfrm>
        </p:grpSpPr>
        <p:sp>
          <p:nvSpPr>
            <p:cNvPr id="1619" name="Freeform 24"/>
            <p:cNvSpPr/>
            <p:nvPr/>
          </p:nvSpPr>
          <p:spPr>
            <a:xfrm>
              <a:off x="6771085" y="0"/>
              <a:ext cx="3314518" cy="132084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6382"/>
                    <a:pt x="21160" y="2700"/>
                    <a:pt x="20501" y="0"/>
                  </a:cubicBezTo>
                  <a:cubicBezTo>
                    <a:pt x="0" y="0"/>
                    <a:pt x="0" y="0"/>
                    <a:pt x="0" y="0"/>
                  </a:cubicBezTo>
                  <a:cubicBezTo>
                    <a:pt x="495" y="3191"/>
                    <a:pt x="715" y="6873"/>
                    <a:pt x="715" y="10800"/>
                  </a:cubicBezTo>
                  <a:cubicBezTo>
                    <a:pt x="715" y="14727"/>
                    <a:pt x="495" y="18409"/>
                    <a:pt x="0" y="21600"/>
                  </a:cubicBezTo>
                  <a:cubicBezTo>
                    <a:pt x="20501" y="21600"/>
                    <a:pt x="20501" y="21600"/>
                    <a:pt x="20501" y="21600"/>
                  </a:cubicBezTo>
                  <a:cubicBezTo>
                    <a:pt x="21160" y="18900"/>
                    <a:pt x="21600" y="15218"/>
                    <a:pt x="21600" y="10800"/>
                  </a:cubicBezTo>
                  <a:close/>
                </a:path>
              </a:pathLst>
            </a:custGeom>
            <a:solidFill>
              <a:srgbClr val="FFDCCE">
                <a:alpha val="95258"/>
              </a:srgbClr>
            </a:solidFill>
            <a:ln w="12700" cap="flat">
              <a:noFill/>
              <a:miter lim="400000"/>
            </a:ln>
            <a:effectLst/>
          </p:spPr>
          <p:txBody>
            <a:bodyPr wrap="square" lIns="45719" tIns="45719" rIns="45719" bIns="45719" numCol="1" anchor="t">
              <a:noAutofit/>
            </a:bodyPr>
            <a:lstStyle/>
            <a:p>
              <a:pPr defTabSz="914400">
                <a:defRPr sz="1800">
                  <a:solidFill>
                    <a:srgbClr val="000000"/>
                  </a:solidFill>
                  <a:latin typeface="Calibri"/>
                  <a:ea typeface="Calibri"/>
                  <a:cs typeface="Calibri"/>
                  <a:sym typeface="Calibri"/>
                </a:defRPr>
              </a:pPr>
              <a:endParaRPr/>
            </a:p>
          </p:txBody>
        </p:sp>
        <p:sp>
          <p:nvSpPr>
            <p:cNvPr id="1620" name="Freeform 25"/>
            <p:cNvSpPr/>
            <p:nvPr/>
          </p:nvSpPr>
          <p:spPr>
            <a:xfrm>
              <a:off x="10160010" y="0"/>
              <a:ext cx="3314519" cy="132084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6382"/>
                    <a:pt x="21160" y="2700"/>
                    <a:pt x="20501" y="0"/>
                  </a:cubicBezTo>
                  <a:cubicBezTo>
                    <a:pt x="0" y="0"/>
                    <a:pt x="0" y="0"/>
                    <a:pt x="0" y="0"/>
                  </a:cubicBezTo>
                  <a:cubicBezTo>
                    <a:pt x="440" y="3191"/>
                    <a:pt x="715" y="6873"/>
                    <a:pt x="715" y="10800"/>
                  </a:cubicBezTo>
                  <a:cubicBezTo>
                    <a:pt x="715" y="14727"/>
                    <a:pt x="440" y="18409"/>
                    <a:pt x="0" y="21600"/>
                  </a:cubicBezTo>
                  <a:cubicBezTo>
                    <a:pt x="20501" y="21600"/>
                    <a:pt x="20501" y="21600"/>
                    <a:pt x="20501" y="21600"/>
                  </a:cubicBezTo>
                  <a:cubicBezTo>
                    <a:pt x="21160" y="18900"/>
                    <a:pt x="21600" y="15218"/>
                    <a:pt x="21600" y="10800"/>
                  </a:cubicBezTo>
                  <a:close/>
                </a:path>
              </a:pathLst>
            </a:custGeom>
            <a:solidFill>
              <a:srgbClr val="E2B383"/>
            </a:solidFill>
            <a:ln w="12700" cap="flat">
              <a:noFill/>
              <a:miter lim="400000"/>
            </a:ln>
            <a:effectLst/>
          </p:spPr>
          <p:txBody>
            <a:bodyPr wrap="square" lIns="45719" tIns="45719" rIns="45719" bIns="45719" numCol="1" anchor="t">
              <a:noAutofit/>
            </a:bodyPr>
            <a:lstStyle/>
            <a:p>
              <a:pPr defTabSz="914400">
                <a:defRPr sz="1800">
                  <a:solidFill>
                    <a:srgbClr val="000000"/>
                  </a:solidFill>
                  <a:latin typeface="Calibri"/>
                  <a:ea typeface="Calibri"/>
                  <a:cs typeface="Calibri"/>
                  <a:sym typeface="Calibri"/>
                </a:defRPr>
              </a:pPr>
              <a:endParaRPr/>
            </a:p>
          </p:txBody>
        </p:sp>
        <p:sp>
          <p:nvSpPr>
            <p:cNvPr id="1621" name="Freeform 26"/>
            <p:cNvSpPr/>
            <p:nvPr/>
          </p:nvSpPr>
          <p:spPr>
            <a:xfrm>
              <a:off x="3382160" y="0"/>
              <a:ext cx="3314518" cy="132084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6382"/>
                    <a:pt x="21215" y="2700"/>
                    <a:pt x="20501" y="0"/>
                  </a:cubicBezTo>
                  <a:cubicBezTo>
                    <a:pt x="0" y="0"/>
                    <a:pt x="0" y="0"/>
                    <a:pt x="0" y="0"/>
                  </a:cubicBezTo>
                  <a:cubicBezTo>
                    <a:pt x="495" y="3191"/>
                    <a:pt x="769" y="6873"/>
                    <a:pt x="769" y="10800"/>
                  </a:cubicBezTo>
                  <a:cubicBezTo>
                    <a:pt x="769" y="14727"/>
                    <a:pt x="495" y="18409"/>
                    <a:pt x="0" y="21600"/>
                  </a:cubicBezTo>
                  <a:cubicBezTo>
                    <a:pt x="20501" y="21600"/>
                    <a:pt x="20501" y="21600"/>
                    <a:pt x="20501" y="21600"/>
                  </a:cubicBezTo>
                  <a:cubicBezTo>
                    <a:pt x="21215" y="18900"/>
                    <a:pt x="21600" y="15218"/>
                    <a:pt x="21600" y="10800"/>
                  </a:cubicBezTo>
                  <a:close/>
                </a:path>
              </a:pathLst>
            </a:custGeom>
            <a:solidFill>
              <a:srgbClr val="D8C1FF"/>
            </a:solidFill>
            <a:ln w="12700" cap="flat">
              <a:noFill/>
              <a:miter lim="400000"/>
            </a:ln>
            <a:effectLst/>
          </p:spPr>
          <p:txBody>
            <a:bodyPr wrap="square" lIns="45719" tIns="45719" rIns="45719" bIns="45719" numCol="1" anchor="t">
              <a:noAutofit/>
            </a:bodyPr>
            <a:lstStyle/>
            <a:p>
              <a:pPr defTabSz="914400">
                <a:defRPr sz="1800">
                  <a:solidFill>
                    <a:srgbClr val="000000"/>
                  </a:solidFill>
                  <a:latin typeface="Calibri"/>
                  <a:ea typeface="Calibri"/>
                  <a:cs typeface="Calibri"/>
                  <a:sym typeface="Calibri"/>
                </a:defRPr>
              </a:pPr>
              <a:endParaRPr/>
            </a:p>
          </p:txBody>
        </p:sp>
        <p:sp>
          <p:nvSpPr>
            <p:cNvPr id="1622" name="Freeform 27"/>
            <p:cNvSpPr/>
            <p:nvPr/>
          </p:nvSpPr>
          <p:spPr>
            <a:xfrm>
              <a:off x="0" y="0"/>
              <a:ext cx="3314518" cy="132084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6382"/>
                    <a:pt x="21160" y="2700"/>
                    <a:pt x="20446" y="0"/>
                  </a:cubicBezTo>
                  <a:cubicBezTo>
                    <a:pt x="0" y="0"/>
                    <a:pt x="0" y="0"/>
                    <a:pt x="0" y="0"/>
                  </a:cubicBezTo>
                  <a:cubicBezTo>
                    <a:pt x="440" y="3191"/>
                    <a:pt x="715" y="6873"/>
                    <a:pt x="715" y="10800"/>
                  </a:cubicBezTo>
                  <a:cubicBezTo>
                    <a:pt x="715" y="14727"/>
                    <a:pt x="440" y="18409"/>
                    <a:pt x="0" y="21600"/>
                  </a:cubicBezTo>
                  <a:cubicBezTo>
                    <a:pt x="20446" y="21600"/>
                    <a:pt x="20446" y="21600"/>
                    <a:pt x="20446" y="21600"/>
                  </a:cubicBezTo>
                  <a:cubicBezTo>
                    <a:pt x="21160" y="18900"/>
                    <a:pt x="21600" y="15218"/>
                    <a:pt x="21600" y="10800"/>
                  </a:cubicBezTo>
                  <a:close/>
                </a:path>
              </a:pathLst>
            </a:custGeom>
            <a:solidFill>
              <a:srgbClr val="8BA5F4"/>
            </a:solidFill>
            <a:ln w="12700" cap="flat">
              <a:noFill/>
              <a:miter lim="400000"/>
            </a:ln>
            <a:effectLst/>
          </p:spPr>
          <p:txBody>
            <a:bodyPr wrap="square" lIns="45719" tIns="45719" rIns="45719" bIns="45719" numCol="1" anchor="t">
              <a:noAutofit/>
            </a:bodyPr>
            <a:lstStyle/>
            <a:p>
              <a:pPr defTabSz="914400">
                <a:defRPr sz="1800">
                  <a:solidFill>
                    <a:srgbClr val="000000"/>
                  </a:solidFill>
                  <a:latin typeface="Calibri"/>
                  <a:ea typeface="Calibri"/>
                  <a:cs typeface="Calibri"/>
                  <a:sym typeface="Calibri"/>
                </a:defRPr>
              </a:pPr>
              <a:endParaRPr/>
            </a:p>
          </p:txBody>
        </p:sp>
        <p:sp>
          <p:nvSpPr>
            <p:cNvPr id="1623" name="Freeform 28"/>
            <p:cNvSpPr/>
            <p:nvPr/>
          </p:nvSpPr>
          <p:spPr>
            <a:xfrm>
              <a:off x="13552317" y="0"/>
              <a:ext cx="3314518" cy="132084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6382"/>
                    <a:pt x="21160" y="2700"/>
                    <a:pt x="20501" y="0"/>
                  </a:cubicBezTo>
                  <a:cubicBezTo>
                    <a:pt x="0" y="0"/>
                    <a:pt x="0" y="0"/>
                    <a:pt x="0" y="0"/>
                  </a:cubicBezTo>
                  <a:cubicBezTo>
                    <a:pt x="440" y="3191"/>
                    <a:pt x="715" y="6873"/>
                    <a:pt x="715" y="10800"/>
                  </a:cubicBezTo>
                  <a:cubicBezTo>
                    <a:pt x="715" y="14727"/>
                    <a:pt x="440" y="18409"/>
                    <a:pt x="0" y="21600"/>
                  </a:cubicBezTo>
                  <a:cubicBezTo>
                    <a:pt x="20501" y="21600"/>
                    <a:pt x="20501" y="21600"/>
                    <a:pt x="20501" y="21600"/>
                  </a:cubicBezTo>
                  <a:cubicBezTo>
                    <a:pt x="21160" y="18900"/>
                    <a:pt x="21600" y="15218"/>
                    <a:pt x="21600" y="10800"/>
                  </a:cubicBezTo>
                  <a:close/>
                </a:path>
              </a:pathLst>
            </a:custGeom>
            <a:solidFill>
              <a:srgbClr val="C2AC99"/>
            </a:solidFill>
            <a:ln w="12700" cap="flat">
              <a:noFill/>
              <a:miter lim="400000"/>
            </a:ln>
            <a:effectLst/>
          </p:spPr>
          <p:txBody>
            <a:bodyPr wrap="square" lIns="45719" tIns="45719" rIns="45719" bIns="45719" numCol="1" anchor="t">
              <a:noAutofit/>
            </a:bodyPr>
            <a:lstStyle/>
            <a:p>
              <a:pPr defTabSz="914400">
                <a:defRPr sz="1800">
                  <a:solidFill>
                    <a:srgbClr val="000000"/>
                  </a:solidFill>
                  <a:latin typeface="Calibri"/>
                  <a:ea typeface="Calibri"/>
                  <a:cs typeface="Calibri"/>
                  <a:sym typeface="Calibri"/>
                </a:defRPr>
              </a:pPr>
              <a:endParaRPr/>
            </a:p>
          </p:txBody>
        </p:sp>
        <p:sp>
          <p:nvSpPr>
            <p:cNvPr id="1624" name="Freeform 30"/>
            <p:cNvSpPr/>
            <p:nvPr/>
          </p:nvSpPr>
          <p:spPr>
            <a:xfrm>
              <a:off x="16941242" y="0"/>
              <a:ext cx="3304373" cy="132084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6382"/>
                    <a:pt x="21214" y="2700"/>
                    <a:pt x="20498" y="0"/>
                  </a:cubicBezTo>
                  <a:cubicBezTo>
                    <a:pt x="0" y="0"/>
                    <a:pt x="0" y="0"/>
                    <a:pt x="0" y="0"/>
                  </a:cubicBezTo>
                  <a:cubicBezTo>
                    <a:pt x="441" y="3191"/>
                    <a:pt x="716" y="6873"/>
                    <a:pt x="716" y="10800"/>
                  </a:cubicBezTo>
                  <a:cubicBezTo>
                    <a:pt x="716" y="14727"/>
                    <a:pt x="441" y="18409"/>
                    <a:pt x="0" y="21600"/>
                  </a:cubicBezTo>
                  <a:cubicBezTo>
                    <a:pt x="20498" y="21600"/>
                    <a:pt x="20498" y="21600"/>
                    <a:pt x="20498" y="21600"/>
                  </a:cubicBezTo>
                  <a:cubicBezTo>
                    <a:pt x="21214" y="18900"/>
                    <a:pt x="21600" y="15218"/>
                    <a:pt x="21600" y="10800"/>
                  </a:cubicBezTo>
                  <a:close/>
                </a:path>
              </a:pathLst>
            </a:custGeom>
            <a:solidFill>
              <a:srgbClr val="FFFFFF"/>
            </a:solidFill>
            <a:ln w="12700" cap="flat">
              <a:noFill/>
              <a:miter lim="400000"/>
            </a:ln>
            <a:effectLst/>
          </p:spPr>
          <p:txBody>
            <a:bodyPr wrap="square" lIns="45719" tIns="45719" rIns="45719" bIns="45719" numCol="1" anchor="t">
              <a:noAutofit/>
            </a:bodyPr>
            <a:lstStyle/>
            <a:p>
              <a:pPr defTabSz="914400">
                <a:defRPr sz="1800">
                  <a:solidFill>
                    <a:srgbClr val="000000"/>
                  </a:solidFill>
                  <a:latin typeface="Calibri"/>
                  <a:ea typeface="Calibri"/>
                  <a:cs typeface="Calibri"/>
                  <a:sym typeface="Calibri"/>
                </a:defRPr>
              </a:pPr>
              <a:endParaRPr/>
            </a:p>
          </p:txBody>
        </p:sp>
      </p:grpSp>
      <p:sp>
        <p:nvSpPr>
          <p:cNvPr id="1626" name="Line 39"/>
          <p:cNvSpPr/>
          <p:nvPr/>
        </p:nvSpPr>
        <p:spPr>
          <a:xfrm flipV="1">
            <a:off x="1990707" y="9196696"/>
            <a:ext cx="1665693" cy="1032746"/>
          </a:xfrm>
          <a:prstGeom prst="line">
            <a:avLst/>
          </a:prstGeom>
          <a:ln w="50800">
            <a:solidFill>
              <a:srgbClr val="8AAAE3"/>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27" name="TextShape 27"/>
          <p:cNvSpPr txBox="1"/>
          <p:nvPr/>
        </p:nvSpPr>
        <p:spPr>
          <a:xfrm>
            <a:off x="2566818" y="8075614"/>
            <a:ext cx="2491386" cy="54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ct val="80000"/>
              </a:lnSpc>
              <a:spcBef>
                <a:spcPts val="1100"/>
              </a:spcBef>
              <a:defRPr sz="3000" b="1" spc="317">
                <a:solidFill>
                  <a:srgbClr val="3F4756"/>
                </a:solidFill>
              </a:defRPr>
            </a:lvl1pPr>
          </a:lstStyle>
          <a:p>
            <a:r>
              <a:t>Command</a:t>
            </a:r>
          </a:p>
        </p:txBody>
      </p:sp>
      <p:sp>
        <p:nvSpPr>
          <p:cNvPr id="1628" name="TextShape 27"/>
          <p:cNvSpPr txBox="1"/>
          <p:nvPr/>
        </p:nvSpPr>
        <p:spPr>
          <a:xfrm>
            <a:off x="5724840" y="7928604"/>
            <a:ext cx="2836558" cy="867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a:lnSpc>
                <a:spcPct val="80000"/>
              </a:lnSpc>
              <a:spcBef>
                <a:spcPts val="1100"/>
              </a:spcBef>
              <a:defRPr sz="2800" b="1" spc="296">
                <a:solidFill>
                  <a:srgbClr val="3F4756"/>
                </a:solidFill>
              </a:defRPr>
            </a:lvl1pPr>
          </a:lstStyle>
          <a:p>
            <a:r>
              <a:t>Argument option, flag</a:t>
            </a:r>
          </a:p>
        </p:txBody>
      </p:sp>
      <p:sp>
        <p:nvSpPr>
          <p:cNvPr id="1629" name="TextShape 27"/>
          <p:cNvSpPr txBox="1"/>
          <p:nvPr/>
        </p:nvSpPr>
        <p:spPr>
          <a:xfrm>
            <a:off x="9278834" y="7859714"/>
            <a:ext cx="2491386" cy="1006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lgn="ctr">
              <a:lnSpc>
                <a:spcPct val="80000"/>
              </a:lnSpc>
              <a:spcBef>
                <a:spcPts val="1100"/>
              </a:spcBef>
              <a:defRPr sz="2800" b="1" spc="296">
                <a:solidFill>
                  <a:srgbClr val="3F4756"/>
                </a:solidFill>
              </a:defRPr>
            </a:pPr>
            <a:r>
              <a:t>[ ] Input &gt;</a:t>
            </a:r>
          </a:p>
          <a:p>
            <a:pPr algn="ctr">
              <a:lnSpc>
                <a:spcPct val="80000"/>
              </a:lnSpc>
              <a:spcBef>
                <a:spcPts val="1100"/>
              </a:spcBef>
              <a:defRPr sz="2800" b="1" spc="296">
                <a:solidFill>
                  <a:srgbClr val="3F4756"/>
                </a:solidFill>
              </a:defRPr>
            </a:pPr>
            <a:r>
              <a:t>Output</a:t>
            </a:r>
          </a:p>
        </p:txBody>
      </p:sp>
      <p:sp>
        <p:nvSpPr>
          <p:cNvPr id="1630" name="TextShape 27"/>
          <p:cNvSpPr txBox="1"/>
          <p:nvPr/>
        </p:nvSpPr>
        <p:spPr>
          <a:xfrm>
            <a:off x="12634604" y="7840664"/>
            <a:ext cx="2491386" cy="1006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lgn="ctr">
              <a:lnSpc>
                <a:spcPct val="80000"/>
              </a:lnSpc>
              <a:spcBef>
                <a:spcPts val="1100"/>
              </a:spcBef>
              <a:defRPr sz="2800" b="1" spc="296">
                <a:solidFill>
                  <a:srgbClr val="3F4756"/>
                </a:solidFill>
              </a:defRPr>
            </a:pPr>
            <a:r>
              <a:t>Field &amp;</a:t>
            </a:r>
          </a:p>
          <a:p>
            <a:pPr algn="ctr">
              <a:lnSpc>
                <a:spcPct val="80000"/>
              </a:lnSpc>
              <a:spcBef>
                <a:spcPts val="1100"/>
              </a:spcBef>
              <a:defRPr sz="2800" b="1" spc="296">
                <a:solidFill>
                  <a:srgbClr val="3F4756"/>
                </a:solidFill>
              </a:defRPr>
            </a:pPr>
            <a:r>
              <a:t>Delimiter</a:t>
            </a:r>
          </a:p>
        </p:txBody>
      </p:sp>
      <p:sp>
        <p:nvSpPr>
          <p:cNvPr id="1631" name="TextShape 27"/>
          <p:cNvSpPr txBox="1"/>
          <p:nvPr/>
        </p:nvSpPr>
        <p:spPr>
          <a:xfrm>
            <a:off x="16045363" y="7858754"/>
            <a:ext cx="2491386" cy="1006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lgn="ctr">
              <a:lnSpc>
                <a:spcPct val="80000"/>
              </a:lnSpc>
              <a:spcBef>
                <a:spcPts val="1100"/>
              </a:spcBef>
              <a:defRPr sz="2800" b="1" spc="296">
                <a:solidFill>
                  <a:srgbClr val="3F4756"/>
                </a:solidFill>
              </a:defRPr>
            </a:pPr>
            <a:r>
              <a:t>String &amp;</a:t>
            </a:r>
          </a:p>
          <a:p>
            <a:pPr algn="ctr">
              <a:lnSpc>
                <a:spcPct val="80000"/>
              </a:lnSpc>
              <a:spcBef>
                <a:spcPts val="1100"/>
              </a:spcBef>
              <a:defRPr sz="2800" b="1" spc="296">
                <a:solidFill>
                  <a:srgbClr val="3F4756"/>
                </a:solidFill>
              </a:defRPr>
            </a:pPr>
            <a:r>
              <a:t>Quotes</a:t>
            </a:r>
          </a:p>
        </p:txBody>
      </p:sp>
      <p:sp>
        <p:nvSpPr>
          <p:cNvPr id="1632" name="TextShape 27"/>
          <p:cNvSpPr txBox="1"/>
          <p:nvPr/>
        </p:nvSpPr>
        <p:spPr>
          <a:xfrm>
            <a:off x="19451933" y="7858754"/>
            <a:ext cx="2491386" cy="1006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lgn="ctr">
              <a:lnSpc>
                <a:spcPct val="80000"/>
              </a:lnSpc>
              <a:spcBef>
                <a:spcPts val="1100"/>
              </a:spcBef>
              <a:defRPr sz="2800" b="1" spc="296">
                <a:solidFill>
                  <a:srgbClr val="3F4756"/>
                </a:solidFill>
              </a:defRPr>
            </a:pPr>
            <a:r>
              <a:t>Pattern &amp;</a:t>
            </a:r>
          </a:p>
          <a:p>
            <a:pPr algn="ctr">
              <a:lnSpc>
                <a:spcPct val="80000"/>
              </a:lnSpc>
              <a:spcBef>
                <a:spcPts val="1100"/>
              </a:spcBef>
              <a:defRPr sz="2800" b="1" spc="296">
                <a:solidFill>
                  <a:srgbClr val="3F4756"/>
                </a:solidFill>
              </a:defRPr>
            </a:pPr>
            <a:r>
              <a:t>RegEx</a:t>
            </a:r>
          </a:p>
        </p:txBody>
      </p:sp>
      <p:sp>
        <p:nvSpPr>
          <p:cNvPr id="1633" name="TextShape 27"/>
          <p:cNvSpPr txBox="1"/>
          <p:nvPr/>
        </p:nvSpPr>
        <p:spPr>
          <a:xfrm>
            <a:off x="5342367" y="4363900"/>
            <a:ext cx="4515935" cy="22247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a:defRPr sz="2600" spc="274" baseline="-23076">
                <a:solidFill>
                  <a:srgbClr val="FFFFFF"/>
                </a:solidFill>
              </a:defRPr>
            </a:pPr>
            <a:r>
              <a:rPr sz="3200" dirty="0"/>
              <a:t>What arguments does the command take?</a:t>
            </a:r>
          </a:p>
          <a:p>
            <a:pPr>
              <a:defRPr sz="2600" spc="274" baseline="-23076">
                <a:solidFill>
                  <a:srgbClr val="FFFFFF"/>
                </a:solidFill>
              </a:defRPr>
            </a:pPr>
            <a:endParaRPr sz="3200" dirty="0"/>
          </a:p>
          <a:p>
            <a:pPr>
              <a:defRPr sz="2600" spc="274" baseline="-23076">
                <a:solidFill>
                  <a:srgbClr val="FFFFFF"/>
                </a:solidFill>
              </a:defRPr>
            </a:pPr>
            <a:r>
              <a:rPr sz="3200" b="1" dirty="0"/>
              <a:t>Argument:</a:t>
            </a:r>
            <a:r>
              <a:rPr sz="3200" dirty="0"/>
              <a:t> what to act on</a:t>
            </a:r>
          </a:p>
          <a:p>
            <a:pPr>
              <a:defRPr sz="2600" spc="274" baseline="-23076">
                <a:solidFill>
                  <a:srgbClr val="FFFFFF"/>
                </a:solidFill>
              </a:defRPr>
            </a:pPr>
            <a:r>
              <a:rPr sz="3200" b="1" dirty="0"/>
              <a:t>Option/Flag:</a:t>
            </a:r>
            <a:r>
              <a:rPr sz="3200" dirty="0"/>
              <a:t> how to act</a:t>
            </a:r>
          </a:p>
          <a:p>
            <a:pPr>
              <a:defRPr sz="2600" spc="274">
                <a:solidFill>
                  <a:srgbClr val="FFFFFF"/>
                </a:solidFill>
                <a:latin typeface="Courier New"/>
                <a:ea typeface="Courier New"/>
                <a:cs typeface="Courier New"/>
                <a:sym typeface="Courier New"/>
              </a:defRPr>
            </a:pPr>
            <a:endParaRPr sz="3200" dirty="0"/>
          </a:p>
        </p:txBody>
      </p:sp>
      <p:sp>
        <p:nvSpPr>
          <p:cNvPr id="1634" name="Line 39"/>
          <p:cNvSpPr/>
          <p:nvPr/>
        </p:nvSpPr>
        <p:spPr>
          <a:xfrm flipH="1" flipV="1">
            <a:off x="3635344" y="9195271"/>
            <a:ext cx="1665693" cy="1032747"/>
          </a:xfrm>
          <a:prstGeom prst="line">
            <a:avLst/>
          </a:prstGeom>
          <a:ln w="50800">
            <a:solidFill>
              <a:srgbClr val="8AAAE3"/>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35" name="Line 39"/>
          <p:cNvSpPr/>
          <p:nvPr/>
        </p:nvSpPr>
        <p:spPr>
          <a:xfrm flipV="1">
            <a:off x="8818562" y="9219708"/>
            <a:ext cx="1665692" cy="1032747"/>
          </a:xfrm>
          <a:prstGeom prst="line">
            <a:avLst/>
          </a:prstGeom>
          <a:ln w="50800">
            <a:solidFill>
              <a:srgbClr val="FFDCCE">
                <a:alpha val="95258"/>
              </a:srgbClr>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36" name="Line 39"/>
          <p:cNvSpPr/>
          <p:nvPr/>
        </p:nvSpPr>
        <p:spPr>
          <a:xfrm flipH="1" flipV="1">
            <a:off x="10463199" y="9218284"/>
            <a:ext cx="1665692" cy="1032746"/>
          </a:xfrm>
          <a:prstGeom prst="line">
            <a:avLst/>
          </a:prstGeom>
          <a:ln w="50800">
            <a:solidFill>
              <a:srgbClr val="FFDCCE">
                <a:alpha val="95258"/>
              </a:srgbClr>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37" name="TextShape 27"/>
          <p:cNvSpPr txBox="1"/>
          <p:nvPr/>
        </p:nvSpPr>
        <p:spPr>
          <a:xfrm>
            <a:off x="9066801" y="10454184"/>
            <a:ext cx="3448170" cy="14040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a:defRPr sz="2600" spc="274" baseline="-23076">
                <a:solidFill>
                  <a:srgbClr val="FFFFFF"/>
                </a:solidFill>
              </a:defRPr>
            </a:pPr>
            <a:r>
              <a:rPr sz="3200" b="1" dirty="0"/>
              <a:t>Input</a:t>
            </a:r>
            <a:r>
              <a:rPr sz="3200" dirty="0"/>
              <a:t> = </a:t>
            </a:r>
            <a:r>
              <a:rPr sz="3200" dirty="0" err="1"/>
              <a:t>dir</a:t>
            </a:r>
            <a:r>
              <a:rPr sz="3200" dirty="0"/>
              <a:t> / file</a:t>
            </a:r>
          </a:p>
          <a:p>
            <a:pPr>
              <a:defRPr sz="2600" spc="274" baseline="-23076">
                <a:solidFill>
                  <a:srgbClr val="FFFFFF"/>
                </a:solidFill>
              </a:defRPr>
            </a:pPr>
            <a:r>
              <a:rPr sz="3200" b="1" dirty="0"/>
              <a:t>[ ] </a:t>
            </a:r>
            <a:r>
              <a:rPr sz="3200" dirty="0"/>
              <a:t>= command -flag</a:t>
            </a:r>
          </a:p>
          <a:p>
            <a:pPr>
              <a:defRPr sz="2600" spc="274" baseline="-23076">
                <a:solidFill>
                  <a:srgbClr val="FFFFFF"/>
                </a:solidFill>
              </a:defRPr>
            </a:pPr>
            <a:r>
              <a:rPr sz="3200" b="1" dirty="0"/>
              <a:t>&gt; </a:t>
            </a:r>
            <a:r>
              <a:rPr sz="3200" dirty="0"/>
              <a:t>= from to (</a:t>
            </a:r>
            <a:r>
              <a:rPr sz="3200" b="1" dirty="0"/>
              <a:t>redirect)</a:t>
            </a:r>
          </a:p>
          <a:p>
            <a:pPr>
              <a:defRPr sz="2600" spc="274" baseline="-23076">
                <a:solidFill>
                  <a:srgbClr val="FFFFFF"/>
                </a:solidFill>
              </a:defRPr>
            </a:pPr>
            <a:r>
              <a:rPr sz="3200" b="1" dirty="0"/>
              <a:t>Output</a:t>
            </a:r>
            <a:r>
              <a:rPr sz="3200" dirty="0"/>
              <a:t> = </a:t>
            </a:r>
            <a:r>
              <a:rPr sz="3200" dirty="0" err="1"/>
              <a:t>dir</a:t>
            </a:r>
            <a:r>
              <a:rPr sz="3200" dirty="0"/>
              <a:t> / file</a:t>
            </a:r>
          </a:p>
        </p:txBody>
      </p:sp>
      <p:sp>
        <p:nvSpPr>
          <p:cNvPr id="1638" name="Line 39"/>
          <p:cNvSpPr/>
          <p:nvPr/>
        </p:nvSpPr>
        <p:spPr>
          <a:xfrm>
            <a:off x="12225132" y="6496430"/>
            <a:ext cx="1665693" cy="1032747"/>
          </a:xfrm>
          <a:prstGeom prst="line">
            <a:avLst/>
          </a:prstGeom>
          <a:ln w="50800">
            <a:solidFill>
              <a:srgbClr val="E2B383"/>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39" name="Line 39"/>
          <p:cNvSpPr/>
          <p:nvPr/>
        </p:nvSpPr>
        <p:spPr>
          <a:xfrm flipH="1">
            <a:off x="13869769" y="6495006"/>
            <a:ext cx="1665693" cy="1032746"/>
          </a:xfrm>
          <a:prstGeom prst="line">
            <a:avLst/>
          </a:prstGeom>
          <a:ln w="50800">
            <a:solidFill>
              <a:srgbClr val="E2B383"/>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40" name="Line 39"/>
          <p:cNvSpPr/>
          <p:nvPr/>
        </p:nvSpPr>
        <p:spPr>
          <a:xfrm>
            <a:off x="5487954" y="6483110"/>
            <a:ext cx="1665692" cy="1032747"/>
          </a:xfrm>
          <a:prstGeom prst="line">
            <a:avLst/>
          </a:prstGeom>
          <a:ln w="50800">
            <a:solidFill>
              <a:srgbClr val="D8C1FF"/>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41" name="Line 39"/>
          <p:cNvSpPr/>
          <p:nvPr/>
        </p:nvSpPr>
        <p:spPr>
          <a:xfrm flipH="1">
            <a:off x="7132591" y="6481686"/>
            <a:ext cx="1665693" cy="1032746"/>
          </a:xfrm>
          <a:prstGeom prst="line">
            <a:avLst/>
          </a:prstGeom>
          <a:ln w="50800">
            <a:solidFill>
              <a:srgbClr val="D8C1FF"/>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42" name="TextShape 27"/>
          <p:cNvSpPr txBox="1"/>
          <p:nvPr/>
        </p:nvSpPr>
        <p:spPr>
          <a:xfrm>
            <a:off x="12692500" y="4171280"/>
            <a:ext cx="3923124" cy="2060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a:defRPr sz="2600" b="1" i="1" spc="274" baseline="-23076">
                <a:solidFill>
                  <a:srgbClr val="FFFFFF"/>
                </a:solidFill>
              </a:defRPr>
            </a:pPr>
            <a:r>
              <a:rPr sz="3200" dirty="0"/>
              <a:t>name ; age ; height</a:t>
            </a:r>
          </a:p>
          <a:p>
            <a:pPr>
              <a:defRPr sz="2600" i="1" spc="274" baseline="-23076">
                <a:solidFill>
                  <a:srgbClr val="FFFFFF"/>
                </a:solidFill>
              </a:defRPr>
            </a:pPr>
            <a:r>
              <a:rPr sz="3200" dirty="0"/>
              <a:t>Tom ; 31 ; 183</a:t>
            </a:r>
          </a:p>
          <a:p>
            <a:pPr>
              <a:defRPr sz="2600" i="1" spc="274" baseline="-23076">
                <a:solidFill>
                  <a:srgbClr val="FFFFFF"/>
                </a:solidFill>
              </a:defRPr>
            </a:pPr>
            <a:r>
              <a:rPr sz="3200" dirty="0"/>
              <a:t>Julie ; 35 ; 168</a:t>
            </a:r>
          </a:p>
          <a:p>
            <a:pPr>
              <a:defRPr sz="2600" spc="274" baseline="-23076">
                <a:solidFill>
                  <a:srgbClr val="FFFFFF"/>
                </a:solidFill>
              </a:defRPr>
            </a:pPr>
            <a:endParaRPr sz="3200" dirty="0"/>
          </a:p>
          <a:p>
            <a:pPr>
              <a:defRPr sz="2600" spc="274" baseline="-23076">
                <a:solidFill>
                  <a:srgbClr val="FFFFFF"/>
                </a:solidFill>
              </a:defRPr>
            </a:pPr>
            <a:r>
              <a:rPr sz="3200" b="1" dirty="0"/>
              <a:t>Fields</a:t>
            </a:r>
            <a:r>
              <a:rPr sz="3200" dirty="0"/>
              <a:t> = 3</a:t>
            </a:r>
          </a:p>
          <a:p>
            <a:pPr>
              <a:defRPr sz="2600" spc="274" baseline="-23076">
                <a:solidFill>
                  <a:srgbClr val="FFFFFF"/>
                </a:solidFill>
              </a:defRPr>
            </a:pPr>
            <a:r>
              <a:rPr sz="3200" b="1" dirty="0"/>
              <a:t>Delimiter</a:t>
            </a:r>
            <a:r>
              <a:rPr sz="3200" dirty="0"/>
              <a:t> = </a:t>
            </a:r>
            <a:r>
              <a:rPr sz="3200" b="1" dirty="0"/>
              <a:t>;</a:t>
            </a:r>
          </a:p>
        </p:txBody>
      </p:sp>
      <p:sp>
        <p:nvSpPr>
          <p:cNvPr id="1643" name="Line 39"/>
          <p:cNvSpPr/>
          <p:nvPr/>
        </p:nvSpPr>
        <p:spPr>
          <a:xfrm flipV="1">
            <a:off x="15646417" y="9221132"/>
            <a:ext cx="1665693" cy="1032747"/>
          </a:xfrm>
          <a:prstGeom prst="line">
            <a:avLst/>
          </a:prstGeom>
          <a:ln w="50800">
            <a:solidFill>
              <a:srgbClr val="C2AC99"/>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44" name="Line 39"/>
          <p:cNvSpPr/>
          <p:nvPr/>
        </p:nvSpPr>
        <p:spPr>
          <a:xfrm flipH="1" flipV="1">
            <a:off x="17291053" y="9219708"/>
            <a:ext cx="1665693" cy="1032746"/>
          </a:xfrm>
          <a:prstGeom prst="line">
            <a:avLst/>
          </a:prstGeom>
          <a:ln w="50800">
            <a:solidFill>
              <a:srgbClr val="C2AC99"/>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45" name="Line 39"/>
          <p:cNvSpPr/>
          <p:nvPr/>
        </p:nvSpPr>
        <p:spPr>
          <a:xfrm>
            <a:off x="19042461" y="6483822"/>
            <a:ext cx="1665692" cy="1032747"/>
          </a:xfrm>
          <a:prstGeom prst="line">
            <a:avLst/>
          </a:prstGeom>
          <a:ln w="50800">
            <a:solidFill>
              <a:srgbClr val="E2B383"/>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46" name="Line 39"/>
          <p:cNvSpPr/>
          <p:nvPr/>
        </p:nvSpPr>
        <p:spPr>
          <a:xfrm flipH="1">
            <a:off x="20687099" y="6482398"/>
            <a:ext cx="1665692" cy="1032747"/>
          </a:xfrm>
          <a:prstGeom prst="line">
            <a:avLst/>
          </a:prstGeom>
          <a:ln w="50800">
            <a:solidFill>
              <a:srgbClr val="E2B383"/>
            </a:solidFill>
            <a:miter/>
          </a:ln>
        </p:spPr>
        <p:txBody>
          <a:bodyPr lIns="45719" rIns="45719"/>
          <a:lstStyle/>
          <a:p>
            <a:pPr defTabSz="914400">
              <a:defRPr sz="1800">
                <a:solidFill>
                  <a:srgbClr val="000000"/>
                </a:solidFill>
                <a:latin typeface="Calibri"/>
                <a:ea typeface="Calibri"/>
                <a:cs typeface="Calibri"/>
                <a:sym typeface="Calibri"/>
              </a:defRPr>
            </a:pPr>
            <a:endParaRPr/>
          </a:p>
        </p:txBody>
      </p:sp>
      <p:sp>
        <p:nvSpPr>
          <p:cNvPr id="1647" name="TextShape 27"/>
          <p:cNvSpPr txBox="1"/>
          <p:nvPr/>
        </p:nvSpPr>
        <p:spPr>
          <a:xfrm>
            <a:off x="15885283" y="10454184"/>
            <a:ext cx="3418198" cy="14040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600" spc="274" baseline="-23076">
                <a:solidFill>
                  <a:srgbClr val="FFFFFF"/>
                </a:solidFill>
              </a:defRPr>
            </a:pPr>
            <a:r>
              <a:rPr sz="3200" dirty="0"/>
              <a:t>Some arguments are </a:t>
            </a:r>
            <a:r>
              <a:rPr sz="3200" b="1" i="1" dirty="0"/>
              <a:t>strings</a:t>
            </a:r>
            <a:r>
              <a:rPr sz="3200" dirty="0"/>
              <a:t>, denoted with</a:t>
            </a:r>
            <a:r>
              <a:rPr lang="en-US" sz="3200" dirty="0"/>
              <a:t> double</a:t>
            </a:r>
            <a:r>
              <a:rPr sz="3200" dirty="0"/>
              <a:t> </a:t>
            </a:r>
            <a:r>
              <a:rPr sz="3200" b="1" dirty="0"/>
              <a:t>“” </a:t>
            </a:r>
            <a:r>
              <a:rPr sz="3200" dirty="0"/>
              <a:t>or</a:t>
            </a:r>
            <a:r>
              <a:rPr lang="en-US" sz="3200" dirty="0"/>
              <a:t> single quotes</a:t>
            </a:r>
            <a:r>
              <a:rPr sz="3200" b="1" dirty="0"/>
              <a:t> ‘’</a:t>
            </a:r>
            <a:r>
              <a:rPr sz="3200" dirty="0"/>
              <a:t>.</a:t>
            </a:r>
          </a:p>
        </p:txBody>
      </p:sp>
      <p:sp>
        <p:nvSpPr>
          <p:cNvPr id="1648" name="TextShape 27"/>
          <p:cNvSpPr txBox="1"/>
          <p:nvPr/>
        </p:nvSpPr>
        <p:spPr>
          <a:xfrm>
            <a:off x="18846365" y="4298123"/>
            <a:ext cx="3923124" cy="14040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600" spc="274" baseline="-23076">
                <a:solidFill>
                  <a:srgbClr val="FFFFFF"/>
                </a:solidFill>
              </a:defRPr>
            </a:pPr>
            <a:r>
              <a:rPr sz="3200" dirty="0"/>
              <a:t>Regular expression (</a:t>
            </a:r>
            <a:r>
              <a:rPr sz="3200" b="1" dirty="0" err="1"/>
              <a:t>RegEx</a:t>
            </a:r>
            <a:r>
              <a:rPr sz="3200" dirty="0"/>
              <a:t>)= sequence of characters that specify a </a:t>
            </a:r>
            <a:r>
              <a:rPr sz="3200" i="1" dirty="0"/>
              <a:t>flexible</a:t>
            </a:r>
            <a:r>
              <a:rPr sz="3200" dirty="0"/>
              <a:t> search pattern</a:t>
            </a:r>
          </a:p>
        </p:txBody>
      </p:sp>
    </p:spTree>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1" name="Group 3"/>
          <p:cNvSpPr txBox="1"/>
          <p:nvPr/>
        </p:nvSpPr>
        <p:spPr>
          <a:xfrm>
            <a:off x="18321812" y="12804082"/>
            <a:ext cx="4679308" cy="5486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gn="ctr">
              <a:defRPr sz="3000" spc="333">
                <a:solidFill>
                  <a:srgbClr val="FFFFFF"/>
                </a:solidFill>
              </a:defRPr>
            </a:pPr>
            <a:r>
              <a:rPr sz="2800" spc="311" dirty="0">
                <a:solidFill>
                  <a:srgbClr val="F8F8F8"/>
                </a:solidFill>
                <a:uFill>
                  <a:solidFill>
                    <a:srgbClr val="0000FF"/>
                  </a:solidFill>
                </a:uFill>
                <a:hlinkClick r:id="rId3">
                  <a:extLst>
                    <a:ext uri="{A12FA001-AC4F-418D-AE19-62706E023703}">
                      <ahyp:hlinkClr xmlns:ahyp="http://schemas.microsoft.com/office/drawing/2018/hyperlinkcolor" val="tx"/>
                    </a:ext>
                  </a:extLst>
                </a:hlinkClick>
              </a:rPr>
              <a:t>https://ss64.com/bash/</a:t>
            </a:r>
            <a:r>
              <a:rPr dirty="0">
                <a:solidFill>
                  <a:srgbClr val="F8F8F8"/>
                </a:solidFill>
              </a:rPr>
              <a:t> </a:t>
            </a:r>
          </a:p>
        </p:txBody>
      </p:sp>
      <p:sp>
        <p:nvSpPr>
          <p:cNvPr id="1572" name="Shape"/>
          <p:cNvSpPr/>
          <p:nvPr/>
        </p:nvSpPr>
        <p:spPr>
          <a:xfrm>
            <a:off x="2916692" y="8417237"/>
            <a:ext cx="992663" cy="1222775"/>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sp>
        <p:nvSpPr>
          <p:cNvPr id="1573" name="Freeform 6"/>
          <p:cNvSpPr/>
          <p:nvPr/>
        </p:nvSpPr>
        <p:spPr>
          <a:xfrm>
            <a:off x="-249647" y="4000449"/>
            <a:ext cx="22403920" cy="9736712"/>
          </a:xfrm>
          <a:custGeom>
            <a:avLst/>
            <a:gdLst/>
            <a:ahLst/>
            <a:cxnLst>
              <a:cxn ang="0">
                <a:pos x="wd2" y="hd2"/>
              </a:cxn>
              <a:cxn ang="5400000">
                <a:pos x="wd2" y="hd2"/>
              </a:cxn>
              <a:cxn ang="10800000">
                <a:pos x="wd2" y="hd2"/>
              </a:cxn>
              <a:cxn ang="16200000">
                <a:pos x="wd2" y="hd2"/>
              </a:cxn>
            </a:cxnLst>
            <a:rect l="0" t="0" r="r" b="b"/>
            <a:pathLst>
              <a:path w="21600" h="21600" extrusionOk="0">
                <a:moveTo>
                  <a:pt x="20428" y="0"/>
                </a:moveTo>
                <a:cubicBezTo>
                  <a:pt x="19709" y="0"/>
                  <a:pt x="18982" y="32"/>
                  <a:pt x="18263" y="142"/>
                </a:cubicBezTo>
                <a:cubicBezTo>
                  <a:pt x="17934" y="189"/>
                  <a:pt x="17550" y="189"/>
                  <a:pt x="17242" y="489"/>
                </a:cubicBezTo>
                <a:cubicBezTo>
                  <a:pt x="16892" y="820"/>
                  <a:pt x="17180" y="1325"/>
                  <a:pt x="17399" y="1499"/>
                </a:cubicBezTo>
                <a:cubicBezTo>
                  <a:pt x="17762" y="1814"/>
                  <a:pt x="18160" y="1925"/>
                  <a:pt x="18537" y="2114"/>
                </a:cubicBezTo>
                <a:cubicBezTo>
                  <a:pt x="18715" y="2193"/>
                  <a:pt x="19414" y="2382"/>
                  <a:pt x="19448" y="2966"/>
                </a:cubicBezTo>
                <a:cubicBezTo>
                  <a:pt x="19448" y="2982"/>
                  <a:pt x="19448" y="2982"/>
                  <a:pt x="19448" y="2982"/>
                </a:cubicBezTo>
                <a:cubicBezTo>
                  <a:pt x="19448" y="2998"/>
                  <a:pt x="19448" y="2998"/>
                  <a:pt x="19448" y="2998"/>
                </a:cubicBezTo>
                <a:cubicBezTo>
                  <a:pt x="19414" y="3329"/>
                  <a:pt x="19044" y="3392"/>
                  <a:pt x="18934" y="3440"/>
                </a:cubicBezTo>
                <a:cubicBezTo>
                  <a:pt x="18701" y="3518"/>
                  <a:pt x="18461" y="3550"/>
                  <a:pt x="18228" y="3582"/>
                </a:cubicBezTo>
                <a:cubicBezTo>
                  <a:pt x="17694" y="3629"/>
                  <a:pt x="17159" y="3645"/>
                  <a:pt x="16632" y="3660"/>
                </a:cubicBezTo>
                <a:cubicBezTo>
                  <a:pt x="16111" y="3692"/>
                  <a:pt x="15590" y="3708"/>
                  <a:pt x="15076" y="3834"/>
                </a:cubicBezTo>
                <a:cubicBezTo>
                  <a:pt x="14795" y="3897"/>
                  <a:pt x="14000" y="3960"/>
                  <a:pt x="13987" y="4923"/>
                </a:cubicBezTo>
                <a:cubicBezTo>
                  <a:pt x="13987" y="4923"/>
                  <a:pt x="13987" y="4986"/>
                  <a:pt x="13987" y="4986"/>
                </a:cubicBezTo>
                <a:cubicBezTo>
                  <a:pt x="13993" y="5822"/>
                  <a:pt x="14555" y="6090"/>
                  <a:pt x="14823" y="6217"/>
                </a:cubicBezTo>
                <a:cubicBezTo>
                  <a:pt x="15206" y="6406"/>
                  <a:pt x="15604" y="6501"/>
                  <a:pt x="15994" y="6611"/>
                </a:cubicBezTo>
                <a:cubicBezTo>
                  <a:pt x="16392" y="6706"/>
                  <a:pt x="16782" y="6785"/>
                  <a:pt x="17180" y="6927"/>
                </a:cubicBezTo>
                <a:cubicBezTo>
                  <a:pt x="17386" y="7005"/>
                  <a:pt x="18132" y="7132"/>
                  <a:pt x="18194" y="7747"/>
                </a:cubicBezTo>
                <a:cubicBezTo>
                  <a:pt x="18194" y="7763"/>
                  <a:pt x="18194" y="7763"/>
                  <a:pt x="18194" y="7763"/>
                </a:cubicBezTo>
                <a:cubicBezTo>
                  <a:pt x="18194" y="7763"/>
                  <a:pt x="18194" y="7763"/>
                  <a:pt x="18194" y="7794"/>
                </a:cubicBezTo>
                <a:cubicBezTo>
                  <a:pt x="18201" y="8410"/>
                  <a:pt x="17358" y="8599"/>
                  <a:pt x="17173" y="8662"/>
                </a:cubicBezTo>
                <a:cubicBezTo>
                  <a:pt x="16741" y="8804"/>
                  <a:pt x="16296" y="8867"/>
                  <a:pt x="15857" y="8915"/>
                </a:cubicBezTo>
                <a:cubicBezTo>
                  <a:pt x="14987" y="9009"/>
                  <a:pt x="14117" y="9025"/>
                  <a:pt x="13246" y="9057"/>
                </a:cubicBezTo>
                <a:cubicBezTo>
                  <a:pt x="12397" y="9088"/>
                  <a:pt x="11540" y="9104"/>
                  <a:pt x="10697" y="9230"/>
                </a:cubicBezTo>
                <a:cubicBezTo>
                  <a:pt x="10279" y="9309"/>
                  <a:pt x="9854" y="9372"/>
                  <a:pt x="9450" y="9593"/>
                </a:cubicBezTo>
                <a:cubicBezTo>
                  <a:pt x="9169" y="9751"/>
                  <a:pt x="8751" y="10019"/>
                  <a:pt x="8730" y="10824"/>
                </a:cubicBezTo>
                <a:cubicBezTo>
                  <a:pt x="8662" y="12323"/>
                  <a:pt x="9820" y="12717"/>
                  <a:pt x="10259" y="12891"/>
                </a:cubicBezTo>
                <a:cubicBezTo>
                  <a:pt x="10951" y="13175"/>
                  <a:pt x="11650" y="13332"/>
                  <a:pt x="12342" y="13490"/>
                </a:cubicBezTo>
                <a:cubicBezTo>
                  <a:pt x="13068" y="13664"/>
                  <a:pt x="13795" y="13806"/>
                  <a:pt x="14514" y="14027"/>
                </a:cubicBezTo>
                <a:cubicBezTo>
                  <a:pt x="14864" y="14137"/>
                  <a:pt x="15220" y="14263"/>
                  <a:pt x="15563" y="14453"/>
                </a:cubicBezTo>
                <a:cubicBezTo>
                  <a:pt x="15775" y="14563"/>
                  <a:pt x="16323" y="14768"/>
                  <a:pt x="16419" y="15336"/>
                </a:cubicBezTo>
                <a:cubicBezTo>
                  <a:pt x="16419" y="15352"/>
                  <a:pt x="16419" y="15352"/>
                  <a:pt x="16426" y="15368"/>
                </a:cubicBezTo>
                <a:cubicBezTo>
                  <a:pt x="16426" y="15399"/>
                  <a:pt x="16426" y="15336"/>
                  <a:pt x="16426" y="15383"/>
                </a:cubicBezTo>
                <a:cubicBezTo>
                  <a:pt x="16426" y="15383"/>
                  <a:pt x="16426" y="15399"/>
                  <a:pt x="16426" y="15415"/>
                </a:cubicBezTo>
                <a:cubicBezTo>
                  <a:pt x="16426" y="15415"/>
                  <a:pt x="16426" y="15415"/>
                  <a:pt x="16426" y="15415"/>
                </a:cubicBezTo>
                <a:cubicBezTo>
                  <a:pt x="16412" y="15667"/>
                  <a:pt x="16200" y="15888"/>
                  <a:pt x="16125" y="15999"/>
                </a:cubicBezTo>
                <a:cubicBezTo>
                  <a:pt x="15953" y="16204"/>
                  <a:pt x="15768" y="16378"/>
                  <a:pt x="15583" y="16520"/>
                </a:cubicBezTo>
                <a:cubicBezTo>
                  <a:pt x="15206" y="16835"/>
                  <a:pt x="14816" y="17072"/>
                  <a:pt x="14418" y="17293"/>
                </a:cubicBezTo>
                <a:cubicBezTo>
                  <a:pt x="13623" y="17719"/>
                  <a:pt x="12808" y="18050"/>
                  <a:pt x="11999" y="18350"/>
                </a:cubicBezTo>
                <a:cubicBezTo>
                  <a:pt x="10361" y="18949"/>
                  <a:pt x="8717" y="19391"/>
                  <a:pt x="7065" y="19770"/>
                </a:cubicBezTo>
                <a:cubicBezTo>
                  <a:pt x="5427" y="20148"/>
                  <a:pt x="3783" y="20369"/>
                  <a:pt x="2145" y="20843"/>
                </a:cubicBezTo>
                <a:cubicBezTo>
                  <a:pt x="1425" y="21048"/>
                  <a:pt x="713" y="21300"/>
                  <a:pt x="0" y="21600"/>
                </a:cubicBezTo>
                <a:cubicBezTo>
                  <a:pt x="5222" y="21600"/>
                  <a:pt x="5222" y="21600"/>
                  <a:pt x="5222" y="21600"/>
                </a:cubicBezTo>
                <a:cubicBezTo>
                  <a:pt x="5859" y="21458"/>
                  <a:pt x="6496" y="21316"/>
                  <a:pt x="7134" y="21158"/>
                </a:cubicBezTo>
                <a:cubicBezTo>
                  <a:pt x="8799" y="20732"/>
                  <a:pt x="10464" y="20243"/>
                  <a:pt x="12116" y="19580"/>
                </a:cubicBezTo>
                <a:cubicBezTo>
                  <a:pt x="13061" y="19218"/>
                  <a:pt x="14007" y="18807"/>
                  <a:pt x="14932" y="18224"/>
                </a:cubicBezTo>
                <a:cubicBezTo>
                  <a:pt x="15343" y="17955"/>
                  <a:pt x="15755" y="17671"/>
                  <a:pt x="16138" y="17261"/>
                </a:cubicBezTo>
                <a:cubicBezTo>
                  <a:pt x="16467" y="16914"/>
                  <a:pt x="16913" y="16346"/>
                  <a:pt x="16920" y="15383"/>
                </a:cubicBezTo>
                <a:cubicBezTo>
                  <a:pt x="16913" y="15305"/>
                  <a:pt x="16913" y="15336"/>
                  <a:pt x="16913" y="15305"/>
                </a:cubicBezTo>
                <a:cubicBezTo>
                  <a:pt x="16913" y="15210"/>
                  <a:pt x="16899" y="15115"/>
                  <a:pt x="16892" y="15021"/>
                </a:cubicBezTo>
                <a:cubicBezTo>
                  <a:pt x="16680" y="13648"/>
                  <a:pt x="15755" y="13395"/>
                  <a:pt x="15227" y="13190"/>
                </a:cubicBezTo>
                <a:cubicBezTo>
                  <a:pt x="14507" y="12906"/>
                  <a:pt x="13788" y="12764"/>
                  <a:pt x="13061" y="12622"/>
                </a:cubicBezTo>
                <a:cubicBezTo>
                  <a:pt x="12335" y="12480"/>
                  <a:pt x="11602" y="12354"/>
                  <a:pt x="10875" y="12133"/>
                </a:cubicBezTo>
                <a:cubicBezTo>
                  <a:pt x="10540" y="12039"/>
                  <a:pt x="10197" y="11928"/>
                  <a:pt x="9861" y="11739"/>
                </a:cubicBezTo>
                <a:cubicBezTo>
                  <a:pt x="9704" y="11644"/>
                  <a:pt x="9128" y="11392"/>
                  <a:pt x="9121" y="10871"/>
                </a:cubicBezTo>
                <a:cubicBezTo>
                  <a:pt x="9272" y="10366"/>
                  <a:pt x="9847" y="10303"/>
                  <a:pt x="10080" y="10240"/>
                </a:cubicBezTo>
                <a:cubicBezTo>
                  <a:pt x="10498" y="10114"/>
                  <a:pt x="10916" y="10035"/>
                  <a:pt x="11341" y="9987"/>
                </a:cubicBezTo>
                <a:cubicBezTo>
                  <a:pt x="12205" y="9877"/>
                  <a:pt x="13068" y="9830"/>
                  <a:pt x="13932" y="9782"/>
                </a:cubicBezTo>
                <a:cubicBezTo>
                  <a:pt x="14775" y="9719"/>
                  <a:pt x="15618" y="9656"/>
                  <a:pt x="16454" y="9498"/>
                </a:cubicBezTo>
                <a:cubicBezTo>
                  <a:pt x="16872" y="9404"/>
                  <a:pt x="17296" y="9309"/>
                  <a:pt x="17708" y="9072"/>
                </a:cubicBezTo>
                <a:cubicBezTo>
                  <a:pt x="17975" y="8915"/>
                  <a:pt x="18475" y="8615"/>
                  <a:pt x="18455" y="7763"/>
                </a:cubicBezTo>
                <a:cubicBezTo>
                  <a:pt x="18455" y="7715"/>
                  <a:pt x="18448" y="7668"/>
                  <a:pt x="18448" y="7605"/>
                </a:cubicBezTo>
                <a:cubicBezTo>
                  <a:pt x="18359" y="6816"/>
                  <a:pt x="17845" y="6627"/>
                  <a:pt x="17557" y="6501"/>
                </a:cubicBezTo>
                <a:cubicBezTo>
                  <a:pt x="17146" y="6327"/>
                  <a:pt x="16728" y="6248"/>
                  <a:pt x="16316" y="6153"/>
                </a:cubicBezTo>
                <a:cubicBezTo>
                  <a:pt x="16070" y="6106"/>
                  <a:pt x="14062" y="5854"/>
                  <a:pt x="14185" y="4907"/>
                </a:cubicBezTo>
                <a:cubicBezTo>
                  <a:pt x="14220" y="4544"/>
                  <a:pt x="14583" y="4434"/>
                  <a:pt x="14706" y="4386"/>
                </a:cubicBezTo>
                <a:cubicBezTo>
                  <a:pt x="14960" y="4276"/>
                  <a:pt x="15213" y="4213"/>
                  <a:pt x="15474" y="4165"/>
                </a:cubicBezTo>
                <a:cubicBezTo>
                  <a:pt x="15988" y="4086"/>
                  <a:pt x="16508" y="4055"/>
                  <a:pt x="17029" y="4023"/>
                </a:cubicBezTo>
                <a:cubicBezTo>
                  <a:pt x="17516" y="3992"/>
                  <a:pt x="18002" y="3976"/>
                  <a:pt x="18489" y="3881"/>
                </a:cubicBezTo>
                <a:cubicBezTo>
                  <a:pt x="18729" y="3834"/>
                  <a:pt x="19565" y="3834"/>
                  <a:pt x="19585" y="3014"/>
                </a:cubicBezTo>
                <a:cubicBezTo>
                  <a:pt x="19626" y="2098"/>
                  <a:pt x="18715" y="1893"/>
                  <a:pt x="18468" y="1783"/>
                </a:cubicBezTo>
                <a:cubicBezTo>
                  <a:pt x="18290" y="1704"/>
                  <a:pt x="17146" y="1436"/>
                  <a:pt x="17166" y="852"/>
                </a:cubicBezTo>
                <a:cubicBezTo>
                  <a:pt x="17201" y="458"/>
                  <a:pt x="17927" y="410"/>
                  <a:pt x="18071" y="379"/>
                </a:cubicBezTo>
                <a:cubicBezTo>
                  <a:pt x="18427" y="300"/>
                  <a:pt x="18790" y="252"/>
                  <a:pt x="19154" y="221"/>
                </a:cubicBezTo>
                <a:cubicBezTo>
                  <a:pt x="19928" y="142"/>
                  <a:pt x="20709" y="126"/>
                  <a:pt x="21490" y="110"/>
                </a:cubicBezTo>
                <a:cubicBezTo>
                  <a:pt x="21525" y="110"/>
                  <a:pt x="21566" y="110"/>
                  <a:pt x="21600" y="110"/>
                </a:cubicBezTo>
                <a:cubicBezTo>
                  <a:pt x="21600" y="16"/>
                  <a:pt x="21600" y="16"/>
                  <a:pt x="21600" y="16"/>
                </a:cubicBezTo>
                <a:cubicBezTo>
                  <a:pt x="21209" y="0"/>
                  <a:pt x="20819" y="0"/>
                  <a:pt x="20428" y="0"/>
                </a:cubicBezTo>
                <a:close/>
                <a:moveTo>
                  <a:pt x="9121" y="10887"/>
                </a:moveTo>
                <a:cubicBezTo>
                  <a:pt x="9121" y="10887"/>
                  <a:pt x="9121" y="10887"/>
                  <a:pt x="9121" y="10871"/>
                </a:cubicBezTo>
                <a:cubicBezTo>
                  <a:pt x="9121" y="10887"/>
                  <a:pt x="9121" y="10887"/>
                  <a:pt x="9121" y="10887"/>
                </a:cubicBezTo>
                <a:close/>
              </a:path>
            </a:pathLst>
          </a:custGeom>
          <a:solidFill>
            <a:srgbClr val="D9D9D9"/>
          </a:solidFill>
          <a:ln w="12700">
            <a:miter lim="400000"/>
          </a:ln>
        </p:spPr>
        <p:txBody>
          <a:bodyPr lIns="45719" rIns="45719"/>
          <a:lstStyle/>
          <a:p>
            <a:pPr defTabSz="914400">
              <a:defRPr sz="1800">
                <a:solidFill>
                  <a:srgbClr val="414042"/>
                </a:solidFill>
              </a:defRPr>
            </a:pPr>
            <a:endParaRPr/>
          </a:p>
        </p:txBody>
      </p:sp>
      <p:sp>
        <p:nvSpPr>
          <p:cNvPr id="1574" name="Oval 24"/>
          <p:cNvSpPr/>
          <p:nvPr/>
        </p:nvSpPr>
        <p:spPr>
          <a:xfrm rot="8741889">
            <a:off x="2804353" y="12106809"/>
            <a:ext cx="3402258" cy="1029416"/>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defRPr>
            </a:pPr>
            <a:endParaRPr/>
          </a:p>
        </p:txBody>
      </p:sp>
      <p:sp>
        <p:nvSpPr>
          <p:cNvPr id="1575" name="Freeform 7"/>
          <p:cNvSpPr/>
          <p:nvPr/>
        </p:nvSpPr>
        <p:spPr>
          <a:xfrm>
            <a:off x="2252644" y="8803037"/>
            <a:ext cx="2419530" cy="4617476"/>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64C3FF"/>
          </a:solidFill>
          <a:ln w="12700">
            <a:miter lim="400000"/>
          </a:ln>
        </p:spPr>
        <p:txBody>
          <a:bodyPr lIns="45719" rIns="45719"/>
          <a:lstStyle/>
          <a:p>
            <a:pPr defTabSz="914400">
              <a:defRPr sz="1800">
                <a:solidFill>
                  <a:srgbClr val="414042"/>
                </a:solidFill>
              </a:defRPr>
            </a:pPr>
            <a:endParaRPr/>
          </a:p>
        </p:txBody>
      </p:sp>
      <p:sp>
        <p:nvSpPr>
          <p:cNvPr id="1576" name="Rectangle 8"/>
          <p:cNvSpPr txBox="1"/>
          <p:nvPr/>
        </p:nvSpPr>
        <p:spPr>
          <a:xfrm>
            <a:off x="2634150" y="9790297"/>
            <a:ext cx="1605718" cy="5985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gn="ctr" defTabSz="914400">
              <a:defRPr sz="3400" b="1">
                <a:solidFill>
                  <a:srgbClr val="374556"/>
                </a:solidFill>
              </a:defRPr>
            </a:lvl1pPr>
          </a:lstStyle>
          <a:p>
            <a:r>
              <a:t>Sort</a:t>
            </a:r>
          </a:p>
        </p:txBody>
      </p:sp>
      <p:sp>
        <p:nvSpPr>
          <p:cNvPr id="1577" name="Oval 25"/>
          <p:cNvSpPr/>
          <p:nvPr/>
        </p:nvSpPr>
        <p:spPr>
          <a:xfrm rot="8741889">
            <a:off x="13623126" y="10925826"/>
            <a:ext cx="3226392" cy="976203"/>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defRPr>
            </a:pPr>
            <a:endParaRPr/>
          </a:p>
        </p:txBody>
      </p:sp>
      <p:sp>
        <p:nvSpPr>
          <p:cNvPr id="1578" name="Freeform 9"/>
          <p:cNvSpPr/>
          <p:nvPr/>
        </p:nvSpPr>
        <p:spPr>
          <a:xfrm>
            <a:off x="13271016" y="8536756"/>
            <a:ext cx="1979753" cy="3777713"/>
          </a:xfrm>
          <a:custGeom>
            <a:avLst/>
            <a:gdLst/>
            <a:ahLst/>
            <a:cxnLst>
              <a:cxn ang="0">
                <a:pos x="wd2" y="hd2"/>
              </a:cxn>
              <a:cxn ang="5400000">
                <a:pos x="wd2" y="hd2"/>
              </a:cxn>
              <a:cxn ang="10800000">
                <a:pos x="wd2" y="hd2"/>
              </a:cxn>
              <a:cxn ang="16200000">
                <a:pos x="wd2" y="hd2"/>
              </a:cxn>
            </a:cxnLst>
            <a:rect l="0" t="0" r="r" b="b"/>
            <a:pathLst>
              <a:path w="21101" h="21119" extrusionOk="0">
                <a:moveTo>
                  <a:pt x="21101" y="5531"/>
                </a:moveTo>
                <a:cubicBezTo>
                  <a:pt x="21101" y="2269"/>
                  <a:pt x="15668" y="-341"/>
                  <a:pt x="9319" y="37"/>
                </a:cubicBezTo>
                <a:cubicBezTo>
                  <a:pt x="4541" y="311"/>
                  <a:pt x="679" y="2338"/>
                  <a:pt x="90" y="4844"/>
                </a:cubicBezTo>
                <a:cubicBezTo>
                  <a:pt x="-499" y="7248"/>
                  <a:pt x="1857" y="9377"/>
                  <a:pt x="5588" y="10407"/>
                </a:cubicBezTo>
                <a:cubicBezTo>
                  <a:pt x="8206" y="11163"/>
                  <a:pt x="9974" y="12571"/>
                  <a:pt x="9974" y="14151"/>
                </a:cubicBezTo>
                <a:cubicBezTo>
                  <a:pt x="9974" y="17482"/>
                  <a:pt x="9974" y="17482"/>
                  <a:pt x="9974" y="17482"/>
                </a:cubicBezTo>
                <a:cubicBezTo>
                  <a:pt x="9974" y="18168"/>
                  <a:pt x="9450" y="18821"/>
                  <a:pt x="8730" y="19405"/>
                </a:cubicBezTo>
                <a:cubicBezTo>
                  <a:pt x="8468" y="19645"/>
                  <a:pt x="8337" y="19954"/>
                  <a:pt x="8468" y="20297"/>
                </a:cubicBezTo>
                <a:cubicBezTo>
                  <a:pt x="8665" y="20675"/>
                  <a:pt x="9254" y="21019"/>
                  <a:pt x="10039" y="21087"/>
                </a:cubicBezTo>
                <a:cubicBezTo>
                  <a:pt x="11414" y="21259"/>
                  <a:pt x="12657" y="20710"/>
                  <a:pt x="12657" y="20023"/>
                </a:cubicBezTo>
                <a:cubicBezTo>
                  <a:pt x="12657" y="19748"/>
                  <a:pt x="12526" y="19508"/>
                  <a:pt x="12199" y="19336"/>
                </a:cubicBezTo>
                <a:cubicBezTo>
                  <a:pt x="11414" y="18821"/>
                  <a:pt x="11086" y="18134"/>
                  <a:pt x="11086" y="17482"/>
                </a:cubicBezTo>
                <a:cubicBezTo>
                  <a:pt x="11086" y="14151"/>
                  <a:pt x="11086" y="14151"/>
                  <a:pt x="11086" y="14151"/>
                </a:cubicBezTo>
                <a:cubicBezTo>
                  <a:pt x="11086" y="12571"/>
                  <a:pt x="12854" y="11163"/>
                  <a:pt x="15537" y="10407"/>
                </a:cubicBezTo>
                <a:cubicBezTo>
                  <a:pt x="18810" y="9480"/>
                  <a:pt x="21101" y="7660"/>
                  <a:pt x="21101" y="5531"/>
                </a:cubicBezTo>
                <a:close/>
              </a:path>
            </a:pathLst>
          </a:custGeom>
          <a:solidFill>
            <a:srgbClr val="FFC899"/>
          </a:solidFill>
          <a:ln w="12700">
            <a:miter lim="400000"/>
          </a:ln>
        </p:spPr>
        <p:txBody>
          <a:bodyPr lIns="45719" rIns="45719"/>
          <a:lstStyle/>
          <a:p>
            <a:pPr defTabSz="914400">
              <a:defRPr sz="1800">
                <a:solidFill>
                  <a:srgbClr val="414042"/>
                </a:solidFill>
              </a:defRPr>
            </a:pPr>
            <a:endParaRPr/>
          </a:p>
        </p:txBody>
      </p:sp>
      <p:sp>
        <p:nvSpPr>
          <p:cNvPr id="1579" name="Oval 26"/>
          <p:cNvSpPr/>
          <p:nvPr/>
        </p:nvSpPr>
        <p:spPr>
          <a:xfrm rot="8741889">
            <a:off x="9637500" y="8348291"/>
            <a:ext cx="2927776" cy="885852"/>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defRPr>
            </a:pPr>
            <a:endParaRPr/>
          </a:p>
        </p:txBody>
      </p:sp>
      <p:sp>
        <p:nvSpPr>
          <p:cNvPr id="1580" name="Freeform 11"/>
          <p:cNvSpPr/>
          <p:nvPr/>
        </p:nvSpPr>
        <p:spPr>
          <a:xfrm>
            <a:off x="9270859" y="5915717"/>
            <a:ext cx="1908491" cy="3647420"/>
          </a:xfrm>
          <a:custGeom>
            <a:avLst/>
            <a:gdLst/>
            <a:ahLst/>
            <a:cxnLst>
              <a:cxn ang="0">
                <a:pos x="wd2" y="hd2"/>
              </a:cxn>
              <a:cxn ang="5400000">
                <a:pos x="wd2" y="hd2"/>
              </a:cxn>
              <a:cxn ang="10800000">
                <a:pos x="wd2" y="hd2"/>
              </a:cxn>
              <a:cxn ang="16200000">
                <a:pos x="wd2" y="hd2"/>
              </a:cxn>
            </a:cxnLst>
            <a:rect l="0" t="0" r="r" b="b"/>
            <a:pathLst>
              <a:path w="21112" h="21109" extrusionOk="0">
                <a:moveTo>
                  <a:pt x="21112" y="5521"/>
                </a:moveTo>
                <a:cubicBezTo>
                  <a:pt x="21112" y="2253"/>
                  <a:pt x="15730" y="-339"/>
                  <a:pt x="9343" y="37"/>
                </a:cubicBezTo>
                <a:cubicBezTo>
                  <a:pt x="4535" y="300"/>
                  <a:pt x="660" y="2328"/>
                  <a:pt x="86" y="4807"/>
                </a:cubicBezTo>
                <a:cubicBezTo>
                  <a:pt x="-488" y="7212"/>
                  <a:pt x="1880" y="9390"/>
                  <a:pt x="5540" y="10405"/>
                </a:cubicBezTo>
                <a:cubicBezTo>
                  <a:pt x="8267" y="11156"/>
                  <a:pt x="9989" y="12583"/>
                  <a:pt x="9989" y="14161"/>
                </a:cubicBezTo>
                <a:cubicBezTo>
                  <a:pt x="9989" y="17467"/>
                  <a:pt x="9989" y="17467"/>
                  <a:pt x="9989" y="17467"/>
                </a:cubicBezTo>
                <a:cubicBezTo>
                  <a:pt x="9989" y="18143"/>
                  <a:pt x="9487" y="18819"/>
                  <a:pt x="8769" y="19383"/>
                </a:cubicBezTo>
                <a:cubicBezTo>
                  <a:pt x="8482" y="19646"/>
                  <a:pt x="8339" y="19946"/>
                  <a:pt x="8482" y="20284"/>
                </a:cubicBezTo>
                <a:cubicBezTo>
                  <a:pt x="8626" y="20660"/>
                  <a:pt x="9271" y="20998"/>
                  <a:pt x="10061" y="21073"/>
                </a:cubicBezTo>
                <a:cubicBezTo>
                  <a:pt x="11424" y="21261"/>
                  <a:pt x="12716" y="20698"/>
                  <a:pt x="12716" y="19984"/>
                </a:cubicBezTo>
                <a:cubicBezTo>
                  <a:pt x="12716" y="19758"/>
                  <a:pt x="12501" y="19495"/>
                  <a:pt x="12214" y="19308"/>
                </a:cubicBezTo>
                <a:cubicBezTo>
                  <a:pt x="11424" y="18782"/>
                  <a:pt x="11137" y="18143"/>
                  <a:pt x="11137" y="17467"/>
                </a:cubicBezTo>
                <a:cubicBezTo>
                  <a:pt x="11137" y="14161"/>
                  <a:pt x="11137" y="14161"/>
                  <a:pt x="11137" y="14161"/>
                </a:cubicBezTo>
                <a:cubicBezTo>
                  <a:pt x="11137" y="12546"/>
                  <a:pt x="12860" y="11156"/>
                  <a:pt x="15515" y="10405"/>
                </a:cubicBezTo>
                <a:cubicBezTo>
                  <a:pt x="18887" y="9466"/>
                  <a:pt x="21112" y="7625"/>
                  <a:pt x="21112" y="5521"/>
                </a:cubicBezTo>
                <a:close/>
              </a:path>
            </a:pathLst>
          </a:custGeom>
          <a:solidFill>
            <a:srgbClr val="ACEEF8"/>
          </a:solidFill>
          <a:ln w="12700">
            <a:miter lim="400000"/>
          </a:ln>
        </p:spPr>
        <p:txBody>
          <a:bodyPr lIns="45719" rIns="45719"/>
          <a:lstStyle/>
          <a:p>
            <a:pPr defTabSz="914400">
              <a:defRPr sz="1800">
                <a:solidFill>
                  <a:srgbClr val="414042"/>
                </a:solidFill>
              </a:defRPr>
            </a:pPr>
            <a:endParaRPr/>
          </a:p>
        </p:txBody>
      </p:sp>
      <p:sp>
        <p:nvSpPr>
          <p:cNvPr id="1581" name="Oval 27"/>
          <p:cNvSpPr/>
          <p:nvPr/>
        </p:nvSpPr>
        <p:spPr>
          <a:xfrm rot="8741889">
            <a:off x="17452421" y="7239144"/>
            <a:ext cx="2572844" cy="778461"/>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defRPr>
            </a:pPr>
            <a:endParaRPr/>
          </a:p>
        </p:txBody>
      </p:sp>
      <p:sp>
        <p:nvSpPr>
          <p:cNvPr id="1582" name="Freeform 13"/>
          <p:cNvSpPr/>
          <p:nvPr/>
        </p:nvSpPr>
        <p:spPr>
          <a:xfrm>
            <a:off x="17333031" y="5288667"/>
            <a:ext cx="1469903" cy="2810557"/>
          </a:xfrm>
          <a:custGeom>
            <a:avLst/>
            <a:gdLst/>
            <a:ahLst/>
            <a:cxnLst>
              <a:cxn ang="0">
                <a:pos x="wd2" y="hd2"/>
              </a:cxn>
              <a:cxn ang="5400000">
                <a:pos x="wd2" y="hd2"/>
              </a:cxn>
              <a:cxn ang="10800000">
                <a:pos x="wd2" y="hd2"/>
              </a:cxn>
              <a:cxn ang="16200000">
                <a:pos x="wd2" y="hd2"/>
              </a:cxn>
            </a:cxnLst>
            <a:rect l="0" t="0" r="r" b="b"/>
            <a:pathLst>
              <a:path w="21129" h="21134" extrusionOk="0">
                <a:moveTo>
                  <a:pt x="21129" y="5545"/>
                </a:moveTo>
                <a:cubicBezTo>
                  <a:pt x="21129" y="2288"/>
                  <a:pt x="15729" y="-346"/>
                  <a:pt x="9322" y="37"/>
                </a:cubicBezTo>
                <a:cubicBezTo>
                  <a:pt x="4563" y="325"/>
                  <a:pt x="627" y="2336"/>
                  <a:pt x="78" y="4827"/>
                </a:cubicBezTo>
                <a:cubicBezTo>
                  <a:pt x="-471" y="7221"/>
                  <a:pt x="1909" y="9376"/>
                  <a:pt x="5570" y="10430"/>
                </a:cubicBezTo>
                <a:cubicBezTo>
                  <a:pt x="8224" y="11148"/>
                  <a:pt x="9963" y="12585"/>
                  <a:pt x="9963" y="14166"/>
                </a:cubicBezTo>
                <a:cubicBezTo>
                  <a:pt x="9963" y="17470"/>
                  <a:pt x="9963" y="17470"/>
                  <a:pt x="9963" y="17470"/>
                </a:cubicBezTo>
                <a:cubicBezTo>
                  <a:pt x="9963" y="18189"/>
                  <a:pt x="9505" y="18811"/>
                  <a:pt x="8773" y="19386"/>
                </a:cubicBezTo>
                <a:cubicBezTo>
                  <a:pt x="8498" y="19674"/>
                  <a:pt x="8315" y="19961"/>
                  <a:pt x="8498" y="20296"/>
                </a:cubicBezTo>
                <a:cubicBezTo>
                  <a:pt x="8682" y="20679"/>
                  <a:pt x="9322" y="21015"/>
                  <a:pt x="10054" y="21110"/>
                </a:cubicBezTo>
                <a:cubicBezTo>
                  <a:pt x="11427" y="21254"/>
                  <a:pt x="12709" y="20727"/>
                  <a:pt x="12709" y="20009"/>
                </a:cubicBezTo>
                <a:cubicBezTo>
                  <a:pt x="12709" y="19769"/>
                  <a:pt x="12526" y="19530"/>
                  <a:pt x="12251" y="19338"/>
                </a:cubicBezTo>
                <a:cubicBezTo>
                  <a:pt x="11519" y="18811"/>
                  <a:pt x="11153" y="18141"/>
                  <a:pt x="11153" y="17470"/>
                </a:cubicBezTo>
                <a:cubicBezTo>
                  <a:pt x="11153" y="14166"/>
                  <a:pt x="11153" y="14166"/>
                  <a:pt x="11153" y="14166"/>
                </a:cubicBezTo>
                <a:cubicBezTo>
                  <a:pt x="11153" y="12585"/>
                  <a:pt x="12892" y="11148"/>
                  <a:pt x="15546" y="10430"/>
                </a:cubicBezTo>
                <a:cubicBezTo>
                  <a:pt x="18932" y="9472"/>
                  <a:pt x="21129" y="7652"/>
                  <a:pt x="21129" y="5545"/>
                </a:cubicBezTo>
                <a:close/>
              </a:path>
            </a:pathLst>
          </a:custGeom>
          <a:solidFill>
            <a:srgbClr val="DBBFAD"/>
          </a:solidFill>
          <a:ln w="12700">
            <a:miter lim="400000"/>
          </a:ln>
        </p:spPr>
        <p:txBody>
          <a:bodyPr lIns="45719" rIns="45719"/>
          <a:lstStyle/>
          <a:p>
            <a:pPr defTabSz="914400">
              <a:defRPr sz="1800">
                <a:solidFill>
                  <a:srgbClr val="414042"/>
                </a:solidFill>
              </a:defRPr>
            </a:pPr>
            <a:endParaRPr/>
          </a:p>
        </p:txBody>
      </p:sp>
      <p:sp>
        <p:nvSpPr>
          <p:cNvPr id="1583" name="Oval 28"/>
          <p:cNvSpPr/>
          <p:nvPr/>
        </p:nvSpPr>
        <p:spPr>
          <a:xfrm rot="8741889">
            <a:off x="15538978" y="5135553"/>
            <a:ext cx="2279592" cy="689729"/>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defRPr>
            </a:pPr>
            <a:endParaRPr/>
          </a:p>
        </p:txBody>
      </p:sp>
      <p:sp>
        <p:nvSpPr>
          <p:cNvPr id="1584" name="Freeform 15"/>
          <p:cNvSpPr/>
          <p:nvPr/>
        </p:nvSpPr>
        <p:spPr>
          <a:xfrm>
            <a:off x="15568452" y="3364589"/>
            <a:ext cx="1307236" cy="2495146"/>
          </a:xfrm>
          <a:custGeom>
            <a:avLst/>
            <a:gdLst/>
            <a:ahLst/>
            <a:cxnLst>
              <a:cxn ang="0">
                <a:pos x="wd2" y="hd2"/>
              </a:cxn>
              <a:cxn ang="5400000">
                <a:pos x="wd2" y="hd2"/>
              </a:cxn>
              <a:cxn ang="10800000">
                <a:pos x="wd2" y="hd2"/>
              </a:cxn>
              <a:cxn ang="16200000">
                <a:pos x="wd2" y="hd2"/>
              </a:cxn>
            </a:cxnLst>
            <a:rect l="0" t="0" r="r" b="b"/>
            <a:pathLst>
              <a:path w="21113" h="21128" extrusionOk="0">
                <a:moveTo>
                  <a:pt x="21113" y="5554"/>
                </a:moveTo>
                <a:cubicBezTo>
                  <a:pt x="21113" y="2254"/>
                  <a:pt x="15742" y="-326"/>
                  <a:pt x="9342" y="34"/>
                </a:cubicBezTo>
                <a:cubicBezTo>
                  <a:pt x="4542" y="334"/>
                  <a:pt x="656" y="2314"/>
                  <a:pt x="84" y="4834"/>
                </a:cubicBezTo>
                <a:cubicBezTo>
                  <a:pt x="-487" y="7234"/>
                  <a:pt x="1913" y="9394"/>
                  <a:pt x="5570" y="10414"/>
                </a:cubicBezTo>
                <a:cubicBezTo>
                  <a:pt x="8199" y="11134"/>
                  <a:pt x="10027" y="12574"/>
                  <a:pt x="10027" y="14134"/>
                </a:cubicBezTo>
                <a:cubicBezTo>
                  <a:pt x="10027" y="17494"/>
                  <a:pt x="10027" y="17494"/>
                  <a:pt x="10027" y="17494"/>
                </a:cubicBezTo>
                <a:cubicBezTo>
                  <a:pt x="10027" y="18154"/>
                  <a:pt x="9456" y="18814"/>
                  <a:pt x="8770" y="19414"/>
                </a:cubicBezTo>
                <a:cubicBezTo>
                  <a:pt x="8427" y="19654"/>
                  <a:pt x="8313" y="19954"/>
                  <a:pt x="8427" y="20254"/>
                </a:cubicBezTo>
                <a:cubicBezTo>
                  <a:pt x="8656" y="20674"/>
                  <a:pt x="9227" y="20974"/>
                  <a:pt x="10027" y="21094"/>
                </a:cubicBezTo>
                <a:cubicBezTo>
                  <a:pt x="11399" y="21274"/>
                  <a:pt x="12656" y="20734"/>
                  <a:pt x="12656" y="20014"/>
                </a:cubicBezTo>
                <a:cubicBezTo>
                  <a:pt x="12656" y="19774"/>
                  <a:pt x="12542" y="19534"/>
                  <a:pt x="12199" y="19354"/>
                </a:cubicBezTo>
                <a:cubicBezTo>
                  <a:pt x="11513" y="18814"/>
                  <a:pt x="11170" y="18154"/>
                  <a:pt x="11170" y="17434"/>
                </a:cubicBezTo>
                <a:cubicBezTo>
                  <a:pt x="11170" y="14134"/>
                  <a:pt x="11170" y="14134"/>
                  <a:pt x="11170" y="14134"/>
                </a:cubicBezTo>
                <a:cubicBezTo>
                  <a:pt x="11170" y="12574"/>
                  <a:pt x="12884" y="11134"/>
                  <a:pt x="15513" y="10414"/>
                </a:cubicBezTo>
                <a:cubicBezTo>
                  <a:pt x="18827" y="9454"/>
                  <a:pt x="21113" y="7654"/>
                  <a:pt x="21113" y="5554"/>
                </a:cubicBezTo>
                <a:close/>
              </a:path>
            </a:pathLst>
          </a:custGeom>
          <a:solidFill>
            <a:srgbClr val="95BCFF"/>
          </a:solidFill>
          <a:ln w="12700">
            <a:miter lim="400000"/>
          </a:ln>
        </p:spPr>
        <p:txBody>
          <a:bodyPr lIns="45719" rIns="45719"/>
          <a:lstStyle/>
          <a:p>
            <a:pPr defTabSz="914400">
              <a:defRPr sz="1800">
                <a:solidFill>
                  <a:srgbClr val="414042"/>
                </a:solidFill>
              </a:defRPr>
            </a:pPr>
            <a:endParaRPr/>
          </a:p>
        </p:txBody>
      </p:sp>
      <p:sp>
        <p:nvSpPr>
          <p:cNvPr id="1585" name="Oval 29"/>
          <p:cNvSpPr/>
          <p:nvPr/>
        </p:nvSpPr>
        <p:spPr>
          <a:xfrm rot="8741889">
            <a:off x="20644146" y="3320648"/>
            <a:ext cx="2133455" cy="645516"/>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defRPr>
            </a:pPr>
            <a:endParaRPr/>
          </a:p>
        </p:txBody>
      </p:sp>
      <p:sp>
        <p:nvSpPr>
          <p:cNvPr id="1586" name="Freeform 17"/>
          <p:cNvSpPr/>
          <p:nvPr/>
        </p:nvSpPr>
        <p:spPr>
          <a:xfrm>
            <a:off x="20790148" y="2045109"/>
            <a:ext cx="992663" cy="1909263"/>
          </a:xfrm>
          <a:custGeom>
            <a:avLst/>
            <a:gdLst/>
            <a:ahLst/>
            <a:cxnLst>
              <a:cxn ang="0">
                <a:pos x="wd2" y="hd2"/>
              </a:cxn>
              <a:cxn ang="5400000">
                <a:pos x="wd2" y="hd2"/>
              </a:cxn>
              <a:cxn ang="10800000">
                <a:pos x="wd2" y="hd2"/>
              </a:cxn>
              <a:cxn ang="16200000">
                <a:pos x="wd2" y="hd2"/>
              </a:cxn>
            </a:cxnLst>
            <a:rect l="0" t="0" r="r" b="b"/>
            <a:pathLst>
              <a:path w="21078" h="21102" extrusionOk="0">
                <a:moveTo>
                  <a:pt x="21078" y="5542"/>
                </a:moveTo>
                <a:cubicBezTo>
                  <a:pt x="21078" y="2306"/>
                  <a:pt x="15678" y="-364"/>
                  <a:pt x="9352" y="40"/>
                </a:cubicBezTo>
                <a:cubicBezTo>
                  <a:pt x="4569" y="283"/>
                  <a:pt x="712" y="2306"/>
                  <a:pt x="95" y="4814"/>
                </a:cubicBezTo>
                <a:cubicBezTo>
                  <a:pt x="-522" y="7240"/>
                  <a:pt x="1947" y="9344"/>
                  <a:pt x="5495" y="10396"/>
                </a:cubicBezTo>
                <a:cubicBezTo>
                  <a:pt x="8272" y="11124"/>
                  <a:pt x="9969" y="12580"/>
                  <a:pt x="9969" y="14117"/>
                </a:cubicBezTo>
                <a:cubicBezTo>
                  <a:pt x="9969" y="17434"/>
                  <a:pt x="9969" y="17434"/>
                  <a:pt x="9969" y="17434"/>
                </a:cubicBezTo>
                <a:cubicBezTo>
                  <a:pt x="9969" y="18162"/>
                  <a:pt x="9507" y="18809"/>
                  <a:pt x="8735" y="19375"/>
                </a:cubicBezTo>
                <a:cubicBezTo>
                  <a:pt x="8427" y="19618"/>
                  <a:pt x="8272" y="19942"/>
                  <a:pt x="8427" y="20265"/>
                </a:cubicBezTo>
                <a:cubicBezTo>
                  <a:pt x="8581" y="20670"/>
                  <a:pt x="9198" y="20993"/>
                  <a:pt x="9969" y="21074"/>
                </a:cubicBezTo>
                <a:cubicBezTo>
                  <a:pt x="11358" y="21236"/>
                  <a:pt x="12592" y="20670"/>
                  <a:pt x="12592" y="19942"/>
                </a:cubicBezTo>
                <a:cubicBezTo>
                  <a:pt x="12592" y="19699"/>
                  <a:pt x="12438" y="19456"/>
                  <a:pt x="12129" y="19294"/>
                </a:cubicBezTo>
                <a:cubicBezTo>
                  <a:pt x="11358" y="18809"/>
                  <a:pt x="11049" y="18081"/>
                  <a:pt x="11049" y="17434"/>
                </a:cubicBezTo>
                <a:cubicBezTo>
                  <a:pt x="11049" y="14117"/>
                  <a:pt x="11049" y="14117"/>
                  <a:pt x="11049" y="14117"/>
                </a:cubicBezTo>
                <a:cubicBezTo>
                  <a:pt x="11049" y="12580"/>
                  <a:pt x="12901" y="11124"/>
                  <a:pt x="15524" y="10396"/>
                </a:cubicBezTo>
                <a:cubicBezTo>
                  <a:pt x="18764" y="9425"/>
                  <a:pt x="21078" y="7645"/>
                  <a:pt x="21078" y="5542"/>
                </a:cubicBezTo>
                <a:close/>
              </a:path>
            </a:pathLst>
          </a:custGeom>
          <a:solidFill>
            <a:srgbClr val="FFBEF9"/>
          </a:solidFill>
          <a:ln w="12700">
            <a:miter lim="400000"/>
          </a:ln>
        </p:spPr>
        <p:txBody>
          <a:bodyPr lIns="45719" rIns="45719"/>
          <a:lstStyle/>
          <a:p>
            <a:pPr defTabSz="914400">
              <a:defRPr sz="1800">
                <a:solidFill>
                  <a:srgbClr val="414042"/>
                </a:solidFill>
              </a:defRPr>
            </a:pPr>
            <a:endParaRPr/>
          </a:p>
        </p:txBody>
      </p:sp>
      <p:sp>
        <p:nvSpPr>
          <p:cNvPr id="1587" name="Oval 24"/>
          <p:cNvSpPr/>
          <p:nvPr/>
        </p:nvSpPr>
        <p:spPr>
          <a:xfrm rot="8741889">
            <a:off x="6827963" y="11954199"/>
            <a:ext cx="3402258" cy="1029416"/>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defRPr>
            </a:pPr>
            <a:endParaRPr/>
          </a:p>
        </p:txBody>
      </p:sp>
      <p:sp>
        <p:nvSpPr>
          <p:cNvPr id="1588" name="Freeform 7"/>
          <p:cNvSpPr/>
          <p:nvPr/>
        </p:nvSpPr>
        <p:spPr>
          <a:xfrm>
            <a:off x="6448659" y="9072004"/>
            <a:ext cx="2174396" cy="4149657"/>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D8C1FF"/>
          </a:solidFill>
          <a:ln w="12700">
            <a:miter lim="400000"/>
          </a:ln>
        </p:spPr>
        <p:txBody>
          <a:bodyPr lIns="45719" rIns="45719"/>
          <a:lstStyle/>
          <a:p>
            <a:pPr defTabSz="914400">
              <a:defRPr sz="1800">
                <a:solidFill>
                  <a:srgbClr val="414042"/>
                </a:solidFill>
              </a:defRPr>
            </a:pPr>
            <a:endParaRPr/>
          </a:p>
        </p:txBody>
      </p:sp>
      <p:sp>
        <p:nvSpPr>
          <p:cNvPr id="1589" name="Oval 26"/>
          <p:cNvSpPr/>
          <p:nvPr/>
        </p:nvSpPr>
        <p:spPr>
          <a:xfrm rot="8741889">
            <a:off x="12632634" y="7057718"/>
            <a:ext cx="2927776" cy="885851"/>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defRPr>
            </a:pPr>
            <a:endParaRPr/>
          </a:p>
        </p:txBody>
      </p:sp>
      <p:sp>
        <p:nvSpPr>
          <p:cNvPr id="1590" name="Freeform 13"/>
          <p:cNvSpPr/>
          <p:nvPr/>
        </p:nvSpPr>
        <p:spPr>
          <a:xfrm>
            <a:off x="12401754" y="5094582"/>
            <a:ext cx="1672913" cy="3198726"/>
          </a:xfrm>
          <a:custGeom>
            <a:avLst/>
            <a:gdLst/>
            <a:ahLst/>
            <a:cxnLst>
              <a:cxn ang="0">
                <a:pos x="wd2" y="hd2"/>
              </a:cxn>
              <a:cxn ang="5400000">
                <a:pos x="wd2" y="hd2"/>
              </a:cxn>
              <a:cxn ang="10800000">
                <a:pos x="wd2" y="hd2"/>
              </a:cxn>
              <a:cxn ang="16200000">
                <a:pos x="wd2" y="hd2"/>
              </a:cxn>
            </a:cxnLst>
            <a:rect l="0" t="0" r="r" b="b"/>
            <a:pathLst>
              <a:path w="21129" h="21134" extrusionOk="0">
                <a:moveTo>
                  <a:pt x="21129" y="5545"/>
                </a:moveTo>
                <a:cubicBezTo>
                  <a:pt x="21129" y="2288"/>
                  <a:pt x="15729" y="-346"/>
                  <a:pt x="9322" y="37"/>
                </a:cubicBezTo>
                <a:cubicBezTo>
                  <a:pt x="4563" y="325"/>
                  <a:pt x="627" y="2336"/>
                  <a:pt x="78" y="4827"/>
                </a:cubicBezTo>
                <a:cubicBezTo>
                  <a:pt x="-471" y="7221"/>
                  <a:pt x="1909" y="9376"/>
                  <a:pt x="5570" y="10430"/>
                </a:cubicBezTo>
                <a:cubicBezTo>
                  <a:pt x="8224" y="11148"/>
                  <a:pt x="9963" y="12585"/>
                  <a:pt x="9963" y="14166"/>
                </a:cubicBezTo>
                <a:cubicBezTo>
                  <a:pt x="9963" y="17470"/>
                  <a:pt x="9963" y="17470"/>
                  <a:pt x="9963" y="17470"/>
                </a:cubicBezTo>
                <a:cubicBezTo>
                  <a:pt x="9963" y="18189"/>
                  <a:pt x="9505" y="18811"/>
                  <a:pt x="8773" y="19386"/>
                </a:cubicBezTo>
                <a:cubicBezTo>
                  <a:pt x="8498" y="19674"/>
                  <a:pt x="8315" y="19961"/>
                  <a:pt x="8498" y="20296"/>
                </a:cubicBezTo>
                <a:cubicBezTo>
                  <a:pt x="8682" y="20679"/>
                  <a:pt x="9322" y="21015"/>
                  <a:pt x="10054" y="21110"/>
                </a:cubicBezTo>
                <a:cubicBezTo>
                  <a:pt x="11427" y="21254"/>
                  <a:pt x="12709" y="20727"/>
                  <a:pt x="12709" y="20009"/>
                </a:cubicBezTo>
                <a:cubicBezTo>
                  <a:pt x="12709" y="19769"/>
                  <a:pt x="12526" y="19530"/>
                  <a:pt x="12251" y="19338"/>
                </a:cubicBezTo>
                <a:cubicBezTo>
                  <a:pt x="11519" y="18811"/>
                  <a:pt x="11153" y="18141"/>
                  <a:pt x="11153" y="17470"/>
                </a:cubicBezTo>
                <a:cubicBezTo>
                  <a:pt x="11153" y="14166"/>
                  <a:pt x="11153" y="14166"/>
                  <a:pt x="11153" y="14166"/>
                </a:cubicBezTo>
                <a:cubicBezTo>
                  <a:pt x="11153" y="12585"/>
                  <a:pt x="12892" y="11148"/>
                  <a:pt x="15546" y="10430"/>
                </a:cubicBezTo>
                <a:cubicBezTo>
                  <a:pt x="18932" y="9472"/>
                  <a:pt x="21129" y="7652"/>
                  <a:pt x="21129" y="5545"/>
                </a:cubicBezTo>
                <a:close/>
              </a:path>
            </a:pathLst>
          </a:custGeom>
          <a:solidFill>
            <a:srgbClr val="FFE1F1"/>
          </a:solidFill>
          <a:ln w="12700">
            <a:miter lim="400000"/>
          </a:ln>
        </p:spPr>
        <p:txBody>
          <a:bodyPr lIns="45719" rIns="45719"/>
          <a:lstStyle/>
          <a:p>
            <a:pPr defTabSz="914400">
              <a:defRPr sz="1800">
                <a:solidFill>
                  <a:srgbClr val="414042"/>
                </a:solidFill>
              </a:defRPr>
            </a:pPr>
            <a:endParaRPr/>
          </a:p>
        </p:txBody>
      </p:sp>
      <p:sp>
        <p:nvSpPr>
          <p:cNvPr id="1591" name="Rectangle 8"/>
          <p:cNvSpPr txBox="1"/>
          <p:nvPr/>
        </p:nvSpPr>
        <p:spPr>
          <a:xfrm>
            <a:off x="9409546" y="6597293"/>
            <a:ext cx="1605718" cy="5985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gn="ctr" defTabSz="914400">
              <a:defRPr sz="3200" b="1">
                <a:solidFill>
                  <a:srgbClr val="374556"/>
                </a:solidFill>
              </a:defRPr>
            </a:lvl1pPr>
          </a:lstStyle>
          <a:p>
            <a:r>
              <a:t>grep</a:t>
            </a:r>
          </a:p>
        </p:txBody>
      </p:sp>
      <p:sp>
        <p:nvSpPr>
          <p:cNvPr id="1592" name="Rectangle 8"/>
          <p:cNvSpPr txBox="1"/>
          <p:nvPr/>
        </p:nvSpPr>
        <p:spPr>
          <a:xfrm>
            <a:off x="13458034" y="9308119"/>
            <a:ext cx="1605717" cy="4820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gn="ctr" defTabSz="914400">
              <a:defRPr sz="3200" b="1">
                <a:solidFill>
                  <a:srgbClr val="374556"/>
                </a:solidFill>
              </a:defRPr>
            </a:lvl1pPr>
          </a:lstStyle>
          <a:p>
            <a:r>
              <a:t>find</a:t>
            </a:r>
          </a:p>
        </p:txBody>
      </p:sp>
      <p:sp>
        <p:nvSpPr>
          <p:cNvPr id="1593" name="Rectangle 8"/>
          <p:cNvSpPr txBox="1"/>
          <p:nvPr/>
        </p:nvSpPr>
        <p:spPr>
          <a:xfrm>
            <a:off x="17265124" y="5784449"/>
            <a:ext cx="1605718" cy="4820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gn="ctr" defTabSz="914400">
              <a:defRPr sz="3000" b="1">
                <a:solidFill>
                  <a:srgbClr val="374556"/>
                </a:solidFill>
              </a:defRPr>
            </a:lvl1pPr>
          </a:lstStyle>
          <a:p>
            <a:r>
              <a:t>sed</a:t>
            </a:r>
          </a:p>
        </p:txBody>
      </p:sp>
      <p:sp>
        <p:nvSpPr>
          <p:cNvPr id="1594" name="Rectangle 8"/>
          <p:cNvSpPr txBox="1"/>
          <p:nvPr/>
        </p:nvSpPr>
        <p:spPr>
          <a:xfrm>
            <a:off x="12435352" y="5701234"/>
            <a:ext cx="1605718" cy="4820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gn="ctr" defTabSz="914400">
              <a:defRPr sz="3000" b="1">
                <a:solidFill>
                  <a:srgbClr val="374556"/>
                </a:solidFill>
              </a:defRPr>
            </a:lvl1pPr>
          </a:lstStyle>
          <a:p>
            <a:r>
              <a:t>awk</a:t>
            </a:r>
          </a:p>
        </p:txBody>
      </p:sp>
      <p:sp>
        <p:nvSpPr>
          <p:cNvPr id="1595" name="Rectangle 8"/>
          <p:cNvSpPr txBox="1"/>
          <p:nvPr/>
        </p:nvSpPr>
        <p:spPr>
          <a:xfrm>
            <a:off x="15419212" y="3808003"/>
            <a:ext cx="1605717" cy="4820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gn="ctr" defTabSz="914400">
              <a:defRPr sz="2600" b="1">
                <a:solidFill>
                  <a:srgbClr val="374556"/>
                </a:solidFill>
              </a:defRPr>
            </a:lvl1pPr>
          </a:lstStyle>
          <a:p>
            <a:r>
              <a:t>paste</a:t>
            </a:r>
          </a:p>
        </p:txBody>
      </p:sp>
      <p:sp>
        <p:nvSpPr>
          <p:cNvPr id="1596" name="Rectangle 8"/>
          <p:cNvSpPr txBox="1"/>
          <p:nvPr/>
        </p:nvSpPr>
        <p:spPr>
          <a:xfrm>
            <a:off x="6732999" y="9924747"/>
            <a:ext cx="1605717" cy="5985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gn="ctr" defTabSz="914400">
              <a:defRPr sz="3400" b="1">
                <a:solidFill>
                  <a:srgbClr val="374556"/>
                </a:solidFill>
              </a:defRPr>
            </a:lvl1pPr>
          </a:lstStyle>
          <a:p>
            <a:r>
              <a:t>uniq</a:t>
            </a:r>
          </a:p>
        </p:txBody>
      </p:sp>
      <p:sp>
        <p:nvSpPr>
          <p:cNvPr id="1597" name="Rectangle 8"/>
          <p:cNvSpPr txBox="1"/>
          <p:nvPr/>
        </p:nvSpPr>
        <p:spPr>
          <a:xfrm>
            <a:off x="20483621" y="2317522"/>
            <a:ext cx="1605717" cy="4820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gn="ctr" defTabSz="914400">
              <a:defRPr sz="2600" b="1">
                <a:solidFill>
                  <a:srgbClr val="374556"/>
                </a:solidFill>
              </a:defRPr>
            </a:lvl1pPr>
          </a:lstStyle>
          <a:p>
            <a:r>
              <a:t>wc</a:t>
            </a:r>
          </a:p>
        </p:txBody>
      </p:sp>
      <p:sp>
        <p:nvSpPr>
          <p:cNvPr id="1598" name="Sort a file/column…"/>
          <p:cNvSpPr txBox="1"/>
          <p:nvPr/>
        </p:nvSpPr>
        <p:spPr>
          <a:xfrm>
            <a:off x="1024593" y="7481425"/>
            <a:ext cx="4199856" cy="817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nSpc>
                <a:spcPct val="120000"/>
              </a:lnSpc>
              <a:defRPr sz="2200" spc="213">
                <a:solidFill>
                  <a:srgbClr val="FFFFFF"/>
                </a:solidFill>
              </a:defRPr>
            </a:pPr>
            <a:r>
              <a:t>Sort a file/column</a:t>
            </a:r>
          </a:p>
          <a:p>
            <a:pPr>
              <a:lnSpc>
                <a:spcPct val="120000"/>
              </a:lnSpc>
              <a:defRPr sz="2200" spc="213">
                <a:solidFill>
                  <a:srgbClr val="FFFFFF"/>
                </a:solidFill>
              </a:defRPr>
            </a:pPr>
            <a:r>
              <a:t>Number, character, mixed</a:t>
            </a:r>
          </a:p>
        </p:txBody>
      </p:sp>
      <p:sp>
        <p:nvSpPr>
          <p:cNvPr id="1599" name="Search for pattern in file &amp;…"/>
          <p:cNvSpPr txBox="1"/>
          <p:nvPr/>
        </p:nvSpPr>
        <p:spPr>
          <a:xfrm>
            <a:off x="15639927" y="8946011"/>
            <a:ext cx="4486990" cy="817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nSpc>
                <a:spcPct val="120000"/>
              </a:lnSpc>
              <a:defRPr sz="2200" spc="213">
                <a:solidFill>
                  <a:srgbClr val="FFFFFF"/>
                </a:solidFill>
              </a:defRPr>
            </a:pPr>
            <a:r>
              <a:t>Search for pattern in file &amp; </a:t>
            </a:r>
          </a:p>
          <a:p>
            <a:pPr>
              <a:lnSpc>
                <a:spcPct val="120000"/>
              </a:lnSpc>
              <a:defRPr sz="2200" spc="213">
                <a:solidFill>
                  <a:srgbClr val="FFFFFF"/>
                </a:solidFill>
              </a:defRPr>
            </a:pPr>
            <a:r>
              <a:t>directory name(s).</a:t>
            </a:r>
          </a:p>
        </p:txBody>
      </p:sp>
      <p:sp>
        <p:nvSpPr>
          <p:cNvPr id="1600" name="Report unique entries only"/>
          <p:cNvSpPr txBox="1"/>
          <p:nvPr/>
        </p:nvSpPr>
        <p:spPr>
          <a:xfrm>
            <a:off x="7979044" y="11196758"/>
            <a:ext cx="4332175" cy="4216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nSpc>
                <a:spcPct val="120000"/>
              </a:lnSpc>
              <a:defRPr sz="2200" spc="213">
                <a:solidFill>
                  <a:srgbClr val="FFFFFF"/>
                </a:solidFill>
              </a:defRPr>
            </a:lvl1pPr>
          </a:lstStyle>
          <a:p>
            <a:r>
              <a:t>Report unique entries only</a:t>
            </a:r>
          </a:p>
        </p:txBody>
      </p:sp>
      <p:sp>
        <p:nvSpPr>
          <p:cNvPr id="1601" name="Search, replace, extract, manipulate…"/>
          <p:cNvSpPr txBox="1"/>
          <p:nvPr/>
        </p:nvSpPr>
        <p:spPr>
          <a:xfrm>
            <a:off x="8319744" y="3808003"/>
            <a:ext cx="6557683" cy="81788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ct val="120000"/>
              </a:lnSpc>
              <a:defRPr sz="2200" spc="213">
                <a:solidFill>
                  <a:srgbClr val="FFFFFF"/>
                </a:solidFill>
              </a:defRPr>
            </a:pPr>
            <a:r>
              <a:t>Search, replace, extract, manipulate</a:t>
            </a:r>
          </a:p>
          <a:p>
            <a:pPr>
              <a:lnSpc>
                <a:spcPct val="120000"/>
              </a:lnSpc>
              <a:defRPr sz="2200" spc="213">
                <a:solidFill>
                  <a:srgbClr val="FFFFFF"/>
                </a:solidFill>
              </a:defRPr>
            </a:pPr>
            <a:r>
              <a:t>awk is tool &amp; a command</a:t>
            </a:r>
          </a:p>
        </p:txBody>
      </p:sp>
      <p:sp>
        <p:nvSpPr>
          <p:cNvPr id="1602" name="Paste corresponding or…"/>
          <p:cNvSpPr txBox="1"/>
          <p:nvPr/>
        </p:nvSpPr>
        <p:spPr>
          <a:xfrm>
            <a:off x="12709950" y="2090929"/>
            <a:ext cx="4025497" cy="817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nSpc>
                <a:spcPct val="120000"/>
              </a:lnSpc>
              <a:defRPr sz="2200" spc="213">
                <a:solidFill>
                  <a:srgbClr val="FFFFFF"/>
                </a:solidFill>
              </a:defRPr>
            </a:pPr>
            <a:r>
              <a:t>Paste corresponding or </a:t>
            </a:r>
          </a:p>
          <a:p>
            <a:pPr>
              <a:lnSpc>
                <a:spcPct val="120000"/>
              </a:lnSpc>
              <a:defRPr sz="2200" spc="213">
                <a:solidFill>
                  <a:srgbClr val="FFFFFF"/>
                </a:solidFill>
              </a:defRPr>
            </a:pPr>
            <a:r>
              <a:t>subsequent lines of files</a:t>
            </a:r>
          </a:p>
        </p:txBody>
      </p:sp>
      <p:sp>
        <p:nvSpPr>
          <p:cNvPr id="1603" name="Find and replace,…"/>
          <p:cNvSpPr txBox="1"/>
          <p:nvPr/>
        </p:nvSpPr>
        <p:spPr>
          <a:xfrm>
            <a:off x="18737420" y="6271036"/>
            <a:ext cx="3373274" cy="817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nSpc>
                <a:spcPct val="120000"/>
              </a:lnSpc>
              <a:defRPr sz="2200" spc="213">
                <a:solidFill>
                  <a:srgbClr val="FFFFFF"/>
                </a:solidFill>
              </a:defRPr>
            </a:pPr>
            <a:r>
              <a:t>Find and replace,</a:t>
            </a:r>
          </a:p>
          <a:p>
            <a:pPr>
              <a:lnSpc>
                <a:spcPct val="120000"/>
              </a:lnSpc>
              <a:defRPr sz="2200" spc="213">
                <a:solidFill>
                  <a:srgbClr val="FFFFFF"/>
                </a:solidFill>
              </a:defRPr>
            </a:pPr>
            <a:r>
              <a:t>insertion or deletion</a:t>
            </a:r>
          </a:p>
        </p:txBody>
      </p:sp>
      <p:sp>
        <p:nvSpPr>
          <p:cNvPr id="1604" name="Select field of each line"/>
          <p:cNvSpPr txBox="1"/>
          <p:nvPr/>
        </p:nvSpPr>
        <p:spPr>
          <a:xfrm>
            <a:off x="16975822" y="1051464"/>
            <a:ext cx="4979396" cy="4216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ct val="120000"/>
              </a:lnSpc>
              <a:defRPr sz="2200" spc="213">
                <a:solidFill>
                  <a:srgbClr val="FFFFFF"/>
                </a:solidFill>
              </a:defRPr>
            </a:lvl1pPr>
          </a:lstStyle>
          <a:p>
            <a:r>
              <a:t>Select field of each line</a:t>
            </a:r>
          </a:p>
        </p:txBody>
      </p:sp>
      <p:sp>
        <p:nvSpPr>
          <p:cNvPr id="1605" name="Search &amp; Extract pattern in file"/>
          <p:cNvSpPr txBox="1"/>
          <p:nvPr/>
        </p:nvSpPr>
        <p:spPr>
          <a:xfrm>
            <a:off x="6171962" y="5923047"/>
            <a:ext cx="3258262" cy="817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nSpc>
                <a:spcPct val="120000"/>
              </a:lnSpc>
              <a:defRPr sz="2200" spc="213">
                <a:solidFill>
                  <a:srgbClr val="FFFFFF"/>
                </a:solidFill>
              </a:defRPr>
            </a:lvl1pPr>
          </a:lstStyle>
          <a:p>
            <a:r>
              <a:t>Search &amp; Extract pattern in file </a:t>
            </a:r>
          </a:p>
        </p:txBody>
      </p:sp>
      <p:sp>
        <p:nvSpPr>
          <p:cNvPr id="1606" name="Group 1"/>
          <p:cNvSpPr/>
          <p:nvPr/>
        </p:nvSpPr>
        <p:spPr>
          <a:xfrm flipH="1">
            <a:off x="38099" y="539809"/>
            <a:ext cx="11722832" cy="1833436"/>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1607" name="TextBox 34"/>
          <p:cNvSpPr txBox="1"/>
          <p:nvPr/>
        </p:nvSpPr>
        <p:spPr>
          <a:xfrm>
            <a:off x="1917847" y="991707"/>
            <a:ext cx="7963338"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5400" spc="600"/>
            </a:lvl1pPr>
          </a:lstStyle>
          <a:p>
            <a:r>
              <a:t>BASH COMMANDS</a:t>
            </a:r>
          </a:p>
        </p:txBody>
      </p:sp>
      <p:sp>
        <p:nvSpPr>
          <p:cNvPr id="1608" name="Group 1"/>
          <p:cNvSpPr/>
          <p:nvPr/>
        </p:nvSpPr>
        <p:spPr>
          <a:xfrm flipH="1">
            <a:off x="17841097" y="12503093"/>
            <a:ext cx="5554903" cy="1163319"/>
          </a:xfrm>
          <a:prstGeom prst="rect">
            <a:avLst/>
          </a:prstGeom>
          <a:ln w="63500">
            <a:solidFill>
              <a:srgbClr val="FFFFFF"/>
            </a:solidFill>
            <a:miter lim="400000"/>
          </a:ln>
        </p:spPr>
        <p:txBody>
          <a:bodyPr lIns="45718" tIns="45718" rIns="45718" bIns="45718" anchor="ctr"/>
          <a:lstStyle/>
          <a:p>
            <a:pPr algn="ctr">
              <a:defRPr>
                <a:solidFill>
                  <a:srgbClr val="FFFFFF"/>
                </a:solidFill>
              </a:defRPr>
            </a:pPr>
            <a:endParaRPr/>
          </a:p>
        </p:txBody>
      </p:sp>
      <p:sp>
        <p:nvSpPr>
          <p:cNvPr id="1609" name="Oval 29"/>
          <p:cNvSpPr/>
          <p:nvPr/>
        </p:nvSpPr>
        <p:spPr>
          <a:xfrm rot="8741889">
            <a:off x="17993569" y="3451033"/>
            <a:ext cx="2133455" cy="645516"/>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defRPr>
            </a:pPr>
            <a:endParaRPr/>
          </a:p>
        </p:txBody>
      </p:sp>
      <p:sp>
        <p:nvSpPr>
          <p:cNvPr id="1610" name="Freeform 17"/>
          <p:cNvSpPr/>
          <p:nvPr/>
        </p:nvSpPr>
        <p:spPr>
          <a:xfrm>
            <a:off x="18139571" y="1914724"/>
            <a:ext cx="1132782" cy="2170033"/>
          </a:xfrm>
          <a:custGeom>
            <a:avLst/>
            <a:gdLst/>
            <a:ahLst/>
            <a:cxnLst>
              <a:cxn ang="0">
                <a:pos x="wd2" y="hd2"/>
              </a:cxn>
              <a:cxn ang="5400000">
                <a:pos x="wd2" y="hd2"/>
              </a:cxn>
              <a:cxn ang="10800000">
                <a:pos x="wd2" y="hd2"/>
              </a:cxn>
              <a:cxn ang="16200000">
                <a:pos x="wd2" y="hd2"/>
              </a:cxn>
            </a:cxnLst>
            <a:rect l="0" t="0" r="r" b="b"/>
            <a:pathLst>
              <a:path w="21078" h="21102" extrusionOk="0">
                <a:moveTo>
                  <a:pt x="21078" y="5542"/>
                </a:moveTo>
                <a:cubicBezTo>
                  <a:pt x="21078" y="2306"/>
                  <a:pt x="15678" y="-364"/>
                  <a:pt x="9352" y="40"/>
                </a:cubicBezTo>
                <a:cubicBezTo>
                  <a:pt x="4569" y="283"/>
                  <a:pt x="712" y="2306"/>
                  <a:pt x="95" y="4814"/>
                </a:cubicBezTo>
                <a:cubicBezTo>
                  <a:pt x="-522" y="7240"/>
                  <a:pt x="1947" y="9344"/>
                  <a:pt x="5495" y="10396"/>
                </a:cubicBezTo>
                <a:cubicBezTo>
                  <a:pt x="8272" y="11124"/>
                  <a:pt x="9969" y="12580"/>
                  <a:pt x="9969" y="14117"/>
                </a:cubicBezTo>
                <a:cubicBezTo>
                  <a:pt x="9969" y="17434"/>
                  <a:pt x="9969" y="17434"/>
                  <a:pt x="9969" y="17434"/>
                </a:cubicBezTo>
                <a:cubicBezTo>
                  <a:pt x="9969" y="18162"/>
                  <a:pt x="9507" y="18809"/>
                  <a:pt x="8735" y="19375"/>
                </a:cubicBezTo>
                <a:cubicBezTo>
                  <a:pt x="8427" y="19618"/>
                  <a:pt x="8272" y="19942"/>
                  <a:pt x="8427" y="20265"/>
                </a:cubicBezTo>
                <a:cubicBezTo>
                  <a:pt x="8581" y="20670"/>
                  <a:pt x="9198" y="20993"/>
                  <a:pt x="9969" y="21074"/>
                </a:cubicBezTo>
                <a:cubicBezTo>
                  <a:pt x="11358" y="21236"/>
                  <a:pt x="12592" y="20670"/>
                  <a:pt x="12592" y="19942"/>
                </a:cubicBezTo>
                <a:cubicBezTo>
                  <a:pt x="12592" y="19699"/>
                  <a:pt x="12438" y="19456"/>
                  <a:pt x="12129" y="19294"/>
                </a:cubicBezTo>
                <a:cubicBezTo>
                  <a:pt x="11358" y="18809"/>
                  <a:pt x="11049" y="18081"/>
                  <a:pt x="11049" y="17434"/>
                </a:cubicBezTo>
                <a:cubicBezTo>
                  <a:pt x="11049" y="14117"/>
                  <a:pt x="11049" y="14117"/>
                  <a:pt x="11049" y="14117"/>
                </a:cubicBezTo>
                <a:cubicBezTo>
                  <a:pt x="11049" y="12580"/>
                  <a:pt x="12901" y="11124"/>
                  <a:pt x="15524" y="10396"/>
                </a:cubicBezTo>
                <a:cubicBezTo>
                  <a:pt x="18764" y="9425"/>
                  <a:pt x="21078" y="7645"/>
                  <a:pt x="21078" y="5542"/>
                </a:cubicBezTo>
                <a:close/>
              </a:path>
            </a:pathLst>
          </a:custGeom>
          <a:solidFill>
            <a:srgbClr val="A1D6C9"/>
          </a:solidFill>
          <a:ln w="12700">
            <a:miter lim="400000"/>
          </a:ln>
        </p:spPr>
        <p:txBody>
          <a:bodyPr lIns="45719" rIns="45719"/>
          <a:lstStyle/>
          <a:p>
            <a:pPr defTabSz="914400">
              <a:defRPr sz="1800">
                <a:solidFill>
                  <a:srgbClr val="414042"/>
                </a:solidFill>
              </a:defRPr>
            </a:pPr>
            <a:endParaRPr/>
          </a:p>
        </p:txBody>
      </p:sp>
      <p:sp>
        <p:nvSpPr>
          <p:cNvPr id="1611" name="Rectangle 8"/>
          <p:cNvSpPr txBox="1"/>
          <p:nvPr/>
        </p:nvSpPr>
        <p:spPr>
          <a:xfrm>
            <a:off x="17890404" y="2272814"/>
            <a:ext cx="1605717" cy="4820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gn="ctr" defTabSz="914400">
              <a:defRPr sz="2600" b="1">
                <a:solidFill>
                  <a:srgbClr val="374556"/>
                </a:solidFill>
              </a:defRPr>
            </a:lvl1pPr>
          </a:lstStyle>
          <a:p>
            <a:r>
              <a:t>cut</a:t>
            </a:r>
          </a:p>
        </p:txBody>
      </p:sp>
      <p:sp>
        <p:nvSpPr>
          <p:cNvPr id="1612" name="Count lines &amp; words"/>
          <p:cNvSpPr txBox="1"/>
          <p:nvPr/>
        </p:nvSpPr>
        <p:spPr>
          <a:xfrm>
            <a:off x="20151228" y="4388282"/>
            <a:ext cx="3365239" cy="4216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nSpc>
                <a:spcPct val="120000"/>
              </a:lnSpc>
              <a:defRPr sz="2200" spc="213">
                <a:solidFill>
                  <a:srgbClr val="FFFFFF"/>
                </a:solidFill>
              </a:defRPr>
            </a:lvl1pPr>
          </a:lstStyle>
          <a:p>
            <a:r>
              <a:t>Count lines &amp; words</a:t>
            </a:r>
          </a:p>
        </p:txBody>
      </p:sp>
      <p:sp>
        <p:nvSpPr>
          <p:cNvPr id="1613"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66</a:t>
            </a:fld>
            <a:endParaRPr/>
          </a:p>
        </p:txBody>
      </p:sp>
    </p:spTree>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 name="Rounded Rectangle"/>
          <p:cNvSpPr/>
          <p:nvPr/>
        </p:nvSpPr>
        <p:spPr>
          <a:xfrm>
            <a:off x="2580930" y="8864243"/>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0" name="Group 3"/>
          <p:cNvSpPr txBox="1"/>
          <p:nvPr/>
        </p:nvSpPr>
        <p:spPr>
          <a:xfrm>
            <a:off x="7907562" y="1021119"/>
            <a:ext cx="8556185"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lang="en-US" dirty="0"/>
              <a:t>WC – No, not that one</a:t>
            </a:r>
            <a:endParaRPr dirty="0"/>
          </a:p>
        </p:txBody>
      </p:sp>
      <p:grpSp>
        <p:nvGrpSpPr>
          <p:cNvPr id="31" name="Group 30">
            <a:extLst>
              <a:ext uri="{FF2B5EF4-FFF2-40B4-BE49-F238E27FC236}">
                <a16:creationId xmlns:a16="http://schemas.microsoft.com/office/drawing/2014/main" id="{9544CC1F-C8D7-82D1-9377-4FC4925688C3}"/>
              </a:ext>
            </a:extLst>
          </p:cNvPr>
          <p:cNvGrpSpPr/>
          <p:nvPr/>
        </p:nvGrpSpPr>
        <p:grpSpPr>
          <a:xfrm>
            <a:off x="2580930" y="3791517"/>
            <a:ext cx="12029730" cy="2731023"/>
            <a:chOff x="2580930" y="3791517"/>
            <a:chExt cx="12029730" cy="2731023"/>
          </a:xfrm>
        </p:grpSpPr>
        <p:sp>
          <p:nvSpPr>
            <p:cNvPr id="817" name="Rounded Rectangle"/>
            <p:cNvSpPr/>
            <p:nvPr/>
          </p:nvSpPr>
          <p:spPr>
            <a:xfrm>
              <a:off x="2580930" y="5307119"/>
              <a:ext cx="102645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1" name="CustomShape 13"/>
            <p:cNvSpPr txBox="1"/>
            <p:nvPr/>
          </p:nvSpPr>
          <p:spPr>
            <a:xfrm>
              <a:off x="2818539" y="3791517"/>
              <a:ext cx="11792121" cy="27310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4999" tIns="44999" rIns="44999" bIns="44999">
              <a:spAutoFit/>
            </a:bodyPr>
            <a:lstStyle/>
            <a:p>
              <a:pPr defTabSz="914400">
                <a:lnSpc>
                  <a:spcPts val="4200"/>
                </a:lnSpc>
                <a:buSzPct val="100000"/>
                <a:defRPr sz="2800" spc="296">
                  <a:solidFill>
                    <a:srgbClr val="FFFFFF"/>
                  </a:solidFill>
                </a:defRPr>
              </a:pPr>
              <a:r>
                <a:rPr lang="en-US" sz="3200" dirty="0">
                  <a:latin typeface="YACkoL24Adk 0"/>
                </a:rPr>
                <a:t>Word count (</a:t>
              </a:r>
              <a:r>
                <a:rPr lang="en-US" sz="3200" dirty="0" err="1">
                  <a:latin typeface="YACkoL24Adk 0"/>
                </a:rPr>
                <a:t>wc</a:t>
              </a:r>
              <a:r>
                <a:rPr lang="en-US" sz="3200" dirty="0">
                  <a:latin typeface="YACkoL24Adk 0"/>
                </a:rPr>
                <a:t>) lets us know how many words, lines and bytes there are in a file</a:t>
              </a:r>
              <a:r>
                <a:rPr sz="3200" dirty="0">
                  <a:latin typeface="YACkoL24Adk 0"/>
                </a:rPr>
                <a:t>.</a:t>
              </a:r>
              <a:endParaRPr sz="3200" spc="190" dirty="0">
                <a:solidFill>
                  <a:srgbClr val="000000"/>
                </a:solidFill>
                <a:latin typeface="YACkoL24Adk 0"/>
                <a:ea typeface="Arial"/>
                <a:cs typeface="Arial"/>
                <a:sym typeface="Arial"/>
              </a:endParaRPr>
            </a:p>
            <a:p>
              <a:pPr defTabSz="914400">
                <a:lnSpc>
                  <a:spcPts val="4200"/>
                </a:lnSpc>
                <a:buSzPct val="100000"/>
                <a:defRPr sz="3000" b="1" spc="-1">
                  <a:solidFill>
                    <a:srgbClr val="000000"/>
                  </a:solidFill>
                  <a:latin typeface="Courier New"/>
                  <a:ea typeface="Courier New"/>
                  <a:cs typeface="Courier New"/>
                  <a:sym typeface="Courier New"/>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err="1"/>
                <a:t>wc</a:t>
              </a:r>
              <a:r>
                <a:rPr dirty="0"/>
                <a:t> </a:t>
              </a:r>
              <a:r>
                <a:rPr lang="en-US" dirty="0"/>
                <a:t>patients.txt</a:t>
              </a:r>
              <a:endParaRPr dirty="0"/>
            </a:p>
            <a:p>
              <a:pPr marL="280736" indent="-280736" defTabSz="914400">
                <a:lnSpc>
                  <a:spcPts val="4200"/>
                </a:lnSpc>
                <a:buSzPct val="100000"/>
                <a:buChar char="•"/>
                <a:defRPr sz="2800" b="1" spc="296">
                  <a:solidFill>
                    <a:srgbClr val="FFFFFF"/>
                  </a:solidFill>
                </a:defRPr>
              </a:pPr>
              <a:endParaRPr dirty="0"/>
            </a:p>
          </p:txBody>
        </p:sp>
      </p:grpSp>
      <p:sp>
        <p:nvSpPr>
          <p:cNvPr id="823"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2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67</a:t>
            </a:r>
            <a:endParaRPr dirty="0"/>
          </a:p>
        </p:txBody>
      </p:sp>
      <p:sp>
        <p:nvSpPr>
          <p:cNvPr id="25" name="CustomShape 13">
            <a:extLst>
              <a:ext uri="{FF2B5EF4-FFF2-40B4-BE49-F238E27FC236}">
                <a16:creationId xmlns:a16="http://schemas.microsoft.com/office/drawing/2014/main" id="{8A0F6656-F3BB-6A3A-0965-40EC002026CC}"/>
              </a:ext>
            </a:extLst>
          </p:cNvPr>
          <p:cNvSpPr txBox="1"/>
          <p:nvPr/>
        </p:nvSpPr>
        <p:spPr>
          <a:xfrm>
            <a:off x="2818539" y="7345887"/>
            <a:ext cx="11792121" cy="32696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We can</a:t>
            </a:r>
            <a:r>
              <a:rPr sz="3200" dirty="0">
                <a:latin typeface="YACkoL24Adk 0"/>
              </a:rPr>
              <a:t> also </a:t>
            </a:r>
            <a:r>
              <a:rPr lang="en-US" sz="3200" dirty="0">
                <a:latin typeface="YACkoL24Adk 0"/>
              </a:rPr>
              <a:t>specify which count we want. For example only the lines:</a:t>
            </a:r>
            <a:endParaRPr sz="3200" spc="190" dirty="0">
              <a:solidFill>
                <a:srgbClr val="000000"/>
              </a:solidFill>
              <a:latin typeface="YACkoL24Adk 0"/>
              <a:ea typeface="Arial"/>
              <a:cs typeface="Arial"/>
              <a:sym typeface="Arial"/>
            </a:endParaRPr>
          </a:p>
          <a:p>
            <a:pPr marL="280736" indent="-280736" defTabSz="914400">
              <a:lnSpc>
                <a:spcPts val="4200"/>
              </a:lnSpc>
              <a:buSzPct val="100000"/>
              <a:buChar char="•"/>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err="1"/>
              <a:t>wc</a:t>
            </a:r>
            <a:r>
              <a:rPr dirty="0"/>
              <a:t> </a:t>
            </a:r>
            <a:r>
              <a:rPr lang="en-US" dirty="0"/>
              <a:t>–l patients.txt</a:t>
            </a:r>
            <a:endParaRPr dirty="0"/>
          </a:p>
          <a:p>
            <a:pPr marL="280736" indent="-280736" defTabSz="914400">
              <a:lnSpc>
                <a:spcPts val="4200"/>
              </a:lnSpc>
              <a:buSzPct val="100000"/>
              <a:buChar char="•"/>
              <a:defRPr sz="2800" spc="296">
                <a:solidFill>
                  <a:srgbClr val="FFFFFF"/>
                </a:solidFill>
              </a:defRPr>
            </a:pPr>
            <a:endParaRPr dirty="0"/>
          </a:p>
          <a:p>
            <a:pPr marL="280736" indent="-280736" defTabSz="914400">
              <a:lnSpc>
                <a:spcPts val="4200"/>
              </a:lnSpc>
              <a:buSzPct val="100000"/>
              <a:buChar char="•"/>
              <a:defRPr sz="2800" spc="296">
                <a:solidFill>
                  <a:srgbClr val="FFFFFF"/>
                </a:solidFill>
              </a:defRPr>
            </a:pPr>
            <a:endParaRPr dirty="0"/>
          </a:p>
        </p:txBody>
      </p:sp>
    </p:spTree>
    <p:extLst>
      <p:ext uri="{BB962C8B-B14F-4D97-AF65-F5344CB8AC3E}">
        <p14:creationId xmlns:p14="http://schemas.microsoft.com/office/powerpoint/2010/main" val="3377118282"/>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 name="Rounded Rectangle"/>
          <p:cNvSpPr/>
          <p:nvPr/>
        </p:nvSpPr>
        <p:spPr>
          <a:xfrm>
            <a:off x="2580930" y="8879103"/>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0" name="Group 3"/>
          <p:cNvSpPr txBox="1"/>
          <p:nvPr/>
        </p:nvSpPr>
        <p:spPr>
          <a:xfrm>
            <a:off x="7176596" y="1021119"/>
            <a:ext cx="10018123"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lang="en-US" dirty="0"/>
              <a:t>Cut – Getting columns out</a:t>
            </a:r>
            <a:endParaRPr dirty="0"/>
          </a:p>
        </p:txBody>
      </p:sp>
      <p:sp>
        <p:nvSpPr>
          <p:cNvPr id="817" name="Rounded Rectangle"/>
          <p:cNvSpPr/>
          <p:nvPr/>
        </p:nvSpPr>
        <p:spPr>
          <a:xfrm>
            <a:off x="2580930" y="5342299"/>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1" name="CustomShape 13"/>
          <p:cNvSpPr txBox="1"/>
          <p:nvPr/>
        </p:nvSpPr>
        <p:spPr>
          <a:xfrm>
            <a:off x="2818539" y="3791517"/>
            <a:ext cx="10060961" cy="27310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defTabSz="914400">
              <a:lnSpc>
                <a:spcPts val="4200"/>
              </a:lnSpc>
              <a:buSzPct val="100000"/>
              <a:defRPr sz="2800" spc="296">
                <a:solidFill>
                  <a:srgbClr val="FFFFFF"/>
                </a:solidFill>
              </a:defRPr>
            </a:pPr>
            <a:r>
              <a:rPr lang="en-US" sz="3200" dirty="0">
                <a:latin typeface="YACkoL24Adk 0"/>
              </a:rPr>
              <a:t>Cut slices a column out of a file</a:t>
            </a:r>
            <a:r>
              <a:rPr sz="3200" dirty="0">
                <a:latin typeface="YACkoL24Adk 0"/>
              </a:rPr>
              <a:t>.</a:t>
            </a:r>
            <a:r>
              <a:rPr lang="en-US" sz="3200" dirty="0">
                <a:latin typeface="YACkoL24Adk 0"/>
              </a:rPr>
              <a:t> What a ‘column’ is, depends on the field separator.</a:t>
            </a:r>
            <a:endParaRPr sz="3200" spc="190" dirty="0">
              <a:solidFill>
                <a:srgbClr val="000000"/>
              </a:solidFill>
              <a:latin typeface="YACkoL24Adk 0"/>
              <a:ea typeface="Arial"/>
              <a:cs typeface="Arial"/>
              <a:sym typeface="Arial"/>
            </a:endParaRPr>
          </a:p>
          <a:p>
            <a:pPr defTabSz="914400">
              <a:lnSpc>
                <a:spcPts val="4200"/>
              </a:lnSpc>
              <a:buSzPct val="100000"/>
              <a:defRPr sz="3000" b="1" spc="-1">
                <a:solidFill>
                  <a:srgbClr val="000000"/>
                </a:solidFill>
                <a:latin typeface="Courier New"/>
                <a:ea typeface="Courier New"/>
                <a:cs typeface="Courier New"/>
                <a:sym typeface="Courier New"/>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cut –f 1 –d ','</a:t>
            </a:r>
            <a:r>
              <a:rPr dirty="0"/>
              <a:t> </a:t>
            </a:r>
            <a:r>
              <a:rPr lang="en-US" dirty="0"/>
              <a:t>patients.txt</a:t>
            </a:r>
            <a:endParaRPr dirty="0"/>
          </a:p>
          <a:p>
            <a:pPr marL="280736" indent="-280736" defTabSz="914400">
              <a:lnSpc>
                <a:spcPts val="4200"/>
              </a:lnSpc>
              <a:buSzPct val="100000"/>
              <a:buChar char="•"/>
              <a:defRPr sz="2800" b="1" spc="296">
                <a:solidFill>
                  <a:srgbClr val="FFFFFF"/>
                </a:solidFill>
              </a:defRPr>
            </a:pPr>
            <a:endParaRPr dirty="0"/>
          </a:p>
        </p:txBody>
      </p:sp>
      <p:sp>
        <p:nvSpPr>
          <p:cNvPr id="823"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2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68</a:t>
            </a:r>
            <a:endParaRPr dirty="0"/>
          </a:p>
        </p:txBody>
      </p:sp>
      <p:sp>
        <p:nvSpPr>
          <p:cNvPr id="25" name="CustomShape 13">
            <a:extLst>
              <a:ext uri="{FF2B5EF4-FFF2-40B4-BE49-F238E27FC236}">
                <a16:creationId xmlns:a16="http://schemas.microsoft.com/office/drawing/2014/main" id="{8A0F6656-F3BB-6A3A-0965-40EC002026CC}"/>
              </a:ext>
            </a:extLst>
          </p:cNvPr>
          <p:cNvSpPr txBox="1"/>
          <p:nvPr/>
        </p:nvSpPr>
        <p:spPr>
          <a:xfrm>
            <a:off x="2818540" y="7345887"/>
            <a:ext cx="10043118" cy="32696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We can</a:t>
            </a:r>
            <a:r>
              <a:rPr sz="3200" dirty="0">
                <a:latin typeface="YACkoL24Adk 0"/>
              </a:rPr>
              <a:t> also </a:t>
            </a:r>
            <a:r>
              <a:rPr lang="en-US" sz="3200" dirty="0">
                <a:latin typeface="YACkoL24Adk 0"/>
              </a:rPr>
              <a:t>specify a range of columns:</a:t>
            </a:r>
          </a:p>
          <a:p>
            <a:pPr defTabSz="914400">
              <a:lnSpc>
                <a:spcPts val="4200"/>
              </a:lnSpc>
              <a:buSzPct val="100000"/>
              <a:defRPr sz="2800" spc="296">
                <a:solidFill>
                  <a:srgbClr val="FFFFFF"/>
                </a:solidFill>
              </a:defRPr>
            </a:pPr>
            <a:endParaRPr sz="3200" spc="190" dirty="0">
              <a:solidFill>
                <a:srgbClr val="000000"/>
              </a:solidFill>
              <a:latin typeface="YACkoL24Adk 0"/>
              <a:ea typeface="Arial"/>
              <a:cs typeface="Arial"/>
              <a:sym typeface="Arial"/>
            </a:endParaRPr>
          </a:p>
          <a:p>
            <a:pPr marL="280736" indent="-280736" defTabSz="914400">
              <a:lnSpc>
                <a:spcPts val="4200"/>
              </a:lnSpc>
              <a:buSzPct val="100000"/>
              <a:buChar char="•"/>
              <a:defRPr sz="2800" b="1"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cut –f 1-3 –d ',' patients.txt</a:t>
            </a:r>
            <a:endParaRPr dirty="0"/>
          </a:p>
          <a:p>
            <a:pPr marL="280736" indent="-280736" defTabSz="914400">
              <a:lnSpc>
                <a:spcPts val="4200"/>
              </a:lnSpc>
              <a:buSzPct val="100000"/>
              <a:buChar char="•"/>
              <a:defRPr sz="2800" spc="296">
                <a:solidFill>
                  <a:srgbClr val="FFFFFF"/>
                </a:solidFill>
              </a:defRPr>
            </a:pPr>
            <a:endParaRPr dirty="0"/>
          </a:p>
          <a:p>
            <a:pPr marL="280736" indent="-280736" defTabSz="914400">
              <a:lnSpc>
                <a:spcPts val="4200"/>
              </a:lnSpc>
              <a:buSzPct val="100000"/>
              <a:buChar char="•"/>
              <a:defRPr sz="2800" spc="296">
                <a:solidFill>
                  <a:srgbClr val="FFFFFF"/>
                </a:solidFill>
              </a:defRPr>
            </a:pPr>
            <a:endParaRPr dirty="0"/>
          </a:p>
        </p:txBody>
      </p:sp>
      <p:sp>
        <p:nvSpPr>
          <p:cNvPr id="2" name="TextBox 1">
            <a:extLst>
              <a:ext uri="{FF2B5EF4-FFF2-40B4-BE49-F238E27FC236}">
                <a16:creationId xmlns:a16="http://schemas.microsoft.com/office/drawing/2014/main" id="{F53771B3-8218-C4B8-87D5-8D42BA266FB2}"/>
              </a:ext>
            </a:extLst>
          </p:cNvPr>
          <p:cNvSpPr txBox="1"/>
          <p:nvPr/>
        </p:nvSpPr>
        <p:spPr>
          <a:xfrm>
            <a:off x="2650408" y="10563130"/>
            <a:ext cx="10273021" cy="11432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400">
              <a:lnSpc>
                <a:spcPts val="4200"/>
              </a:lnSpc>
              <a:buSzPct val="100000"/>
              <a:defRPr sz="2800" spc="296">
                <a:solidFill>
                  <a:srgbClr val="FFFFFF"/>
                </a:solidFill>
              </a:defRPr>
            </a:pPr>
            <a:r>
              <a:rPr lang="en-US" sz="3200" dirty="0">
                <a:latin typeface="YACkoL24Adk 0"/>
              </a:rPr>
              <a:t>The opposite of </a:t>
            </a:r>
            <a:r>
              <a:rPr lang="en-US" sz="3200" b="1" dirty="0">
                <a:latin typeface="YACkoL24Adk 0"/>
              </a:rPr>
              <a:t>cut</a:t>
            </a:r>
            <a:r>
              <a:rPr lang="en-US" sz="3200" dirty="0">
                <a:latin typeface="YACkoL24Adk 0"/>
              </a:rPr>
              <a:t> is </a:t>
            </a:r>
            <a:r>
              <a:rPr lang="en-US" sz="3200" b="1" dirty="0">
                <a:latin typeface="YACkoL24Adk 0"/>
              </a:rPr>
              <a:t>paste</a:t>
            </a:r>
            <a:r>
              <a:rPr lang="en-US" sz="3200" dirty="0">
                <a:latin typeface="YACkoL24Adk 0"/>
              </a:rPr>
              <a:t>, putting columns together.</a:t>
            </a:r>
            <a:endParaRPr lang="en-US" sz="3200" spc="190" dirty="0">
              <a:solidFill>
                <a:srgbClr val="000000"/>
              </a:solidFill>
              <a:latin typeface="YACkoL24Adk 0"/>
              <a:ea typeface="Arial"/>
              <a:cs typeface="Arial"/>
              <a:sym typeface="Arial"/>
            </a:endParaRPr>
          </a:p>
        </p:txBody>
      </p:sp>
      <p:pic>
        <p:nvPicPr>
          <p:cNvPr id="4" name="Picture 3">
            <a:extLst>
              <a:ext uri="{FF2B5EF4-FFF2-40B4-BE49-F238E27FC236}">
                <a16:creationId xmlns:a16="http://schemas.microsoft.com/office/drawing/2014/main" id="{FF4056F3-2D8B-8E83-6AA1-0A61C8738C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513642" y="3155031"/>
            <a:ext cx="10043117" cy="8381711"/>
          </a:xfrm>
          <a:prstGeom prst="rect">
            <a:avLst/>
          </a:prstGeom>
        </p:spPr>
      </p:pic>
    </p:spTree>
    <p:extLst>
      <p:ext uri="{BB962C8B-B14F-4D97-AF65-F5344CB8AC3E}">
        <p14:creationId xmlns:p14="http://schemas.microsoft.com/office/powerpoint/2010/main" val="2389527053"/>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 name="Rounded Rectangle"/>
          <p:cNvSpPr/>
          <p:nvPr/>
        </p:nvSpPr>
        <p:spPr>
          <a:xfrm>
            <a:off x="2580930" y="8350783"/>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0" name="Group 3"/>
          <p:cNvSpPr txBox="1"/>
          <p:nvPr/>
        </p:nvSpPr>
        <p:spPr>
          <a:xfrm>
            <a:off x="7542083" y="1021119"/>
            <a:ext cx="9287155"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lang="en-US" dirty="0"/>
              <a:t>Sed – The stream editor</a:t>
            </a:r>
            <a:endParaRPr dirty="0"/>
          </a:p>
        </p:txBody>
      </p:sp>
      <p:sp>
        <p:nvSpPr>
          <p:cNvPr id="817" name="Rounded Rectangle"/>
          <p:cNvSpPr/>
          <p:nvPr/>
        </p:nvSpPr>
        <p:spPr>
          <a:xfrm>
            <a:off x="2580930" y="5972219"/>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1" name="CustomShape 13"/>
          <p:cNvSpPr txBox="1"/>
          <p:nvPr/>
        </p:nvSpPr>
        <p:spPr>
          <a:xfrm>
            <a:off x="2818539" y="3385117"/>
            <a:ext cx="10060961" cy="3808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defTabSz="914400">
              <a:lnSpc>
                <a:spcPts val="4200"/>
              </a:lnSpc>
              <a:buSzPct val="100000"/>
              <a:defRPr sz="2800" spc="296">
                <a:solidFill>
                  <a:srgbClr val="FFFFFF"/>
                </a:solidFill>
              </a:defRPr>
            </a:pPr>
            <a:r>
              <a:rPr lang="en-US" sz="3200" dirty="0">
                <a:latin typeface="YACkoL24Adk 0"/>
              </a:rPr>
              <a:t>Sed is a powerful tool used to manipulate text files without the manual labor of a text editor.</a:t>
            </a:r>
          </a:p>
          <a:p>
            <a:pPr defTabSz="914400">
              <a:lnSpc>
                <a:spcPts val="4200"/>
              </a:lnSpc>
              <a:buSzPct val="100000"/>
              <a:defRPr sz="2800" spc="296">
                <a:solidFill>
                  <a:srgbClr val="FFFFFF"/>
                </a:solidFill>
              </a:defRPr>
            </a:pPr>
            <a:endParaRPr lang="en-US" sz="3200" dirty="0">
              <a:latin typeface="YACkoL24Adk 0"/>
            </a:endParaRPr>
          </a:p>
          <a:p>
            <a:pPr defTabSz="914400">
              <a:lnSpc>
                <a:spcPts val="4200"/>
              </a:lnSpc>
              <a:buSzPct val="100000"/>
              <a:defRPr sz="2800" spc="296">
                <a:solidFill>
                  <a:srgbClr val="FFFFFF"/>
                </a:solidFill>
              </a:defRPr>
            </a:pPr>
            <a:r>
              <a:rPr lang="en-US" sz="3200" dirty="0">
                <a:latin typeface="YACkoL24Adk 0"/>
              </a:rPr>
              <a:t>A common use it to display only specific lines:</a:t>
            </a:r>
            <a:br>
              <a:rPr lang="en-US" sz="3200" dirty="0">
                <a:latin typeface="YACkoL24Adk 0"/>
              </a:rPr>
            </a:b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sed –n '1,3p'</a:t>
            </a:r>
            <a:r>
              <a:rPr dirty="0"/>
              <a:t> </a:t>
            </a:r>
            <a:r>
              <a:rPr lang="en-US" dirty="0"/>
              <a:t>patients.txt</a:t>
            </a:r>
            <a:endParaRPr dirty="0"/>
          </a:p>
          <a:p>
            <a:pPr marL="280736" indent="-280736" defTabSz="914400">
              <a:lnSpc>
                <a:spcPts val="4200"/>
              </a:lnSpc>
              <a:buSzPct val="100000"/>
              <a:buChar char="•"/>
              <a:defRPr sz="2800" b="1" spc="296">
                <a:solidFill>
                  <a:srgbClr val="FFFFFF"/>
                </a:solidFill>
              </a:defRPr>
            </a:pPr>
            <a:endParaRPr dirty="0"/>
          </a:p>
        </p:txBody>
      </p:sp>
      <p:sp>
        <p:nvSpPr>
          <p:cNvPr id="823"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2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69</a:t>
            </a:r>
            <a:endParaRPr dirty="0"/>
          </a:p>
        </p:txBody>
      </p:sp>
      <p:sp>
        <p:nvSpPr>
          <p:cNvPr id="25" name="CustomShape 13">
            <a:extLst>
              <a:ext uri="{FF2B5EF4-FFF2-40B4-BE49-F238E27FC236}">
                <a16:creationId xmlns:a16="http://schemas.microsoft.com/office/drawing/2014/main" id="{8A0F6656-F3BB-6A3A-0965-40EC002026CC}"/>
              </a:ext>
            </a:extLst>
          </p:cNvPr>
          <p:cNvSpPr txBox="1"/>
          <p:nvPr/>
        </p:nvSpPr>
        <p:spPr>
          <a:xfrm>
            <a:off x="2818540" y="7345887"/>
            <a:ext cx="10043118" cy="27310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Or to delete them!</a:t>
            </a:r>
          </a:p>
          <a:p>
            <a:pPr marL="280736" indent="-280736" defTabSz="914400">
              <a:lnSpc>
                <a:spcPts val="4200"/>
              </a:lnSpc>
              <a:buSzPct val="100000"/>
              <a:buChar char="•"/>
              <a:defRPr sz="2800"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sed '1,3d' patients.txt</a:t>
            </a:r>
            <a:endParaRPr dirty="0"/>
          </a:p>
          <a:p>
            <a:pPr marL="280736" indent="-280736" defTabSz="914400">
              <a:lnSpc>
                <a:spcPts val="4200"/>
              </a:lnSpc>
              <a:buSzPct val="100000"/>
              <a:buChar char="•"/>
              <a:defRPr sz="2800" spc="296">
                <a:solidFill>
                  <a:srgbClr val="FFFFFF"/>
                </a:solidFill>
              </a:defRPr>
            </a:pPr>
            <a:endParaRPr dirty="0"/>
          </a:p>
          <a:p>
            <a:pPr marL="280736" indent="-280736" defTabSz="914400">
              <a:lnSpc>
                <a:spcPts val="4200"/>
              </a:lnSpc>
              <a:buSzPct val="100000"/>
              <a:buChar char="•"/>
              <a:defRPr sz="2800" spc="296">
                <a:solidFill>
                  <a:srgbClr val="FFFFFF"/>
                </a:solidFill>
              </a:defRPr>
            </a:pPr>
            <a:endParaRPr dirty="0"/>
          </a:p>
        </p:txBody>
      </p:sp>
      <p:sp>
        <p:nvSpPr>
          <p:cNvPr id="2" name="TextBox 1">
            <a:extLst>
              <a:ext uri="{FF2B5EF4-FFF2-40B4-BE49-F238E27FC236}">
                <a16:creationId xmlns:a16="http://schemas.microsoft.com/office/drawing/2014/main" id="{F53771B3-8218-C4B8-87D5-8D42BA266FB2}"/>
              </a:ext>
            </a:extLst>
          </p:cNvPr>
          <p:cNvSpPr txBox="1"/>
          <p:nvPr/>
        </p:nvSpPr>
        <p:spPr>
          <a:xfrm>
            <a:off x="2606479" y="11271704"/>
            <a:ext cx="10273021" cy="11432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400">
              <a:lnSpc>
                <a:spcPts val="4200"/>
              </a:lnSpc>
              <a:buSzPct val="100000"/>
              <a:defRPr sz="2800" spc="296">
                <a:solidFill>
                  <a:srgbClr val="FFFFFF"/>
                </a:solidFill>
              </a:defRPr>
            </a:pPr>
            <a:r>
              <a:rPr lang="en-US" sz="3200" dirty="0">
                <a:latin typeface="YACkoL24Adk 0"/>
              </a:rPr>
              <a:t>The most powerful use of sed however is to edit file contents with regular expression! </a:t>
            </a:r>
            <a:endParaRPr lang="en-US" sz="3200" spc="190" dirty="0">
              <a:solidFill>
                <a:srgbClr val="000000"/>
              </a:solidFill>
              <a:latin typeface="YACkoL24Adk 0"/>
              <a:ea typeface="Arial"/>
              <a:cs typeface="Arial"/>
              <a:sym typeface="Arial"/>
            </a:endParaRPr>
          </a:p>
        </p:txBody>
      </p:sp>
      <p:pic>
        <p:nvPicPr>
          <p:cNvPr id="4" name="Picture 3">
            <a:extLst>
              <a:ext uri="{FF2B5EF4-FFF2-40B4-BE49-F238E27FC236}">
                <a16:creationId xmlns:a16="http://schemas.microsoft.com/office/drawing/2014/main" id="{FF4056F3-2D8B-8E83-6AA1-0A61C8738C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513642" y="3155031"/>
            <a:ext cx="10043117" cy="8381710"/>
          </a:xfrm>
          <a:prstGeom prst="rect">
            <a:avLst/>
          </a:prstGeom>
        </p:spPr>
      </p:pic>
      <p:sp>
        <p:nvSpPr>
          <p:cNvPr id="3" name="TextBox 2">
            <a:extLst>
              <a:ext uri="{FF2B5EF4-FFF2-40B4-BE49-F238E27FC236}">
                <a16:creationId xmlns:a16="http://schemas.microsoft.com/office/drawing/2014/main" id="{B536D8B1-733E-6896-953D-5C8010AE3D4E}"/>
              </a:ext>
            </a:extLst>
          </p:cNvPr>
          <p:cNvSpPr txBox="1"/>
          <p:nvPr/>
        </p:nvSpPr>
        <p:spPr>
          <a:xfrm>
            <a:off x="2616639" y="9514024"/>
            <a:ext cx="10273021" cy="11432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400">
              <a:lnSpc>
                <a:spcPts val="4200"/>
              </a:lnSpc>
              <a:buSzPct val="100000"/>
              <a:defRPr sz="2800" spc="296">
                <a:solidFill>
                  <a:srgbClr val="FFFFFF"/>
                </a:solidFill>
              </a:defRPr>
            </a:pPr>
            <a:r>
              <a:rPr lang="en-US" sz="3200" dirty="0">
                <a:latin typeface="YACkoL24Adk 0"/>
              </a:rPr>
              <a:t>Note that we haven’t saved the output, it is just displayed. The file itself still has all lines.</a:t>
            </a:r>
            <a:endParaRPr lang="en-US" sz="3200" spc="190" dirty="0">
              <a:solidFill>
                <a:srgbClr val="000000"/>
              </a:solidFill>
              <a:latin typeface="YACkoL24Adk 0"/>
              <a:ea typeface="Arial"/>
              <a:cs typeface="Arial"/>
              <a:sym typeface="Arial"/>
            </a:endParaRPr>
          </a:p>
        </p:txBody>
      </p:sp>
    </p:spTree>
    <p:extLst>
      <p:ext uri="{BB962C8B-B14F-4D97-AF65-F5344CB8AC3E}">
        <p14:creationId xmlns:p14="http://schemas.microsoft.com/office/powerpoint/2010/main" val="224696605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4" name="Screenshot 2022-06-24 at 15.06.23.png" descr="Screenshot 2022-06-24 at 15.06.23.png"/>
          <p:cNvPicPr>
            <a:picLocks noChangeAspect="1"/>
          </p:cNvPicPr>
          <p:nvPr/>
        </p:nvPicPr>
        <p:blipFill>
          <a:blip r:embed="rId3"/>
          <a:srcRect l="261" t="66" r="375" b="665"/>
          <a:stretch>
            <a:fillRect/>
          </a:stretch>
        </p:blipFill>
        <p:spPr>
          <a:xfrm>
            <a:off x="628189" y="637202"/>
            <a:ext cx="22330570" cy="12367023"/>
          </a:xfrm>
          <a:custGeom>
            <a:avLst/>
            <a:gdLst/>
            <a:ahLst/>
            <a:cxnLst>
              <a:cxn ang="0">
                <a:pos x="wd2" y="hd2"/>
              </a:cxn>
              <a:cxn ang="5400000">
                <a:pos x="wd2" y="hd2"/>
              </a:cxn>
              <a:cxn ang="10800000">
                <a:pos x="wd2" y="hd2"/>
              </a:cxn>
              <a:cxn ang="16200000">
                <a:pos x="wd2" y="hd2"/>
              </a:cxn>
            </a:cxnLst>
            <a:rect l="0" t="0" r="r" b="b"/>
            <a:pathLst>
              <a:path w="21600" h="21600" extrusionOk="0">
                <a:moveTo>
                  <a:pt x="304" y="0"/>
                </a:moveTo>
                <a:cubicBezTo>
                  <a:pt x="215" y="0"/>
                  <a:pt x="162" y="0"/>
                  <a:pt x="126" y="27"/>
                </a:cubicBezTo>
                <a:cubicBezTo>
                  <a:pt x="74" y="61"/>
                  <a:pt x="34" y="134"/>
                  <a:pt x="15" y="227"/>
                </a:cubicBezTo>
                <a:cubicBezTo>
                  <a:pt x="0" y="292"/>
                  <a:pt x="0" y="388"/>
                  <a:pt x="0" y="550"/>
                </a:cubicBezTo>
                <a:lnTo>
                  <a:pt x="0" y="21050"/>
                </a:lnTo>
                <a:cubicBezTo>
                  <a:pt x="0" y="21212"/>
                  <a:pt x="0" y="21308"/>
                  <a:pt x="15" y="21373"/>
                </a:cubicBezTo>
                <a:cubicBezTo>
                  <a:pt x="34" y="21466"/>
                  <a:pt x="74" y="21539"/>
                  <a:pt x="126" y="21573"/>
                </a:cubicBezTo>
                <a:cubicBezTo>
                  <a:pt x="162" y="21600"/>
                  <a:pt x="215" y="21600"/>
                  <a:pt x="304" y="21600"/>
                </a:cubicBezTo>
                <a:lnTo>
                  <a:pt x="21296" y="21600"/>
                </a:lnTo>
                <a:cubicBezTo>
                  <a:pt x="21385" y="21600"/>
                  <a:pt x="21439" y="21600"/>
                  <a:pt x="21474" y="21573"/>
                </a:cubicBezTo>
                <a:cubicBezTo>
                  <a:pt x="21526" y="21539"/>
                  <a:pt x="21566" y="21466"/>
                  <a:pt x="21585" y="21373"/>
                </a:cubicBezTo>
                <a:cubicBezTo>
                  <a:pt x="21600" y="21308"/>
                  <a:pt x="21600" y="21212"/>
                  <a:pt x="21600" y="21050"/>
                </a:cubicBezTo>
                <a:lnTo>
                  <a:pt x="21600" y="550"/>
                </a:lnTo>
                <a:cubicBezTo>
                  <a:pt x="21600" y="388"/>
                  <a:pt x="21600" y="292"/>
                  <a:pt x="21585" y="227"/>
                </a:cubicBezTo>
                <a:cubicBezTo>
                  <a:pt x="21566" y="134"/>
                  <a:pt x="21526" y="61"/>
                  <a:pt x="21474" y="27"/>
                </a:cubicBezTo>
                <a:cubicBezTo>
                  <a:pt x="21439" y="0"/>
                  <a:pt x="21385" y="0"/>
                  <a:pt x="21296" y="0"/>
                </a:cubicBezTo>
                <a:lnTo>
                  <a:pt x="304" y="0"/>
                </a:lnTo>
                <a:close/>
              </a:path>
            </a:pathLst>
          </a:custGeom>
          <a:ln w="12700">
            <a:miter lim="400000"/>
          </a:ln>
        </p:spPr>
      </p:pic>
      <p:sp>
        <p:nvSpPr>
          <p:cNvPr id="445" name="Rectangle 39"/>
          <p:cNvSpPr/>
          <p:nvPr/>
        </p:nvSpPr>
        <p:spPr>
          <a:xfrm>
            <a:off x="10584180" y="3268979"/>
            <a:ext cx="13793470" cy="7178042"/>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446" name="TextBox 35"/>
          <p:cNvSpPr txBox="1"/>
          <p:nvPr/>
        </p:nvSpPr>
        <p:spPr>
          <a:xfrm>
            <a:off x="10097423" y="1914762"/>
            <a:ext cx="2294315" cy="4663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defRPr sz="30000" spc="600">
                <a:solidFill>
                  <a:srgbClr val="E2A24F"/>
                </a:solidFill>
              </a:defRPr>
            </a:lvl1pPr>
          </a:lstStyle>
          <a:p>
            <a:r>
              <a:t>“</a:t>
            </a:r>
          </a:p>
        </p:txBody>
      </p:sp>
      <p:sp>
        <p:nvSpPr>
          <p:cNvPr id="447" name="Group 1"/>
          <p:cNvSpPr txBox="1"/>
          <p:nvPr/>
        </p:nvSpPr>
        <p:spPr>
          <a:xfrm>
            <a:off x="11640962" y="4990655"/>
            <a:ext cx="12237417" cy="3622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defRPr sz="4500" spc="562"/>
            </a:pPr>
            <a:r>
              <a:t>“What is a shell, a terminal, a command-line, and what is bash?” </a:t>
            </a:r>
          </a:p>
          <a:p>
            <a:pPr>
              <a:defRPr sz="4500" spc="562"/>
            </a:pPr>
            <a:endParaRPr/>
          </a:p>
          <a:p>
            <a:pPr>
              <a:defRPr sz="4800" spc="600"/>
            </a:pPr>
            <a:r>
              <a:t>“</a:t>
            </a:r>
            <a:r>
              <a:rPr sz="4500" spc="562"/>
              <a:t>How do these concepts connected to my computer?</a:t>
            </a:r>
            <a:r>
              <a:t>”</a:t>
            </a:r>
          </a:p>
        </p:txBody>
      </p:sp>
      <p:sp>
        <p:nvSpPr>
          <p:cNvPr id="448" name="TextBox 6"/>
          <p:cNvSpPr txBox="1">
            <a:spLocks noGrp="1"/>
          </p:cNvSpPr>
          <p:nvPr>
            <p:ph type="sldNum" sz="quarter" idx="2"/>
          </p:nvPr>
        </p:nvSpPr>
        <p:spPr>
          <a:xfrm>
            <a:off x="23627966" y="12949908"/>
            <a:ext cx="327295"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7</a:t>
            </a:r>
            <a:endParaRPr dirty="0"/>
          </a:p>
        </p:txBody>
      </p:sp>
    </p:spTree>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50" name="Screenshot 2022-11-16 at 16.37.07.png" descr="Screenshot 2022-11-16 at 16.37.07.png"/>
          <p:cNvPicPr>
            <a:picLocks noChangeAspect="1"/>
          </p:cNvPicPr>
          <p:nvPr/>
        </p:nvPicPr>
        <p:blipFill>
          <a:blip r:embed="rId3"/>
          <a:stretch>
            <a:fillRect/>
          </a:stretch>
        </p:blipFill>
        <p:spPr>
          <a:xfrm>
            <a:off x="2396196" y="4421193"/>
            <a:ext cx="19535677" cy="6979205"/>
          </a:xfrm>
          <a:prstGeom prst="rect">
            <a:avLst/>
          </a:prstGeom>
          <a:ln w="12700">
            <a:miter lim="400000"/>
          </a:ln>
        </p:spPr>
      </p:pic>
      <p:sp>
        <p:nvSpPr>
          <p:cNvPr id="1651" name="Rectangle 21"/>
          <p:cNvSpPr/>
          <p:nvPr/>
        </p:nvSpPr>
        <p:spPr>
          <a:xfrm flipH="1">
            <a:off x="2391867" y="10968169"/>
            <a:ext cx="19535676" cy="1752412"/>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1652" name="Rectangle 21"/>
          <p:cNvSpPr/>
          <p:nvPr/>
        </p:nvSpPr>
        <p:spPr>
          <a:xfrm flipH="1">
            <a:off x="7804" y="17176"/>
            <a:ext cx="24388660" cy="2491621"/>
          </a:xfrm>
          <a:prstGeom prst="rect">
            <a:avLst/>
          </a:prstGeom>
          <a:solidFill>
            <a:srgbClr val="F2F2F2"/>
          </a:solidFill>
          <a:ln w="12700">
            <a:miter lim="400000"/>
          </a:ln>
        </p:spPr>
        <p:txBody>
          <a:bodyPr lIns="45718" tIns="45718" rIns="45718" bIns="45718" anchor="ctr"/>
          <a:lstStyle/>
          <a:p>
            <a:pPr algn="ctr">
              <a:defRPr>
                <a:solidFill>
                  <a:srgbClr val="FFFFFF"/>
                </a:solidFill>
              </a:defRPr>
            </a:pPr>
            <a:endParaRPr/>
          </a:p>
        </p:txBody>
      </p:sp>
      <p:sp>
        <p:nvSpPr>
          <p:cNvPr id="1653" name="Group 3"/>
          <p:cNvSpPr txBox="1"/>
          <p:nvPr/>
        </p:nvSpPr>
        <p:spPr>
          <a:xfrm>
            <a:off x="7214924" y="834785"/>
            <a:ext cx="9974421" cy="8564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F4756"/>
                </a:solidFill>
                <a:latin typeface="Arial"/>
                <a:ea typeface="Arial"/>
                <a:cs typeface="Arial"/>
                <a:sym typeface="Arial"/>
              </a:defRPr>
            </a:lvl1pPr>
          </a:lstStyle>
          <a:p>
            <a:r>
              <a:t>REGULAR EXPRESSIONS</a:t>
            </a:r>
          </a:p>
        </p:txBody>
      </p:sp>
      <p:sp>
        <p:nvSpPr>
          <p:cNvPr id="1654"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70</a:t>
            </a:fld>
            <a:endParaRPr/>
          </a:p>
        </p:txBody>
      </p:sp>
      <p:sp>
        <p:nvSpPr>
          <p:cNvPr id="1655" name="TextBox 90"/>
          <p:cNvSpPr txBox="1"/>
          <p:nvPr/>
        </p:nvSpPr>
        <p:spPr>
          <a:xfrm>
            <a:off x="2293515" y="3274728"/>
            <a:ext cx="19817239" cy="5999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ts val="4200"/>
              </a:lnSpc>
              <a:defRPr sz="2800" spc="300">
                <a:solidFill>
                  <a:srgbClr val="FFFFFF"/>
                </a:solidFill>
              </a:defRPr>
            </a:pPr>
            <a:r>
              <a:rPr b="1"/>
              <a:t>Regular expression (RegEx)</a:t>
            </a:r>
            <a:r>
              <a:t> = sequence of characters that specify a </a:t>
            </a:r>
            <a:r>
              <a:rPr i="1"/>
              <a:t>flexible</a:t>
            </a:r>
            <a:r>
              <a:t> search pattern</a:t>
            </a:r>
          </a:p>
        </p:txBody>
      </p:sp>
      <p:sp>
        <p:nvSpPr>
          <p:cNvPr id="1656" name="https://regexr.com/…"/>
          <p:cNvSpPr txBox="1"/>
          <p:nvPr/>
        </p:nvSpPr>
        <p:spPr>
          <a:xfrm>
            <a:off x="17028622" y="11493855"/>
            <a:ext cx="3377773" cy="751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defRPr sz="2200" b="1" u="sng">
                <a:solidFill>
                  <a:srgbClr val="FFFFFF"/>
                </a:solidFill>
              </a:defRPr>
            </a:pPr>
            <a:r>
              <a:rPr>
                <a:solidFill>
                  <a:srgbClr val="3F4756"/>
                </a:solidFill>
                <a:hlinkClick r:id="rId4"/>
              </a:rPr>
              <a:t>https://regexr.com/</a:t>
            </a:r>
            <a:r>
              <a:t> </a:t>
            </a:r>
            <a:endParaRPr>
              <a:solidFill>
                <a:srgbClr val="3F4756"/>
              </a:solidFill>
            </a:endParaRPr>
          </a:p>
          <a:p>
            <a:pPr>
              <a:defRPr sz="2200" b="1" u="sng">
                <a:solidFill>
                  <a:srgbClr val="3F4756"/>
                </a:solidFill>
              </a:defRPr>
            </a:pPr>
            <a:r>
              <a:rPr>
                <a:hlinkClick r:id="rId5"/>
              </a:rPr>
              <a:t>https://regex101.com/</a:t>
            </a:r>
          </a:p>
        </p:txBody>
      </p:sp>
      <p:sp>
        <p:nvSpPr>
          <p:cNvPr id="1657" name="https://cheatography.com/davechild/cheat-sheets/regular-expressions/"/>
          <p:cNvSpPr txBox="1"/>
          <p:nvPr/>
        </p:nvSpPr>
        <p:spPr>
          <a:xfrm>
            <a:off x="2761488" y="11652605"/>
            <a:ext cx="9477273" cy="4216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2200" b="1" u="sng">
                <a:solidFill>
                  <a:srgbClr val="3F4756"/>
                </a:solidFill>
                <a:uFill>
                  <a:solidFill>
                    <a:srgbClr val="0000FF"/>
                  </a:solidFill>
                </a:uFill>
                <a:hlinkClick r:id="rId6"/>
              </a:defRPr>
            </a:lvl1pPr>
          </a:lstStyle>
          <a:p>
            <a:pPr>
              <a:defRPr>
                <a:uFillTx/>
              </a:defRPr>
            </a:pPr>
            <a:r>
              <a:rPr>
                <a:uFill>
                  <a:solidFill>
                    <a:srgbClr val="0000FF"/>
                  </a:solidFill>
                </a:uFill>
                <a:hlinkClick r:id="rId6"/>
              </a:rPr>
              <a:t>https://cheatography.com/davechild/cheat-sheets/regular-expressions/</a:t>
            </a:r>
          </a:p>
        </p:txBody>
      </p:sp>
      <p:sp>
        <p:nvSpPr>
          <p:cNvPr id="1658" name="Rectangle"/>
          <p:cNvSpPr/>
          <p:nvPr/>
        </p:nvSpPr>
        <p:spPr>
          <a:xfrm>
            <a:off x="2583824" y="11221911"/>
            <a:ext cx="19160419" cy="1321126"/>
          </a:xfrm>
          <a:prstGeom prst="rect">
            <a:avLst/>
          </a:prstGeom>
          <a:ln w="50800">
            <a:solidFill>
              <a:srgbClr val="3F4756"/>
            </a:solidFill>
          </a:ln>
        </p:spPr>
        <p:txBody>
          <a:bodyPr lIns="45718" tIns="45718" rIns="45718" bIns="45718" anchor="ctr"/>
          <a:lstStyle/>
          <a:p>
            <a:endParaRPr/>
          </a:p>
        </p:txBody>
      </p:sp>
      <p:sp>
        <p:nvSpPr>
          <p:cNvPr id="1659" name="Line"/>
          <p:cNvSpPr/>
          <p:nvPr/>
        </p:nvSpPr>
        <p:spPr>
          <a:xfrm flipV="1">
            <a:off x="13667706" y="11252820"/>
            <a:ext cx="1" cy="1259310"/>
          </a:xfrm>
          <a:prstGeom prst="line">
            <a:avLst/>
          </a:prstGeom>
          <a:ln w="50800">
            <a:solidFill>
              <a:srgbClr val="3F4756"/>
            </a:solidFill>
          </a:ln>
        </p:spPr>
        <p:txBody>
          <a:bodyPr lIns="45718" tIns="45718" rIns="45718" bIns="45718"/>
          <a:lstStyle/>
          <a:p>
            <a:pPr>
              <a:defRPr>
                <a:solidFill>
                  <a:srgbClr val="FFFFFF"/>
                </a:solidFill>
              </a:defRPr>
            </a:pPr>
            <a:endParaRPr/>
          </a:p>
        </p:txBody>
      </p:sp>
      <p:sp>
        <p:nvSpPr>
          <p:cNvPr id="1660" name="Regex Testers :"/>
          <p:cNvSpPr txBox="1"/>
          <p:nvPr/>
        </p:nvSpPr>
        <p:spPr>
          <a:xfrm>
            <a:off x="14210546" y="11601805"/>
            <a:ext cx="2726342" cy="5232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2800" b="1"/>
            </a:lvl1pPr>
          </a:lstStyle>
          <a:p>
            <a:r>
              <a:t>Regex Testers :</a:t>
            </a:r>
          </a:p>
        </p:txBody>
      </p:sp>
    </p:spTree>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 name="Rounded Rectangle"/>
          <p:cNvSpPr/>
          <p:nvPr/>
        </p:nvSpPr>
        <p:spPr>
          <a:xfrm>
            <a:off x="2580930" y="7903743"/>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0" name="Group 3"/>
          <p:cNvSpPr txBox="1"/>
          <p:nvPr/>
        </p:nvSpPr>
        <p:spPr>
          <a:xfrm>
            <a:off x="7542083" y="1021119"/>
            <a:ext cx="9287155"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lang="en-US" dirty="0"/>
              <a:t>Sed – The stream editor</a:t>
            </a:r>
            <a:endParaRPr dirty="0"/>
          </a:p>
        </p:txBody>
      </p:sp>
      <p:sp>
        <p:nvSpPr>
          <p:cNvPr id="817" name="Rounded Rectangle"/>
          <p:cNvSpPr/>
          <p:nvPr/>
        </p:nvSpPr>
        <p:spPr>
          <a:xfrm>
            <a:off x="2580930" y="4935899"/>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1" name="CustomShape 13"/>
          <p:cNvSpPr txBox="1"/>
          <p:nvPr/>
        </p:nvSpPr>
        <p:spPr>
          <a:xfrm>
            <a:off x="2818539" y="3385117"/>
            <a:ext cx="10060961" cy="27310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defTabSz="914400">
              <a:lnSpc>
                <a:spcPts val="4200"/>
              </a:lnSpc>
              <a:buSzPct val="100000"/>
              <a:defRPr sz="2800" spc="296">
                <a:solidFill>
                  <a:srgbClr val="FFFFFF"/>
                </a:solidFill>
              </a:defRPr>
            </a:pPr>
            <a:r>
              <a:rPr lang="en-US" sz="3200" dirty="0">
                <a:latin typeface="YACkoL24Adk 0"/>
              </a:rPr>
              <a:t>Sed can be used to search for and replace patterns. Here we’re changing ‘pat’ to ‘bat’:</a:t>
            </a:r>
            <a:br>
              <a:rPr lang="en-US" sz="3200" dirty="0">
                <a:latin typeface="YACkoL24Adk 0"/>
              </a:rPr>
            </a:b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sed 's/pat/bat/g'</a:t>
            </a:r>
            <a:r>
              <a:rPr dirty="0"/>
              <a:t> </a:t>
            </a:r>
            <a:r>
              <a:rPr lang="en-US" dirty="0"/>
              <a:t>patients.txt</a:t>
            </a:r>
            <a:endParaRPr dirty="0"/>
          </a:p>
          <a:p>
            <a:pPr marL="280736" indent="-280736" defTabSz="914400">
              <a:lnSpc>
                <a:spcPts val="4200"/>
              </a:lnSpc>
              <a:buSzPct val="100000"/>
              <a:buChar char="•"/>
              <a:defRPr sz="2800" b="1" spc="296">
                <a:solidFill>
                  <a:srgbClr val="FFFFFF"/>
                </a:solidFill>
              </a:defRPr>
            </a:pPr>
            <a:endParaRPr dirty="0"/>
          </a:p>
        </p:txBody>
      </p:sp>
      <p:sp>
        <p:nvSpPr>
          <p:cNvPr id="823"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2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71</a:t>
            </a:r>
            <a:endParaRPr dirty="0"/>
          </a:p>
        </p:txBody>
      </p:sp>
      <p:sp>
        <p:nvSpPr>
          <p:cNvPr id="25" name="CustomShape 13">
            <a:extLst>
              <a:ext uri="{FF2B5EF4-FFF2-40B4-BE49-F238E27FC236}">
                <a16:creationId xmlns:a16="http://schemas.microsoft.com/office/drawing/2014/main" id="{8A0F6656-F3BB-6A3A-0965-40EC002026CC}"/>
              </a:ext>
            </a:extLst>
          </p:cNvPr>
          <p:cNvSpPr txBox="1"/>
          <p:nvPr/>
        </p:nvSpPr>
        <p:spPr>
          <a:xfrm>
            <a:off x="2818540" y="6370527"/>
            <a:ext cx="10043118" cy="32696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By using anchors we can be more specific about the exact pattern we want to hit:</a:t>
            </a:r>
          </a:p>
          <a:p>
            <a:pPr marL="280736" indent="-280736" defTabSz="914400">
              <a:lnSpc>
                <a:spcPts val="4200"/>
              </a:lnSpc>
              <a:buSzPct val="100000"/>
              <a:buChar char="•"/>
              <a:defRPr sz="2800"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sed 's/^40/XX/g' patients.txt</a:t>
            </a:r>
            <a:endParaRPr dirty="0"/>
          </a:p>
          <a:p>
            <a:pPr marL="280736" indent="-280736" defTabSz="914400">
              <a:lnSpc>
                <a:spcPts val="4200"/>
              </a:lnSpc>
              <a:buSzPct val="100000"/>
              <a:buChar char="•"/>
              <a:defRPr sz="2800" spc="296">
                <a:solidFill>
                  <a:srgbClr val="FFFFFF"/>
                </a:solidFill>
              </a:defRPr>
            </a:pPr>
            <a:endParaRPr dirty="0"/>
          </a:p>
          <a:p>
            <a:pPr marL="280736" indent="-280736" defTabSz="914400">
              <a:lnSpc>
                <a:spcPts val="4200"/>
              </a:lnSpc>
              <a:buSzPct val="100000"/>
              <a:buChar char="•"/>
              <a:defRPr sz="2800" spc="296">
                <a:solidFill>
                  <a:srgbClr val="FFFFFF"/>
                </a:solidFill>
              </a:defRPr>
            </a:pPr>
            <a:endParaRPr dirty="0"/>
          </a:p>
        </p:txBody>
      </p:sp>
      <p:sp>
        <p:nvSpPr>
          <p:cNvPr id="2" name="TextBox 1">
            <a:extLst>
              <a:ext uri="{FF2B5EF4-FFF2-40B4-BE49-F238E27FC236}">
                <a16:creationId xmlns:a16="http://schemas.microsoft.com/office/drawing/2014/main" id="{F53771B3-8218-C4B8-87D5-8D42BA266FB2}"/>
              </a:ext>
            </a:extLst>
          </p:cNvPr>
          <p:cNvSpPr txBox="1"/>
          <p:nvPr/>
        </p:nvSpPr>
        <p:spPr>
          <a:xfrm>
            <a:off x="2606479" y="11373304"/>
            <a:ext cx="18445041" cy="16818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400">
              <a:lnSpc>
                <a:spcPts val="4200"/>
              </a:lnSpc>
              <a:buSzPct val="100000"/>
              <a:defRPr sz="2800" spc="296">
                <a:solidFill>
                  <a:srgbClr val="FFFFFF"/>
                </a:solidFill>
              </a:defRPr>
            </a:pPr>
            <a:r>
              <a:rPr lang="en-US" sz="3200" dirty="0">
                <a:latin typeface="YACkoL24Adk 0"/>
              </a:rPr>
              <a:t>You can find many examples for using sed on </a:t>
            </a:r>
          </a:p>
          <a:p>
            <a:pPr defTabSz="914400">
              <a:lnSpc>
                <a:spcPts val="4200"/>
              </a:lnSpc>
              <a:buSzPct val="100000"/>
              <a:defRPr sz="2800" spc="296">
                <a:solidFill>
                  <a:srgbClr val="FFFFFF"/>
                </a:solidFill>
              </a:defRPr>
            </a:pPr>
            <a:r>
              <a:rPr lang="en-US" sz="3200" dirty="0">
                <a:latin typeface="YACkoL24Adk 0"/>
              </a:rPr>
              <a:t>the internet, i.e. here: https://www.howtogeek.com/666395/how-to-use-the-sed-command-on-linux/  </a:t>
            </a:r>
            <a:endParaRPr lang="en-US" sz="3200" spc="190" dirty="0">
              <a:solidFill>
                <a:srgbClr val="000000"/>
              </a:solidFill>
              <a:latin typeface="YACkoL24Adk 0"/>
              <a:ea typeface="Arial"/>
              <a:cs typeface="Arial"/>
              <a:sym typeface="Arial"/>
            </a:endParaRPr>
          </a:p>
        </p:txBody>
      </p:sp>
      <p:pic>
        <p:nvPicPr>
          <p:cNvPr id="4" name="Picture 3">
            <a:extLst>
              <a:ext uri="{FF2B5EF4-FFF2-40B4-BE49-F238E27FC236}">
                <a16:creationId xmlns:a16="http://schemas.microsoft.com/office/drawing/2014/main" id="{FF4056F3-2D8B-8E83-6AA1-0A61C8738C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513643" y="3155031"/>
            <a:ext cx="10043115" cy="8381710"/>
          </a:xfrm>
          <a:prstGeom prst="rect">
            <a:avLst/>
          </a:prstGeom>
        </p:spPr>
      </p:pic>
      <p:sp>
        <p:nvSpPr>
          <p:cNvPr id="3" name="TextBox 2">
            <a:extLst>
              <a:ext uri="{FF2B5EF4-FFF2-40B4-BE49-F238E27FC236}">
                <a16:creationId xmlns:a16="http://schemas.microsoft.com/office/drawing/2014/main" id="{B536D8B1-733E-6896-953D-5C8010AE3D4E}"/>
              </a:ext>
            </a:extLst>
          </p:cNvPr>
          <p:cNvSpPr txBox="1"/>
          <p:nvPr/>
        </p:nvSpPr>
        <p:spPr>
          <a:xfrm>
            <a:off x="2616639" y="9331144"/>
            <a:ext cx="10273021" cy="11432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400">
              <a:lnSpc>
                <a:spcPts val="4200"/>
              </a:lnSpc>
              <a:buSzPct val="100000"/>
              <a:defRPr sz="2800" spc="296">
                <a:solidFill>
                  <a:srgbClr val="FFFFFF"/>
                </a:solidFill>
              </a:defRPr>
            </a:pPr>
            <a:r>
              <a:rPr lang="en-US" sz="3200" dirty="0">
                <a:latin typeface="YACkoL24Adk 0"/>
              </a:rPr>
              <a:t>You should always be as specific as possible to avoid changing parts you didn’t want to.</a:t>
            </a:r>
            <a:endParaRPr lang="en-US" sz="3200" spc="190" dirty="0">
              <a:solidFill>
                <a:srgbClr val="000000"/>
              </a:solidFill>
              <a:latin typeface="YACkoL24Adk 0"/>
              <a:ea typeface="Arial"/>
              <a:cs typeface="Arial"/>
              <a:sym typeface="Arial"/>
            </a:endParaRPr>
          </a:p>
        </p:txBody>
      </p:sp>
    </p:spTree>
    <p:extLst>
      <p:ext uri="{BB962C8B-B14F-4D97-AF65-F5344CB8AC3E}">
        <p14:creationId xmlns:p14="http://schemas.microsoft.com/office/powerpoint/2010/main" val="2340153866"/>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2" name="Group 3"/>
          <p:cNvSpPr txBox="1"/>
          <p:nvPr/>
        </p:nvSpPr>
        <p:spPr>
          <a:xfrm>
            <a:off x="8907831" y="910059"/>
            <a:ext cx="6555637"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b="1" spc="600">
                <a:solidFill>
                  <a:srgbClr val="FFFFFF"/>
                </a:solidFill>
              </a:defRPr>
            </a:lvl1pPr>
          </a:lstStyle>
          <a:p>
            <a:r>
              <a:rPr dirty="0"/>
              <a:t>CHEAT SHEET </a:t>
            </a:r>
            <a:r>
              <a:rPr lang="en-US" dirty="0"/>
              <a:t>5</a:t>
            </a:r>
          </a:p>
        </p:txBody>
      </p:sp>
      <p:sp>
        <p:nvSpPr>
          <p:cNvPr id="1663" name="Скругленный прямоугольник 7"/>
          <p:cNvSpPr/>
          <p:nvPr/>
        </p:nvSpPr>
        <p:spPr>
          <a:xfrm>
            <a:off x="951646" y="3364164"/>
            <a:ext cx="10889351" cy="4927717"/>
          </a:xfrm>
          <a:prstGeom prst="roundRect">
            <a:avLst>
              <a:gd name="adj" fmla="val 2746"/>
            </a:avLst>
          </a:prstGeom>
          <a:solidFill>
            <a:srgbClr val="E2E2E2"/>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DCCE">
                    <a:alpha val="95258"/>
                  </a:srgbClr>
                </a:solidFill>
                <a:latin typeface="Calibri"/>
                <a:ea typeface="Calibri"/>
                <a:cs typeface="Calibri"/>
                <a:sym typeface="Calibri"/>
              </a:defRPr>
            </a:pPr>
            <a:endParaRPr/>
          </a:p>
        </p:txBody>
      </p:sp>
      <p:sp>
        <p:nvSpPr>
          <p:cNvPr id="1664" name="pwd # print working dir…"/>
          <p:cNvSpPr txBox="1"/>
          <p:nvPr/>
        </p:nvSpPr>
        <p:spPr>
          <a:xfrm>
            <a:off x="1643429" y="4294792"/>
            <a:ext cx="10085128" cy="3238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less [file] </a:t>
            </a:r>
            <a:r>
              <a:rPr b="0"/>
              <a:t># view file content</a:t>
            </a:r>
          </a:p>
          <a:p>
            <a:pPr defTabSz="914400">
              <a:lnSpc>
                <a:spcPct val="150000"/>
              </a:lnSpc>
              <a:defRPr sz="2600" b="1">
                <a:latin typeface="Courier New"/>
                <a:ea typeface="Courier New"/>
                <a:cs typeface="Courier New"/>
                <a:sym typeface="Courier New"/>
              </a:defRPr>
            </a:pPr>
            <a:r>
              <a:t>cat [file] </a:t>
            </a:r>
            <a:r>
              <a:rPr b="0"/>
              <a:t># view file content (full)</a:t>
            </a:r>
          </a:p>
          <a:p>
            <a:pPr defTabSz="914400">
              <a:lnSpc>
                <a:spcPct val="150000"/>
              </a:lnSpc>
              <a:defRPr sz="2600" b="1">
                <a:latin typeface="Courier New"/>
                <a:ea typeface="Courier New"/>
                <a:cs typeface="Courier New"/>
                <a:sym typeface="Courier New"/>
              </a:defRPr>
            </a:pPr>
            <a:r>
              <a:t>head / tail -n 10 [file] </a:t>
            </a:r>
            <a:r>
              <a:rPr b="0"/>
              <a:t># view n first/last lines</a:t>
            </a:r>
          </a:p>
          <a:p>
            <a:pPr defTabSz="914400">
              <a:lnSpc>
                <a:spcPct val="150000"/>
              </a:lnSpc>
              <a:defRPr sz="2600" b="1">
                <a:latin typeface="Courier New"/>
                <a:ea typeface="Courier New"/>
                <a:cs typeface="Courier New"/>
                <a:sym typeface="Courier New"/>
              </a:defRPr>
            </a:pPr>
            <a:r>
              <a:t>nano [file] </a:t>
            </a:r>
            <a:r>
              <a:rPr b="0"/>
              <a:t># </a:t>
            </a:r>
            <a:r>
              <a:rPr u="sng">
                <a:hlinkClick r:id="rId3"/>
              </a:rPr>
              <a:t>https://www.nano-editor.org/dist/latest/cheatsheet.html</a:t>
            </a:r>
            <a:r>
              <a:rPr u="sng"/>
              <a:t> </a:t>
            </a:r>
          </a:p>
          <a:p>
            <a:pPr defTabSz="914400">
              <a:lnSpc>
                <a:spcPct val="150000"/>
              </a:lnSpc>
              <a:defRPr sz="2600" b="1">
                <a:latin typeface="Courier New"/>
                <a:ea typeface="Courier New"/>
                <a:cs typeface="Courier New"/>
                <a:sym typeface="Courier New"/>
              </a:defRPr>
            </a:pPr>
            <a:r>
              <a:t>vim [file] </a:t>
            </a:r>
            <a:r>
              <a:rPr b="0"/>
              <a:t># </a:t>
            </a:r>
            <a:r>
              <a:rPr u="sng">
                <a:hlinkClick r:id="rId4"/>
              </a:rPr>
              <a:t>https://vim.rtorr.com/</a:t>
            </a:r>
            <a:r>
              <a:rPr u="sng"/>
              <a:t> </a:t>
            </a:r>
          </a:p>
        </p:txBody>
      </p:sp>
      <p:sp>
        <p:nvSpPr>
          <p:cNvPr id="1665" name="Скругленный прямоугольник 7"/>
          <p:cNvSpPr/>
          <p:nvPr/>
        </p:nvSpPr>
        <p:spPr>
          <a:xfrm>
            <a:off x="8334390" y="3614694"/>
            <a:ext cx="3218851"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666" name="WHERE &amp; WHAT"/>
          <p:cNvSpPr txBox="1"/>
          <p:nvPr/>
        </p:nvSpPr>
        <p:spPr>
          <a:xfrm>
            <a:off x="8352857" y="3815698"/>
            <a:ext cx="3181917"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View Files</a:t>
            </a:r>
          </a:p>
        </p:txBody>
      </p:sp>
      <p:sp>
        <p:nvSpPr>
          <p:cNvPr id="1667"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72</a:t>
            </a:fld>
            <a:endParaRPr/>
          </a:p>
        </p:txBody>
      </p:sp>
      <p:sp>
        <p:nvSpPr>
          <p:cNvPr id="1668"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669" name="Скругленный прямоугольник 7"/>
          <p:cNvSpPr/>
          <p:nvPr/>
        </p:nvSpPr>
        <p:spPr>
          <a:xfrm>
            <a:off x="951647" y="8966299"/>
            <a:ext cx="22468006" cy="3996670"/>
          </a:xfrm>
          <a:prstGeom prst="roundRect">
            <a:avLst>
              <a:gd name="adj" fmla="val 3386"/>
            </a:avLst>
          </a:prstGeom>
          <a:solidFill>
            <a:srgbClr val="D8C1FF"/>
          </a:solidFill>
          <a:ln w="12700">
            <a:miter lim="400000"/>
          </a:ln>
          <a:effectLst>
            <a:outerShdw blurRad="457200" dist="101600" dir="2700000" rotWithShape="0">
              <a:srgbClr val="000000">
                <a:alpha val="26000"/>
              </a:srgbClr>
            </a:outerShdw>
          </a:effectLst>
        </p:spPr>
        <p:txBody>
          <a:bodyPr lIns="45718" tIns="45718" rIns="45718" bIns="45718" anchor="ctr"/>
          <a:lstStyle/>
          <a:p>
            <a:pPr>
              <a:lnSpc>
                <a:spcPct val="120000"/>
              </a:lnSpc>
              <a:defRPr sz="2600" b="1" spc="252">
                <a:solidFill>
                  <a:srgbClr val="3F4756"/>
                </a:solidFill>
                <a:latin typeface="Courier New"/>
                <a:ea typeface="Courier New"/>
                <a:cs typeface="Courier New"/>
                <a:sym typeface="Courier New"/>
              </a:defRPr>
            </a:pPr>
            <a:endParaRPr/>
          </a:p>
        </p:txBody>
      </p:sp>
      <p:sp>
        <p:nvSpPr>
          <p:cNvPr id="1670" name="pwd # print working dir…"/>
          <p:cNvSpPr txBox="1"/>
          <p:nvPr/>
        </p:nvSpPr>
        <p:spPr>
          <a:xfrm>
            <a:off x="11501249" y="10382087"/>
            <a:ext cx="11331221" cy="2095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sed -[f]</a:t>
            </a:r>
            <a:r>
              <a:rPr b="0"/>
              <a:t>'</a:t>
            </a:r>
            <a:r>
              <a:t>command</a:t>
            </a:r>
            <a:r>
              <a:rPr b="0"/>
              <a:t>'</a:t>
            </a:r>
            <a:r>
              <a:t>[file]</a:t>
            </a:r>
            <a:r>
              <a:rPr b="0"/>
              <a:t> # Insertion, deletion, … </a:t>
            </a:r>
          </a:p>
          <a:p>
            <a:pPr defTabSz="914400">
              <a:lnSpc>
                <a:spcPct val="150000"/>
              </a:lnSpc>
              <a:defRPr sz="2600" b="1">
                <a:latin typeface="Courier New"/>
                <a:ea typeface="Courier New"/>
                <a:cs typeface="Courier New"/>
                <a:sym typeface="Courier New"/>
              </a:defRPr>
            </a:pPr>
            <a:r>
              <a:t>grep -[f][</a:t>
            </a:r>
            <a:r>
              <a:rPr b="0"/>
              <a:t>'</a:t>
            </a:r>
            <a:r>
              <a:t>pattern</a:t>
            </a:r>
            <a:r>
              <a:rPr b="0"/>
              <a:t>'</a:t>
            </a:r>
            <a:r>
              <a:t>][file]</a:t>
            </a:r>
            <a:r>
              <a:rPr b="0"/>
              <a:t> # Search for pattern</a:t>
            </a:r>
          </a:p>
          <a:p>
            <a:pPr defTabSz="914400">
              <a:lnSpc>
                <a:spcPct val="150000"/>
              </a:lnSpc>
              <a:defRPr sz="2600" b="1">
                <a:latin typeface="Courier New"/>
                <a:ea typeface="Courier New"/>
                <a:cs typeface="Courier New"/>
                <a:sym typeface="Courier New"/>
              </a:defRPr>
            </a:pPr>
            <a:r>
              <a:t>awk </a:t>
            </a:r>
            <a:r>
              <a:rPr b="0"/>
              <a:t>'</a:t>
            </a:r>
            <a:r>
              <a:t>{pattern}</a:t>
            </a:r>
            <a:r>
              <a:rPr b="0"/>
              <a:t>'</a:t>
            </a:r>
            <a:r>
              <a:t>[file]</a:t>
            </a:r>
            <a:r>
              <a:rPr b="0"/>
              <a:t> # Search, replace, extract, …</a:t>
            </a:r>
          </a:p>
          <a:p>
            <a:pPr defTabSz="914400">
              <a:lnSpc>
                <a:spcPct val="150000"/>
              </a:lnSpc>
              <a:defRPr sz="2600" b="1">
                <a:latin typeface="Courier New"/>
                <a:ea typeface="Courier New"/>
                <a:cs typeface="Courier New"/>
                <a:sym typeface="Courier New"/>
              </a:defRPr>
            </a:pPr>
            <a:r>
              <a:t>find -[f][path]['pattern'] </a:t>
            </a:r>
            <a:r>
              <a:rPr b="0"/>
              <a:t># Search pattern in file name</a:t>
            </a:r>
          </a:p>
        </p:txBody>
      </p:sp>
      <p:sp>
        <p:nvSpPr>
          <p:cNvPr id="1671" name="pwd # print working dir…"/>
          <p:cNvSpPr txBox="1"/>
          <p:nvPr/>
        </p:nvSpPr>
        <p:spPr>
          <a:xfrm>
            <a:off x="1643429" y="9748410"/>
            <a:ext cx="10085128" cy="266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wc -[f][file] </a:t>
            </a:r>
            <a:r>
              <a:rPr b="0"/>
              <a:t># Count lines, characters, bits</a:t>
            </a:r>
          </a:p>
          <a:p>
            <a:pPr defTabSz="914400">
              <a:lnSpc>
                <a:spcPct val="150000"/>
              </a:lnSpc>
              <a:defRPr sz="2600" b="1">
                <a:latin typeface="Courier New"/>
                <a:ea typeface="Courier New"/>
                <a:cs typeface="Courier New"/>
                <a:sym typeface="Courier New"/>
              </a:defRPr>
            </a:pPr>
            <a:r>
              <a:t>sort -[f][file]</a:t>
            </a:r>
            <a:r>
              <a:rPr b="0"/>
              <a:t> # Sort file (by field/column)</a:t>
            </a:r>
          </a:p>
          <a:p>
            <a:pPr defTabSz="914400">
              <a:lnSpc>
                <a:spcPct val="150000"/>
              </a:lnSpc>
              <a:defRPr sz="2600" b="1">
                <a:latin typeface="Courier New"/>
                <a:ea typeface="Courier New"/>
                <a:cs typeface="Courier New"/>
                <a:sym typeface="Courier New"/>
              </a:defRPr>
            </a:pPr>
            <a:r>
              <a:t>uniq -[f][file] </a:t>
            </a:r>
            <a:r>
              <a:rPr b="0"/>
              <a:t># Return unique values</a:t>
            </a:r>
          </a:p>
          <a:p>
            <a:pPr defTabSz="914400">
              <a:lnSpc>
                <a:spcPct val="150000"/>
              </a:lnSpc>
              <a:defRPr sz="2600" b="1">
                <a:latin typeface="Courier New"/>
                <a:ea typeface="Courier New"/>
                <a:cs typeface="Courier New"/>
                <a:sym typeface="Courier New"/>
              </a:defRPr>
            </a:pPr>
            <a:r>
              <a:t>cut -[f][file]: </a:t>
            </a:r>
            <a:r>
              <a:rPr b="0"/>
              <a:t># Extract field/column</a:t>
            </a:r>
          </a:p>
          <a:p>
            <a:pPr defTabSz="914400">
              <a:lnSpc>
                <a:spcPct val="150000"/>
              </a:lnSpc>
              <a:defRPr sz="2600" b="1">
                <a:latin typeface="Courier New"/>
                <a:ea typeface="Courier New"/>
                <a:cs typeface="Courier New"/>
                <a:sym typeface="Courier New"/>
              </a:defRPr>
            </a:pPr>
            <a:r>
              <a:t>paste -[f][files]: </a:t>
            </a:r>
            <a:r>
              <a:rPr b="0"/>
              <a:t># Merge file lines</a:t>
            </a:r>
          </a:p>
        </p:txBody>
      </p:sp>
      <p:sp>
        <p:nvSpPr>
          <p:cNvPr id="1672" name="Скругленный прямоугольник 7"/>
          <p:cNvSpPr/>
          <p:nvPr/>
        </p:nvSpPr>
        <p:spPr>
          <a:xfrm>
            <a:off x="18527599" y="9203703"/>
            <a:ext cx="4677075"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673" name="WHERE &amp; WHAT"/>
          <p:cNvSpPr txBox="1"/>
          <p:nvPr/>
        </p:nvSpPr>
        <p:spPr>
          <a:xfrm>
            <a:off x="18681890" y="9379308"/>
            <a:ext cx="4368492"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Manipulating Files</a:t>
            </a:r>
          </a:p>
        </p:txBody>
      </p:sp>
      <p:sp>
        <p:nvSpPr>
          <p:cNvPr id="1674" name="Скругленный прямоугольник 7"/>
          <p:cNvSpPr/>
          <p:nvPr/>
        </p:nvSpPr>
        <p:spPr>
          <a:xfrm>
            <a:off x="12535383" y="3364164"/>
            <a:ext cx="10889350" cy="4927717"/>
          </a:xfrm>
          <a:prstGeom prst="roundRect">
            <a:avLst>
              <a:gd name="adj" fmla="val 2746"/>
            </a:avLst>
          </a:prstGeom>
          <a:solidFill>
            <a:srgbClr val="DAEA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8BA5F4"/>
                </a:solidFill>
                <a:latin typeface="Calibri"/>
                <a:ea typeface="Calibri"/>
                <a:cs typeface="Calibri"/>
                <a:sym typeface="Calibri"/>
              </a:defRPr>
            </a:pPr>
            <a:endParaRPr/>
          </a:p>
        </p:txBody>
      </p:sp>
      <p:sp>
        <p:nvSpPr>
          <p:cNvPr id="1675" name="pwd # print working dir…"/>
          <p:cNvSpPr txBox="1"/>
          <p:nvPr/>
        </p:nvSpPr>
        <p:spPr>
          <a:xfrm>
            <a:off x="13124898" y="4167792"/>
            <a:ext cx="10240259" cy="3670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tar -[f] [file] </a:t>
            </a:r>
            <a:r>
              <a:rPr b="0"/>
              <a:t># .tar files</a:t>
            </a:r>
          </a:p>
          <a:p>
            <a:pPr defTabSz="914400">
              <a:lnSpc>
                <a:spcPct val="150000"/>
              </a:lnSpc>
              <a:defRPr sz="2600" b="1">
                <a:latin typeface="Courier New"/>
                <a:ea typeface="Courier New"/>
                <a:cs typeface="Courier New"/>
                <a:sym typeface="Courier New"/>
              </a:defRPr>
            </a:pPr>
            <a:r>
              <a:t>gzip -[f] [file] </a:t>
            </a:r>
            <a:r>
              <a:rPr b="0"/>
              <a:t># (de)compress (.tar).gz files</a:t>
            </a:r>
          </a:p>
          <a:p>
            <a:pPr defTabSz="914400">
              <a:lnSpc>
                <a:spcPct val="150000"/>
              </a:lnSpc>
              <a:defRPr sz="2600" b="1">
                <a:latin typeface="Courier New"/>
                <a:ea typeface="Courier New"/>
                <a:cs typeface="Courier New"/>
                <a:sym typeface="Courier New"/>
              </a:defRPr>
            </a:pPr>
            <a:r>
              <a:t>unzip -[f] [file] </a:t>
            </a:r>
            <a:r>
              <a:rPr b="0"/>
              <a:t># decompress .zip files</a:t>
            </a:r>
          </a:p>
          <a:p>
            <a:pPr defTabSz="914400">
              <a:lnSpc>
                <a:spcPct val="150000"/>
              </a:lnSpc>
              <a:defRPr sz="2600" b="1">
                <a:latin typeface="Courier New"/>
                <a:ea typeface="Courier New"/>
                <a:cs typeface="Courier New"/>
                <a:sym typeface="Courier New"/>
              </a:defRPr>
            </a:pPr>
            <a:r>
              <a:t>zless -[f][file] </a:t>
            </a:r>
            <a:r>
              <a:rPr b="0"/>
              <a:t># view .gz file w/o decompression</a:t>
            </a:r>
          </a:p>
          <a:p>
            <a:pPr defTabSz="914400">
              <a:lnSpc>
                <a:spcPct val="150000"/>
              </a:lnSpc>
              <a:defRPr sz="2600" b="1">
                <a:latin typeface="Courier New"/>
                <a:ea typeface="Courier New"/>
                <a:cs typeface="Courier New"/>
                <a:sym typeface="Courier New"/>
              </a:defRPr>
            </a:pPr>
            <a:r>
              <a:t>gunzip -[f] [file] </a:t>
            </a:r>
            <a:r>
              <a:rPr b="0"/>
              <a:t># uncompress and keep original</a:t>
            </a:r>
          </a:p>
          <a:p>
            <a:pPr defTabSz="457200">
              <a:defRPr sz="3000" b="1">
                <a:solidFill>
                  <a:srgbClr val="FFFFFF"/>
                </a:solidFill>
                <a:latin typeface="Courier New"/>
                <a:ea typeface="Courier New"/>
                <a:cs typeface="Courier New"/>
                <a:sym typeface="Courier New"/>
              </a:defRPr>
            </a:pPr>
            <a:endParaRPr b="0"/>
          </a:p>
          <a:p>
            <a:pPr defTabSz="914400">
              <a:lnSpc>
                <a:spcPct val="150000"/>
              </a:lnSpc>
              <a:defRPr sz="2600" b="1">
                <a:latin typeface="Courier New"/>
                <a:ea typeface="Courier New"/>
                <a:cs typeface="Courier New"/>
                <a:sym typeface="Courier New"/>
              </a:defRPr>
            </a:pPr>
            <a:r>
              <a:t>others: zcat, zmore, gzcat</a:t>
            </a:r>
          </a:p>
        </p:txBody>
      </p:sp>
      <p:sp>
        <p:nvSpPr>
          <p:cNvPr id="1676" name="Скругленный прямоугольник 7"/>
          <p:cNvSpPr/>
          <p:nvPr/>
        </p:nvSpPr>
        <p:spPr>
          <a:xfrm>
            <a:off x="19140746" y="3614694"/>
            <a:ext cx="3996231"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677" name="WHERE &amp; WHAT"/>
          <p:cNvSpPr txBox="1"/>
          <p:nvPr/>
        </p:nvSpPr>
        <p:spPr>
          <a:xfrm>
            <a:off x="19227342" y="3815698"/>
            <a:ext cx="3823040"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Compressed Files</a:t>
            </a:r>
          </a:p>
        </p:txBody>
      </p:sp>
    </p:spTree>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4" name="Screenshot 2022-06-24 at 15.06.23.png" descr="Screenshot 2022-06-24 at 15.06.23.png"/>
          <p:cNvPicPr>
            <a:picLocks noChangeAspect="1"/>
          </p:cNvPicPr>
          <p:nvPr/>
        </p:nvPicPr>
        <p:blipFill>
          <a:blip r:embed="rId3"/>
          <a:srcRect l="261" t="66" r="375" b="665"/>
          <a:stretch>
            <a:fillRect/>
          </a:stretch>
        </p:blipFill>
        <p:spPr>
          <a:xfrm>
            <a:off x="628189" y="465752"/>
            <a:ext cx="22330570" cy="12367023"/>
          </a:xfrm>
          <a:custGeom>
            <a:avLst/>
            <a:gdLst/>
            <a:ahLst/>
            <a:cxnLst>
              <a:cxn ang="0">
                <a:pos x="wd2" y="hd2"/>
              </a:cxn>
              <a:cxn ang="5400000">
                <a:pos x="wd2" y="hd2"/>
              </a:cxn>
              <a:cxn ang="10800000">
                <a:pos x="wd2" y="hd2"/>
              </a:cxn>
              <a:cxn ang="16200000">
                <a:pos x="wd2" y="hd2"/>
              </a:cxn>
            </a:cxnLst>
            <a:rect l="0" t="0" r="r" b="b"/>
            <a:pathLst>
              <a:path w="21600" h="21600" extrusionOk="0">
                <a:moveTo>
                  <a:pt x="304" y="0"/>
                </a:moveTo>
                <a:cubicBezTo>
                  <a:pt x="215" y="0"/>
                  <a:pt x="162" y="0"/>
                  <a:pt x="126" y="27"/>
                </a:cubicBezTo>
                <a:cubicBezTo>
                  <a:pt x="74" y="61"/>
                  <a:pt x="34" y="134"/>
                  <a:pt x="15" y="227"/>
                </a:cubicBezTo>
                <a:cubicBezTo>
                  <a:pt x="0" y="292"/>
                  <a:pt x="0" y="388"/>
                  <a:pt x="0" y="550"/>
                </a:cubicBezTo>
                <a:lnTo>
                  <a:pt x="0" y="21050"/>
                </a:lnTo>
                <a:cubicBezTo>
                  <a:pt x="0" y="21212"/>
                  <a:pt x="0" y="21308"/>
                  <a:pt x="15" y="21373"/>
                </a:cubicBezTo>
                <a:cubicBezTo>
                  <a:pt x="34" y="21466"/>
                  <a:pt x="74" y="21539"/>
                  <a:pt x="126" y="21573"/>
                </a:cubicBezTo>
                <a:cubicBezTo>
                  <a:pt x="162" y="21600"/>
                  <a:pt x="215" y="21600"/>
                  <a:pt x="304" y="21600"/>
                </a:cubicBezTo>
                <a:lnTo>
                  <a:pt x="21296" y="21600"/>
                </a:lnTo>
                <a:cubicBezTo>
                  <a:pt x="21385" y="21600"/>
                  <a:pt x="21439" y="21600"/>
                  <a:pt x="21474" y="21573"/>
                </a:cubicBezTo>
                <a:cubicBezTo>
                  <a:pt x="21526" y="21539"/>
                  <a:pt x="21566" y="21466"/>
                  <a:pt x="21585" y="21373"/>
                </a:cubicBezTo>
                <a:cubicBezTo>
                  <a:pt x="21600" y="21308"/>
                  <a:pt x="21600" y="21212"/>
                  <a:pt x="21600" y="21050"/>
                </a:cubicBezTo>
                <a:lnTo>
                  <a:pt x="21600" y="550"/>
                </a:lnTo>
                <a:cubicBezTo>
                  <a:pt x="21600" y="388"/>
                  <a:pt x="21600" y="292"/>
                  <a:pt x="21585" y="227"/>
                </a:cubicBezTo>
                <a:cubicBezTo>
                  <a:pt x="21566" y="134"/>
                  <a:pt x="21526" y="61"/>
                  <a:pt x="21474" y="27"/>
                </a:cubicBezTo>
                <a:cubicBezTo>
                  <a:pt x="21439" y="0"/>
                  <a:pt x="21385" y="0"/>
                  <a:pt x="21296" y="0"/>
                </a:cubicBezTo>
                <a:lnTo>
                  <a:pt x="304" y="0"/>
                </a:lnTo>
                <a:close/>
              </a:path>
            </a:pathLst>
          </a:custGeom>
          <a:ln w="12700">
            <a:miter lim="400000"/>
          </a:ln>
        </p:spPr>
      </p:pic>
      <p:sp>
        <p:nvSpPr>
          <p:cNvPr id="445" name="Rectangle 39"/>
          <p:cNvSpPr/>
          <p:nvPr/>
        </p:nvSpPr>
        <p:spPr>
          <a:xfrm>
            <a:off x="10577830" y="3268979"/>
            <a:ext cx="13793470" cy="7178042"/>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446" name="TextBox 35"/>
          <p:cNvSpPr txBox="1"/>
          <p:nvPr/>
        </p:nvSpPr>
        <p:spPr>
          <a:xfrm>
            <a:off x="10097423" y="1914762"/>
            <a:ext cx="2294315" cy="46634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30000" spc="600">
                <a:solidFill>
                  <a:srgbClr val="E2A24F"/>
                </a:solidFill>
              </a:defRPr>
            </a:lvl1pPr>
          </a:lstStyle>
          <a:p>
            <a:r>
              <a:rPr dirty="0"/>
              <a:t>“</a:t>
            </a:r>
          </a:p>
        </p:txBody>
      </p:sp>
      <p:sp>
        <p:nvSpPr>
          <p:cNvPr id="447" name="Group 1"/>
          <p:cNvSpPr txBox="1"/>
          <p:nvPr/>
        </p:nvSpPr>
        <p:spPr>
          <a:xfrm>
            <a:off x="11640963" y="4990655"/>
            <a:ext cx="9455552" cy="14773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pPr>
              <a:defRPr sz="4500" spc="562"/>
            </a:pPr>
            <a:r>
              <a:rPr lang="en-US" dirty="0"/>
              <a:t>Last exercise for today, let’s go!</a:t>
            </a:r>
            <a:endParaRPr dirty="0"/>
          </a:p>
        </p:txBody>
      </p:sp>
      <p:sp>
        <p:nvSpPr>
          <p:cNvPr id="448" name="TextBox 6"/>
          <p:cNvSpPr txBox="1">
            <a:spLocks noGrp="1"/>
          </p:cNvSpPr>
          <p:nvPr>
            <p:ph type="sldNum" sz="quarter" idx="2"/>
          </p:nvPr>
        </p:nvSpPr>
        <p:spPr>
          <a:xfrm>
            <a:off x="23556632" y="12949908"/>
            <a:ext cx="469962"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a:lvl1pPr>
          </a:lstStyle>
          <a:p>
            <a:r>
              <a:rPr lang="en-US" dirty="0"/>
              <a:t>73</a:t>
            </a:r>
            <a:endParaRPr dirty="0"/>
          </a:p>
        </p:txBody>
      </p:sp>
    </p:spTree>
    <p:extLst>
      <p:ext uri="{BB962C8B-B14F-4D97-AF65-F5344CB8AC3E}">
        <p14:creationId xmlns:p14="http://schemas.microsoft.com/office/powerpoint/2010/main" val="2600434720"/>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 name="Rectangle 12"/>
          <p:cNvSpPr/>
          <p:nvPr/>
        </p:nvSpPr>
        <p:spPr>
          <a:xfrm>
            <a:off x="-14986" y="13441993"/>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1693" name="Group"/>
          <p:cNvGrpSpPr/>
          <p:nvPr/>
        </p:nvGrpSpPr>
        <p:grpSpPr>
          <a:xfrm>
            <a:off x="7561860" y="1024532"/>
            <a:ext cx="25206934" cy="11666938"/>
            <a:chOff x="0" y="-1"/>
            <a:chExt cx="25206932" cy="11666936"/>
          </a:xfrm>
        </p:grpSpPr>
        <p:grpSp>
          <p:nvGrpSpPr>
            <p:cNvPr id="1691" name="Group"/>
            <p:cNvGrpSpPr/>
            <p:nvPr/>
          </p:nvGrpSpPr>
          <p:grpSpPr>
            <a:xfrm>
              <a:off x="0" y="-2"/>
              <a:ext cx="25206934" cy="11666938"/>
              <a:chOff x="0" y="-1"/>
              <a:chExt cx="25206932" cy="11666936"/>
            </a:xfrm>
          </p:grpSpPr>
          <p:grpSp>
            <p:nvGrpSpPr>
              <p:cNvPr id="1688" name="Group 36"/>
              <p:cNvGrpSpPr/>
              <p:nvPr/>
            </p:nvGrpSpPr>
            <p:grpSpPr>
              <a:xfrm>
                <a:off x="2132622" y="-2"/>
                <a:ext cx="19159732" cy="11007446"/>
                <a:chOff x="-1" y="-1"/>
                <a:chExt cx="19159730" cy="11007444"/>
              </a:xfrm>
            </p:grpSpPr>
            <p:sp>
              <p:nvSpPr>
                <p:cNvPr id="1680"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1"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2"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3"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4"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5"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6"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7"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1689"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1690"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1692"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1694" name="TextBox 11"/>
          <p:cNvSpPr txBox="1"/>
          <p:nvPr/>
        </p:nvSpPr>
        <p:spPr>
          <a:xfrm>
            <a:off x="914921" y="5885181"/>
            <a:ext cx="8436897" cy="19389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algn="ctr">
              <a:defRPr sz="6000" spc="450">
                <a:solidFill>
                  <a:srgbClr val="FFFFFF"/>
                </a:solidFill>
              </a:defRPr>
            </a:pPr>
            <a:r>
              <a:rPr dirty="0"/>
              <a:t> </a:t>
            </a:r>
            <a:r>
              <a:rPr lang="en-US" dirty="0"/>
              <a:t>6</a:t>
            </a:r>
            <a:r>
              <a:rPr dirty="0"/>
              <a:t>. </a:t>
            </a:r>
            <a:r>
              <a:rPr lang="en-US" dirty="0"/>
              <a:t>DATA WRANGLING 2</a:t>
            </a:r>
            <a:endParaRPr dirty="0"/>
          </a:p>
        </p:txBody>
      </p:sp>
      <p:sp>
        <p:nvSpPr>
          <p:cNvPr id="1695"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74</a:t>
            </a:fld>
            <a:endParaRPr/>
          </a:p>
        </p:txBody>
      </p:sp>
    </p:spTree>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 name="Rounded Rectangle"/>
          <p:cNvSpPr/>
          <p:nvPr/>
        </p:nvSpPr>
        <p:spPr>
          <a:xfrm>
            <a:off x="2580930" y="9732543"/>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0" name="Group 3"/>
          <p:cNvSpPr txBox="1"/>
          <p:nvPr/>
        </p:nvSpPr>
        <p:spPr>
          <a:xfrm>
            <a:off x="5118350" y="1021119"/>
            <a:ext cx="14134635"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lang="en-US" dirty="0"/>
              <a:t>Sort – Exactly what it says on the tin</a:t>
            </a:r>
            <a:endParaRPr dirty="0"/>
          </a:p>
        </p:txBody>
      </p:sp>
      <p:sp>
        <p:nvSpPr>
          <p:cNvPr id="817" name="Rounded Rectangle"/>
          <p:cNvSpPr/>
          <p:nvPr/>
        </p:nvSpPr>
        <p:spPr>
          <a:xfrm>
            <a:off x="2580930" y="6459899"/>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1" name="CustomShape 13"/>
          <p:cNvSpPr txBox="1"/>
          <p:nvPr/>
        </p:nvSpPr>
        <p:spPr>
          <a:xfrm>
            <a:off x="2818539" y="3385117"/>
            <a:ext cx="10060961" cy="4346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defTabSz="914400">
              <a:lnSpc>
                <a:spcPts val="4200"/>
              </a:lnSpc>
              <a:buSzPct val="100000"/>
              <a:defRPr sz="2800" spc="296">
                <a:solidFill>
                  <a:srgbClr val="FFFFFF"/>
                </a:solidFill>
              </a:defRPr>
            </a:pPr>
            <a:r>
              <a:rPr lang="en-US" sz="3200" dirty="0">
                <a:latin typeface="YACkoL24Adk 0"/>
              </a:rPr>
              <a:t>Sort produces a sorted output.</a:t>
            </a:r>
          </a:p>
          <a:p>
            <a:pPr defTabSz="914400">
              <a:lnSpc>
                <a:spcPts val="4200"/>
              </a:lnSpc>
              <a:buSzPct val="100000"/>
              <a:defRPr sz="2800" spc="296">
                <a:solidFill>
                  <a:srgbClr val="FFFFFF"/>
                </a:solidFill>
              </a:defRPr>
            </a:pPr>
            <a:endParaRPr lang="en-US" sz="3200" dirty="0">
              <a:latin typeface="YACkoL24Adk 0"/>
            </a:endParaRPr>
          </a:p>
          <a:p>
            <a:pPr defTabSz="914400">
              <a:lnSpc>
                <a:spcPts val="4200"/>
              </a:lnSpc>
              <a:buSzPct val="100000"/>
              <a:defRPr sz="2800" spc="296">
                <a:solidFill>
                  <a:srgbClr val="FFFFFF"/>
                </a:solidFill>
              </a:defRPr>
            </a:pPr>
            <a:r>
              <a:rPr lang="en-US" sz="3200" dirty="0">
                <a:latin typeface="YACkoL24Adk 0"/>
              </a:rPr>
              <a:t>Here, we need to specify the field separator since the default separator in sort is a space. The column to sort on is given by -k.</a:t>
            </a:r>
            <a:br>
              <a:rPr lang="en-US" sz="3200" dirty="0">
                <a:latin typeface="YACkoL24Adk 0"/>
              </a:rPr>
            </a:b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sort -t ',' –k3 patients.txt</a:t>
            </a:r>
            <a:endParaRPr dirty="0"/>
          </a:p>
          <a:p>
            <a:pPr marL="280736" indent="-280736" defTabSz="914400">
              <a:lnSpc>
                <a:spcPts val="4200"/>
              </a:lnSpc>
              <a:buSzPct val="100000"/>
              <a:buChar char="•"/>
              <a:defRPr sz="2800" b="1" spc="296">
                <a:solidFill>
                  <a:srgbClr val="FFFFFF"/>
                </a:solidFill>
              </a:defRPr>
            </a:pPr>
            <a:endParaRPr dirty="0"/>
          </a:p>
        </p:txBody>
      </p:sp>
      <p:sp>
        <p:nvSpPr>
          <p:cNvPr id="823"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2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75</a:t>
            </a:r>
            <a:endParaRPr dirty="0"/>
          </a:p>
        </p:txBody>
      </p:sp>
      <p:sp>
        <p:nvSpPr>
          <p:cNvPr id="25" name="CustomShape 13">
            <a:extLst>
              <a:ext uri="{FF2B5EF4-FFF2-40B4-BE49-F238E27FC236}">
                <a16:creationId xmlns:a16="http://schemas.microsoft.com/office/drawing/2014/main" id="{8A0F6656-F3BB-6A3A-0965-40EC002026CC}"/>
              </a:ext>
            </a:extLst>
          </p:cNvPr>
          <p:cNvSpPr txBox="1"/>
          <p:nvPr/>
        </p:nvSpPr>
        <p:spPr>
          <a:xfrm>
            <a:off x="2818540" y="7671007"/>
            <a:ext cx="10043118" cy="3808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By default sort is alphanumeric, that means 10 is smaller than 9 since 1 &lt; 9. To switch to numeric sort, use the -n option:</a:t>
            </a:r>
          </a:p>
          <a:p>
            <a:pPr marL="280736" indent="-280736" defTabSz="914400">
              <a:lnSpc>
                <a:spcPts val="4200"/>
              </a:lnSpc>
              <a:buSzPct val="100000"/>
              <a:buChar char="•"/>
              <a:defRPr sz="2800"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sort –t ',' –n -k4 patients.txt</a:t>
            </a:r>
            <a:endParaRPr dirty="0"/>
          </a:p>
          <a:p>
            <a:pPr marL="280736" indent="-280736" defTabSz="914400">
              <a:lnSpc>
                <a:spcPts val="4200"/>
              </a:lnSpc>
              <a:buSzPct val="100000"/>
              <a:buChar char="•"/>
              <a:defRPr sz="2800" spc="296">
                <a:solidFill>
                  <a:srgbClr val="FFFFFF"/>
                </a:solidFill>
              </a:defRPr>
            </a:pPr>
            <a:endParaRPr dirty="0"/>
          </a:p>
          <a:p>
            <a:pPr marL="280736" indent="-280736" defTabSz="914400">
              <a:lnSpc>
                <a:spcPts val="4200"/>
              </a:lnSpc>
              <a:buSzPct val="100000"/>
              <a:buChar char="•"/>
              <a:defRPr sz="2800" spc="296">
                <a:solidFill>
                  <a:srgbClr val="FFFFFF"/>
                </a:solidFill>
              </a:defRPr>
            </a:pPr>
            <a:endParaRPr dirty="0"/>
          </a:p>
        </p:txBody>
      </p:sp>
      <p:pic>
        <p:nvPicPr>
          <p:cNvPr id="4" name="Picture 3">
            <a:extLst>
              <a:ext uri="{FF2B5EF4-FFF2-40B4-BE49-F238E27FC236}">
                <a16:creationId xmlns:a16="http://schemas.microsoft.com/office/drawing/2014/main" id="{FF4056F3-2D8B-8E83-6AA1-0A61C8738C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513643" y="3155031"/>
            <a:ext cx="10043115" cy="8381709"/>
          </a:xfrm>
          <a:prstGeom prst="rect">
            <a:avLst/>
          </a:prstGeom>
        </p:spPr>
      </p:pic>
      <p:sp>
        <p:nvSpPr>
          <p:cNvPr id="3" name="TextBox 2">
            <a:extLst>
              <a:ext uri="{FF2B5EF4-FFF2-40B4-BE49-F238E27FC236}">
                <a16:creationId xmlns:a16="http://schemas.microsoft.com/office/drawing/2014/main" id="{B536D8B1-733E-6896-953D-5C8010AE3D4E}"/>
              </a:ext>
            </a:extLst>
          </p:cNvPr>
          <p:cNvSpPr txBox="1"/>
          <p:nvPr/>
        </p:nvSpPr>
        <p:spPr>
          <a:xfrm>
            <a:off x="2616639" y="11180264"/>
            <a:ext cx="10273021" cy="16818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400">
              <a:lnSpc>
                <a:spcPts val="4200"/>
              </a:lnSpc>
              <a:buSzPct val="100000"/>
              <a:defRPr sz="2800" spc="296">
                <a:solidFill>
                  <a:srgbClr val="FFFFFF"/>
                </a:solidFill>
              </a:defRPr>
            </a:pPr>
            <a:r>
              <a:rPr lang="en-US" sz="3200" dirty="0">
                <a:latin typeface="YACkoL24Adk 0"/>
              </a:rPr>
              <a:t>The -n can also be placed directly with the -k4 to specify numeric sort on only this column. This matters when you sort by multiple columns.</a:t>
            </a:r>
            <a:endParaRPr lang="en-US" sz="3200" spc="190" dirty="0">
              <a:solidFill>
                <a:srgbClr val="000000"/>
              </a:solidFill>
              <a:latin typeface="YACkoL24Adk 0"/>
              <a:ea typeface="Arial"/>
              <a:cs typeface="Arial"/>
              <a:sym typeface="Arial"/>
            </a:endParaRPr>
          </a:p>
        </p:txBody>
      </p:sp>
    </p:spTree>
    <p:extLst>
      <p:ext uri="{BB962C8B-B14F-4D97-AF65-F5344CB8AC3E}">
        <p14:creationId xmlns:p14="http://schemas.microsoft.com/office/powerpoint/2010/main" val="1749178352"/>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 name="Rounded Rectangle"/>
          <p:cNvSpPr/>
          <p:nvPr/>
        </p:nvSpPr>
        <p:spPr>
          <a:xfrm>
            <a:off x="2580930" y="7903743"/>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0" name="Group 3"/>
          <p:cNvSpPr txBox="1"/>
          <p:nvPr/>
        </p:nvSpPr>
        <p:spPr>
          <a:xfrm>
            <a:off x="6503346" y="1021119"/>
            <a:ext cx="11364647" cy="923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lang="en-US" dirty="0"/>
              <a:t>Grep – Looking for something</a:t>
            </a:r>
            <a:endParaRPr dirty="0"/>
          </a:p>
        </p:txBody>
      </p:sp>
      <p:sp>
        <p:nvSpPr>
          <p:cNvPr id="817" name="Rounded Rectangle"/>
          <p:cNvSpPr/>
          <p:nvPr/>
        </p:nvSpPr>
        <p:spPr>
          <a:xfrm>
            <a:off x="2580930" y="5362619"/>
            <a:ext cx="960472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821" name="CustomShape 13"/>
          <p:cNvSpPr txBox="1"/>
          <p:nvPr/>
        </p:nvSpPr>
        <p:spPr>
          <a:xfrm>
            <a:off x="2818539" y="3385117"/>
            <a:ext cx="10060961" cy="32696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defTabSz="914400">
              <a:lnSpc>
                <a:spcPts val="4200"/>
              </a:lnSpc>
              <a:buSzPct val="100000"/>
              <a:defRPr sz="2800" spc="296">
                <a:solidFill>
                  <a:srgbClr val="FFFFFF"/>
                </a:solidFill>
              </a:defRPr>
            </a:pPr>
            <a:r>
              <a:rPr lang="en-US" sz="3200" dirty="0">
                <a:latin typeface="YACkoL24Adk 0"/>
              </a:rPr>
              <a:t>The grep command searches files for matches to the desired pattern and returns the entire line (unless you specify match only).</a:t>
            </a:r>
            <a:br>
              <a:rPr lang="en-US" sz="3200" dirty="0">
                <a:latin typeface="YACkoL24Adk 0"/>
              </a:rPr>
            </a:b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grep 'Rigs' patients.txt</a:t>
            </a:r>
            <a:endParaRPr dirty="0"/>
          </a:p>
          <a:p>
            <a:pPr marL="280736" indent="-280736" defTabSz="914400">
              <a:lnSpc>
                <a:spcPts val="4200"/>
              </a:lnSpc>
              <a:buSzPct val="100000"/>
              <a:buChar char="•"/>
              <a:defRPr sz="2800" b="1" spc="296">
                <a:solidFill>
                  <a:srgbClr val="FFFFFF"/>
                </a:solidFill>
              </a:defRPr>
            </a:pPr>
            <a:endParaRPr dirty="0"/>
          </a:p>
        </p:txBody>
      </p:sp>
      <p:sp>
        <p:nvSpPr>
          <p:cNvPr id="823"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2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r>
              <a:rPr lang="en-US" dirty="0"/>
              <a:t>76</a:t>
            </a:r>
            <a:endParaRPr dirty="0"/>
          </a:p>
        </p:txBody>
      </p:sp>
      <p:sp>
        <p:nvSpPr>
          <p:cNvPr id="25" name="CustomShape 13">
            <a:extLst>
              <a:ext uri="{FF2B5EF4-FFF2-40B4-BE49-F238E27FC236}">
                <a16:creationId xmlns:a16="http://schemas.microsoft.com/office/drawing/2014/main" id="{8A0F6656-F3BB-6A3A-0965-40EC002026CC}"/>
              </a:ext>
            </a:extLst>
          </p:cNvPr>
          <p:cNvSpPr txBox="1"/>
          <p:nvPr/>
        </p:nvSpPr>
        <p:spPr>
          <a:xfrm>
            <a:off x="2818540" y="6370527"/>
            <a:ext cx="10043118" cy="32696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4999" tIns="44999" rIns="44999" bIns="44999">
            <a:spAutoFit/>
          </a:bodyPr>
          <a:lstStyle/>
          <a:p>
            <a:pPr marL="280736" indent="-280736" defTabSz="914400">
              <a:lnSpc>
                <a:spcPts val="4200"/>
              </a:lnSpc>
              <a:buSzPct val="100000"/>
              <a:buChar char="•"/>
              <a:defRPr sz="2800" spc="296">
                <a:solidFill>
                  <a:srgbClr val="FFFFFF"/>
                </a:solidFill>
              </a:defRPr>
            </a:pPr>
            <a:r>
              <a:rPr lang="en-US" sz="3200" dirty="0">
                <a:latin typeface="YACkoL24Adk 0"/>
              </a:rPr>
              <a:t>It has a handy option for counting the number of matching lines:</a:t>
            </a:r>
          </a:p>
          <a:p>
            <a:pPr marL="280736" indent="-280736" defTabSz="914400">
              <a:lnSpc>
                <a:spcPts val="4200"/>
              </a:lnSpc>
              <a:buSzPct val="100000"/>
              <a:buChar char="•"/>
              <a:defRPr sz="2800" spc="296">
                <a:solidFill>
                  <a:srgbClr val="FFFFFF"/>
                </a:solidFill>
              </a:defRPr>
            </a:pPr>
            <a:endParaRPr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grep -c 'Rigs' patients.txt</a:t>
            </a:r>
            <a:endParaRPr dirty="0"/>
          </a:p>
          <a:p>
            <a:pPr marL="280736" indent="-280736" defTabSz="914400">
              <a:lnSpc>
                <a:spcPts val="4200"/>
              </a:lnSpc>
              <a:buSzPct val="100000"/>
              <a:buChar char="•"/>
              <a:defRPr sz="2800" spc="296">
                <a:solidFill>
                  <a:srgbClr val="FFFFFF"/>
                </a:solidFill>
              </a:defRPr>
            </a:pPr>
            <a:endParaRPr dirty="0"/>
          </a:p>
          <a:p>
            <a:pPr marL="280736" indent="-280736" defTabSz="914400">
              <a:lnSpc>
                <a:spcPts val="4200"/>
              </a:lnSpc>
              <a:buSzPct val="100000"/>
              <a:buChar char="•"/>
              <a:defRPr sz="2800" spc="296">
                <a:solidFill>
                  <a:srgbClr val="FFFFFF"/>
                </a:solidFill>
              </a:defRPr>
            </a:pPr>
            <a:endParaRPr dirty="0"/>
          </a:p>
        </p:txBody>
      </p:sp>
      <p:pic>
        <p:nvPicPr>
          <p:cNvPr id="4" name="Picture 3">
            <a:extLst>
              <a:ext uri="{FF2B5EF4-FFF2-40B4-BE49-F238E27FC236}">
                <a16:creationId xmlns:a16="http://schemas.microsoft.com/office/drawing/2014/main" id="{FF4056F3-2D8B-8E83-6AA1-0A61C8738C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513643" y="3155031"/>
            <a:ext cx="10043115" cy="8381709"/>
          </a:xfrm>
          <a:prstGeom prst="rect">
            <a:avLst/>
          </a:prstGeom>
        </p:spPr>
      </p:pic>
      <p:sp>
        <p:nvSpPr>
          <p:cNvPr id="3" name="TextBox 2">
            <a:extLst>
              <a:ext uri="{FF2B5EF4-FFF2-40B4-BE49-F238E27FC236}">
                <a16:creationId xmlns:a16="http://schemas.microsoft.com/office/drawing/2014/main" id="{B536D8B1-733E-6896-953D-5C8010AE3D4E}"/>
              </a:ext>
            </a:extLst>
          </p:cNvPr>
          <p:cNvSpPr txBox="1"/>
          <p:nvPr/>
        </p:nvSpPr>
        <p:spPr>
          <a:xfrm>
            <a:off x="2616639" y="9331144"/>
            <a:ext cx="10273021" cy="22204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914400">
              <a:lnSpc>
                <a:spcPts val="4200"/>
              </a:lnSpc>
              <a:buSzPct val="100000"/>
              <a:defRPr sz="2800" spc="296">
                <a:solidFill>
                  <a:srgbClr val="FFFFFF"/>
                </a:solidFill>
              </a:defRPr>
            </a:pPr>
            <a:r>
              <a:rPr lang="en-US" sz="3200" dirty="0">
                <a:latin typeface="YACkoL24Adk 0"/>
              </a:rPr>
              <a:t>Grep also understands regex just as sed so you can make your patterns very exact. Sometimes you might need the –P option to get grep to compile the expression in Perl style</a:t>
            </a:r>
            <a:endParaRPr lang="en-US" sz="3200" spc="190" dirty="0">
              <a:solidFill>
                <a:srgbClr val="000000"/>
              </a:solidFill>
              <a:latin typeface="YACkoL24Adk 0"/>
              <a:ea typeface="Arial"/>
              <a:cs typeface="Arial"/>
              <a:sym typeface="Arial"/>
            </a:endParaRPr>
          </a:p>
        </p:txBody>
      </p:sp>
    </p:spTree>
    <p:extLst>
      <p:ext uri="{BB962C8B-B14F-4D97-AF65-F5344CB8AC3E}">
        <p14:creationId xmlns:p14="http://schemas.microsoft.com/office/powerpoint/2010/main" val="888675291"/>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Group 3"/>
          <p:cNvSpPr txBox="1"/>
          <p:nvPr/>
        </p:nvSpPr>
        <p:spPr>
          <a:xfrm>
            <a:off x="5041405" y="1021119"/>
            <a:ext cx="14288523"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rPr lang="en-US" dirty="0"/>
              <a:t>awk – The fix everything or die trying</a:t>
            </a:r>
            <a:endParaRPr dirty="0"/>
          </a:p>
        </p:txBody>
      </p:sp>
      <p:sp>
        <p:nvSpPr>
          <p:cNvPr id="821" name="CustomShape 13"/>
          <p:cNvSpPr txBox="1"/>
          <p:nvPr/>
        </p:nvSpPr>
        <p:spPr>
          <a:xfrm>
            <a:off x="2818539" y="2999037"/>
            <a:ext cx="18598741" cy="32404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defTabSz="914400">
              <a:lnSpc>
                <a:spcPts val="4200"/>
              </a:lnSpc>
              <a:buSzPct val="100000"/>
              <a:defRPr sz="2800" spc="296">
                <a:solidFill>
                  <a:srgbClr val="FFFFFF"/>
                </a:solidFill>
              </a:defRPr>
            </a:pPr>
            <a:r>
              <a:rPr lang="en-US" sz="3200" dirty="0">
                <a:latin typeface="YACkoL24Adk 0"/>
              </a:rPr>
              <a:t>awk is a domain specific language made of one-liners that is often used for file manipulation.</a:t>
            </a:r>
          </a:p>
          <a:p>
            <a:pPr defTabSz="914400">
              <a:lnSpc>
                <a:spcPts val="4200"/>
              </a:lnSpc>
              <a:buSzPct val="100000"/>
              <a:defRPr sz="2800" spc="296">
                <a:solidFill>
                  <a:srgbClr val="FFFFFF"/>
                </a:solidFill>
              </a:defRPr>
            </a:pPr>
            <a:endParaRPr lang="en-US" sz="3200" dirty="0">
              <a:latin typeface="YACkoL24Adk 0"/>
            </a:endParaRPr>
          </a:p>
          <a:p>
            <a:pPr defTabSz="914400">
              <a:lnSpc>
                <a:spcPts val="4200"/>
              </a:lnSpc>
              <a:buSzPct val="100000"/>
              <a:defRPr sz="2800" spc="296">
                <a:solidFill>
                  <a:srgbClr val="FFFFFF"/>
                </a:solidFill>
              </a:defRPr>
            </a:pPr>
            <a:r>
              <a:rPr lang="en-US" sz="3200" dirty="0">
                <a:latin typeface="YACkoL24Adk 0"/>
              </a:rPr>
              <a:t>It can be used for selecting lines, cutting and pasting files together and even perform arithmetic on file content!</a:t>
            </a:r>
            <a:br>
              <a:rPr lang="en-US" sz="3200" dirty="0">
                <a:latin typeface="YACkoL24Adk 0"/>
              </a:rPr>
            </a:br>
            <a:endParaRPr sz="1800" spc="190" dirty="0">
              <a:solidFill>
                <a:srgbClr val="000000"/>
              </a:solidFill>
              <a:latin typeface="Arial"/>
              <a:ea typeface="Arial"/>
              <a:cs typeface="Arial"/>
              <a:sym typeface="Arial"/>
            </a:endParaRPr>
          </a:p>
        </p:txBody>
      </p:sp>
      <p:sp>
        <p:nvSpPr>
          <p:cNvPr id="823" name="Line"/>
          <p:cNvSpPr/>
          <p:nvPr/>
        </p:nvSpPr>
        <p:spPr>
          <a:xfrm>
            <a:off x="1531361" y="2543225"/>
            <a:ext cx="2130857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824" name="CustomShape 1"/>
          <p:cNvSpPr txBox="1">
            <a:spLocks noGrp="1"/>
          </p:cNvSpPr>
          <p:nvPr>
            <p:ph type="sldNum" sz="quarter" idx="2"/>
          </p:nvPr>
        </p:nvSpPr>
        <p:spPr>
          <a:xfrm>
            <a:off x="23556760" y="12949908"/>
            <a:ext cx="469706"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spc="-1"/>
            </a:lvl1pPr>
          </a:lstStyle>
          <a:p>
            <a:r>
              <a:rPr lang="en-US" dirty="0"/>
              <a:t>77</a:t>
            </a:r>
            <a:endParaRPr dirty="0"/>
          </a:p>
        </p:txBody>
      </p:sp>
      <p:grpSp>
        <p:nvGrpSpPr>
          <p:cNvPr id="12" name="Group 11">
            <a:extLst>
              <a:ext uri="{FF2B5EF4-FFF2-40B4-BE49-F238E27FC236}">
                <a16:creationId xmlns:a16="http://schemas.microsoft.com/office/drawing/2014/main" id="{12017176-1B8B-630D-9B91-500293E979C2}"/>
              </a:ext>
            </a:extLst>
          </p:cNvPr>
          <p:cNvGrpSpPr/>
          <p:nvPr/>
        </p:nvGrpSpPr>
        <p:grpSpPr>
          <a:xfrm>
            <a:off x="4755170" y="5873734"/>
            <a:ext cx="14040830" cy="1653805"/>
            <a:chOff x="5994690" y="6802954"/>
            <a:chExt cx="14040830" cy="1653805"/>
          </a:xfrm>
        </p:grpSpPr>
        <p:sp>
          <p:nvSpPr>
            <p:cNvPr id="817" name="Rounded Rectangle"/>
            <p:cNvSpPr/>
            <p:nvPr/>
          </p:nvSpPr>
          <p:spPr>
            <a:xfrm>
              <a:off x="5994690" y="7238761"/>
              <a:ext cx="140408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25" name="CustomShape 13">
              <a:extLst>
                <a:ext uri="{FF2B5EF4-FFF2-40B4-BE49-F238E27FC236}">
                  <a16:creationId xmlns:a16="http://schemas.microsoft.com/office/drawing/2014/main" id="{8A0F6656-F3BB-6A3A-0965-40EC002026CC}"/>
                </a:ext>
              </a:extLst>
            </p:cNvPr>
            <p:cNvSpPr txBox="1"/>
            <p:nvPr/>
          </p:nvSpPr>
          <p:spPr>
            <a:xfrm>
              <a:off x="6209502" y="6802954"/>
              <a:ext cx="10043118" cy="1653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defTabSz="914400">
                <a:lnSpc>
                  <a:spcPts val="4200"/>
                </a:lnSpc>
                <a:buSzPct val="100000"/>
                <a:defRPr sz="2800" spc="296">
                  <a:solidFill>
                    <a:srgbClr val="FFFFFF"/>
                  </a:solidFill>
                </a:defRPr>
              </a:pPr>
              <a:endParaRPr lang="da-DK"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awk '/,5$/ {print}' patients.txt</a:t>
              </a:r>
              <a:endParaRPr dirty="0"/>
            </a:p>
            <a:p>
              <a:pPr marL="280736" indent="-280736" defTabSz="914400">
                <a:lnSpc>
                  <a:spcPts val="4200"/>
                </a:lnSpc>
                <a:buSzPct val="100000"/>
                <a:buChar char="•"/>
                <a:defRPr sz="2800" spc="296">
                  <a:solidFill>
                    <a:srgbClr val="FFFFFF"/>
                  </a:solidFill>
                </a:defRPr>
              </a:pPr>
              <a:endParaRPr dirty="0"/>
            </a:p>
          </p:txBody>
        </p:sp>
      </p:grpSp>
      <p:grpSp>
        <p:nvGrpSpPr>
          <p:cNvPr id="13" name="Group 12">
            <a:extLst>
              <a:ext uri="{FF2B5EF4-FFF2-40B4-BE49-F238E27FC236}">
                <a16:creationId xmlns:a16="http://schemas.microsoft.com/office/drawing/2014/main" id="{D68CDBAA-8B87-62CB-B516-5032CFCC2F95}"/>
              </a:ext>
            </a:extLst>
          </p:cNvPr>
          <p:cNvGrpSpPr/>
          <p:nvPr/>
        </p:nvGrpSpPr>
        <p:grpSpPr>
          <a:xfrm>
            <a:off x="4755170" y="7492301"/>
            <a:ext cx="14040830" cy="1653805"/>
            <a:chOff x="5994690" y="8421521"/>
            <a:chExt cx="14040830" cy="1653805"/>
          </a:xfrm>
        </p:grpSpPr>
        <p:sp>
          <p:nvSpPr>
            <p:cNvPr id="818" name="Rounded Rectangle"/>
            <p:cNvSpPr/>
            <p:nvPr/>
          </p:nvSpPr>
          <p:spPr>
            <a:xfrm>
              <a:off x="5994690" y="8858783"/>
              <a:ext cx="1404083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5" name="CustomShape 13">
              <a:extLst>
                <a:ext uri="{FF2B5EF4-FFF2-40B4-BE49-F238E27FC236}">
                  <a16:creationId xmlns:a16="http://schemas.microsoft.com/office/drawing/2014/main" id="{B0A3D917-832E-4A38-3091-712F085AA911}"/>
                </a:ext>
              </a:extLst>
            </p:cNvPr>
            <p:cNvSpPr txBox="1"/>
            <p:nvPr/>
          </p:nvSpPr>
          <p:spPr>
            <a:xfrm>
              <a:off x="6209502" y="8421521"/>
              <a:ext cx="11374589" cy="1653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defTabSz="914400">
                <a:lnSpc>
                  <a:spcPts val="4200"/>
                </a:lnSpc>
                <a:buSzPct val="100000"/>
                <a:defRPr sz="2800" spc="296">
                  <a:solidFill>
                    <a:srgbClr val="FFFFFF"/>
                  </a:solidFill>
                </a:defRPr>
              </a:pPr>
              <a:endParaRPr lang="da-DK"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awk -F ';' '{print $2,$3}' patients.txt</a:t>
              </a:r>
              <a:endParaRPr dirty="0"/>
            </a:p>
            <a:p>
              <a:pPr marL="280736" indent="-280736" defTabSz="914400">
                <a:lnSpc>
                  <a:spcPts val="4200"/>
                </a:lnSpc>
                <a:buSzPct val="100000"/>
                <a:buChar char="•"/>
                <a:defRPr sz="2800" spc="296">
                  <a:solidFill>
                    <a:srgbClr val="FFFFFF"/>
                  </a:solidFill>
                </a:defRPr>
              </a:pPr>
              <a:endParaRPr dirty="0"/>
            </a:p>
          </p:txBody>
        </p:sp>
      </p:grpSp>
      <p:grpSp>
        <p:nvGrpSpPr>
          <p:cNvPr id="14" name="Group 13">
            <a:extLst>
              <a:ext uri="{FF2B5EF4-FFF2-40B4-BE49-F238E27FC236}">
                <a16:creationId xmlns:a16="http://schemas.microsoft.com/office/drawing/2014/main" id="{BD8D2FCB-AE56-4148-938C-A20380A35915}"/>
              </a:ext>
            </a:extLst>
          </p:cNvPr>
          <p:cNvGrpSpPr/>
          <p:nvPr/>
        </p:nvGrpSpPr>
        <p:grpSpPr>
          <a:xfrm>
            <a:off x="4745010" y="9094454"/>
            <a:ext cx="14050990" cy="1653805"/>
            <a:chOff x="5984530" y="10023674"/>
            <a:chExt cx="14050990" cy="1653805"/>
          </a:xfrm>
        </p:grpSpPr>
        <p:sp>
          <p:nvSpPr>
            <p:cNvPr id="9" name="Rounded Rectangle">
              <a:extLst>
                <a:ext uri="{FF2B5EF4-FFF2-40B4-BE49-F238E27FC236}">
                  <a16:creationId xmlns:a16="http://schemas.microsoft.com/office/drawing/2014/main" id="{C55F64B8-C3C2-FE86-E916-86910DBADFD1}"/>
                </a:ext>
              </a:extLst>
            </p:cNvPr>
            <p:cNvSpPr/>
            <p:nvPr/>
          </p:nvSpPr>
          <p:spPr>
            <a:xfrm>
              <a:off x="5984530" y="10459481"/>
              <a:ext cx="14050990" cy="831003"/>
            </a:xfrm>
            <a:prstGeom prst="roundRect">
              <a:avLst>
                <a:gd name="adj" fmla="val 22924"/>
              </a:avLst>
            </a:prstGeom>
            <a:solidFill>
              <a:srgbClr val="FFC899"/>
            </a:solidFill>
            <a:ln w="12700">
              <a:miter lim="400000"/>
            </a:ln>
          </p:spPr>
          <p:txBody>
            <a:bodyPr lIns="45718" tIns="45718" rIns="45718" bIns="45718" anchor="ctr"/>
            <a:lstStyle/>
            <a:p>
              <a:endParaRPr/>
            </a:p>
          </p:txBody>
        </p:sp>
        <p:sp>
          <p:nvSpPr>
            <p:cNvPr id="10" name="CustomShape 13">
              <a:extLst>
                <a:ext uri="{FF2B5EF4-FFF2-40B4-BE49-F238E27FC236}">
                  <a16:creationId xmlns:a16="http://schemas.microsoft.com/office/drawing/2014/main" id="{6D5AC40F-9BEB-0E0E-0414-3231E0261A74}"/>
                </a:ext>
              </a:extLst>
            </p:cNvPr>
            <p:cNvSpPr txBox="1"/>
            <p:nvPr/>
          </p:nvSpPr>
          <p:spPr>
            <a:xfrm>
              <a:off x="6199342" y="10023674"/>
              <a:ext cx="13836178" cy="1653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defTabSz="914400">
                <a:lnSpc>
                  <a:spcPts val="4200"/>
                </a:lnSpc>
                <a:buSzPct val="100000"/>
                <a:defRPr sz="2800" spc="296">
                  <a:solidFill>
                    <a:srgbClr val="FFFFFF"/>
                  </a:solidFill>
                </a:defRPr>
              </a:pPr>
              <a:endParaRPr lang="da-DK" sz="1800" spc="190" dirty="0">
                <a:solidFill>
                  <a:srgbClr val="000000"/>
                </a:solidFill>
                <a:latin typeface="Arial"/>
                <a:ea typeface="Arial"/>
                <a:cs typeface="Arial"/>
                <a:sym typeface="Arial"/>
              </a:endParaRPr>
            </a:p>
            <a:p>
              <a:pPr defTabSz="914400">
                <a:lnSpc>
                  <a:spcPts val="4200"/>
                </a:lnSpc>
                <a:defRPr sz="3000" b="1" spc="317">
                  <a:solidFill>
                    <a:srgbClr val="374556"/>
                  </a:solidFill>
                  <a:latin typeface="Courier New"/>
                  <a:ea typeface="Courier New"/>
                  <a:cs typeface="Courier New"/>
                  <a:sym typeface="Courier New"/>
                </a:defRPr>
              </a:pPr>
              <a:r>
                <a:rPr dirty="0"/>
                <a:t>$ </a:t>
              </a:r>
              <a:r>
                <a:rPr lang="en-US" dirty="0"/>
                <a:t>awk  -F ',' '{if ($4 &gt;15) {print}}' patients.txt</a:t>
              </a:r>
              <a:endParaRPr dirty="0"/>
            </a:p>
            <a:p>
              <a:pPr marL="280736" indent="-280736" defTabSz="914400">
                <a:lnSpc>
                  <a:spcPts val="4200"/>
                </a:lnSpc>
                <a:buSzPct val="100000"/>
                <a:buChar char="•"/>
                <a:defRPr sz="2800" spc="296">
                  <a:solidFill>
                    <a:srgbClr val="FFFFFF"/>
                  </a:solidFill>
                </a:defRPr>
              </a:pPr>
              <a:endParaRPr dirty="0"/>
            </a:p>
          </p:txBody>
        </p:sp>
      </p:grpSp>
      <p:sp>
        <p:nvSpPr>
          <p:cNvPr id="15" name="CustomShape 13">
            <a:extLst>
              <a:ext uri="{FF2B5EF4-FFF2-40B4-BE49-F238E27FC236}">
                <a16:creationId xmlns:a16="http://schemas.microsoft.com/office/drawing/2014/main" id="{0574077A-0C9E-A5D9-5F5C-F9B0DD8F3522}"/>
              </a:ext>
            </a:extLst>
          </p:cNvPr>
          <p:cNvSpPr txBox="1"/>
          <p:nvPr/>
        </p:nvSpPr>
        <p:spPr>
          <a:xfrm>
            <a:off x="2818538" y="11272699"/>
            <a:ext cx="18598741" cy="167720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999" tIns="44999" rIns="44999" bIns="44999">
            <a:spAutoFit/>
          </a:bodyPr>
          <a:lstStyle/>
          <a:p>
            <a:pPr defTabSz="914400">
              <a:lnSpc>
                <a:spcPts val="4200"/>
              </a:lnSpc>
              <a:buSzPct val="100000"/>
              <a:defRPr sz="2800" spc="296">
                <a:solidFill>
                  <a:srgbClr val="FFFFFF"/>
                </a:solidFill>
              </a:defRPr>
            </a:pPr>
            <a:r>
              <a:rPr lang="en-US" sz="3200" dirty="0">
                <a:latin typeface="YACkoL24Adk 0"/>
              </a:rPr>
              <a:t>Why would you use awk instead of python or another general-purpose programming language? Because you can directly invoke it on the command line without needing a script and input/output file handling. It’s convenient! </a:t>
            </a:r>
            <a:endParaRPr sz="1800" spc="190"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42421115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 name="Rectangle 12"/>
          <p:cNvSpPr/>
          <p:nvPr/>
        </p:nvSpPr>
        <p:spPr>
          <a:xfrm>
            <a:off x="-14986" y="13441993"/>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1693" name="Group"/>
          <p:cNvGrpSpPr/>
          <p:nvPr/>
        </p:nvGrpSpPr>
        <p:grpSpPr>
          <a:xfrm>
            <a:off x="7561860" y="1024532"/>
            <a:ext cx="25206934" cy="11666938"/>
            <a:chOff x="0" y="-1"/>
            <a:chExt cx="25206932" cy="11666936"/>
          </a:xfrm>
        </p:grpSpPr>
        <p:grpSp>
          <p:nvGrpSpPr>
            <p:cNvPr id="1691" name="Group"/>
            <p:cNvGrpSpPr/>
            <p:nvPr/>
          </p:nvGrpSpPr>
          <p:grpSpPr>
            <a:xfrm>
              <a:off x="0" y="-2"/>
              <a:ext cx="25206934" cy="11666938"/>
              <a:chOff x="0" y="-1"/>
              <a:chExt cx="25206932" cy="11666936"/>
            </a:xfrm>
          </p:grpSpPr>
          <p:grpSp>
            <p:nvGrpSpPr>
              <p:cNvPr id="1688" name="Group 36"/>
              <p:cNvGrpSpPr/>
              <p:nvPr/>
            </p:nvGrpSpPr>
            <p:grpSpPr>
              <a:xfrm>
                <a:off x="2132622" y="-2"/>
                <a:ext cx="19159732" cy="11007446"/>
                <a:chOff x="-1" y="-1"/>
                <a:chExt cx="19159730" cy="11007444"/>
              </a:xfrm>
            </p:grpSpPr>
            <p:sp>
              <p:nvSpPr>
                <p:cNvPr id="1680"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1"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2"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3"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4"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5"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6"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687"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1689"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1690"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1692"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1694" name="TextBox 11"/>
          <p:cNvSpPr txBox="1"/>
          <p:nvPr/>
        </p:nvSpPr>
        <p:spPr>
          <a:xfrm>
            <a:off x="914921" y="5885181"/>
            <a:ext cx="9620830" cy="19202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algn="ctr">
              <a:defRPr sz="6000" spc="450">
                <a:solidFill>
                  <a:srgbClr val="FFFFFF"/>
                </a:solidFill>
              </a:defRPr>
            </a:pPr>
            <a:r>
              <a:rPr dirty="0"/>
              <a:t> </a:t>
            </a:r>
            <a:r>
              <a:rPr lang="en-US" dirty="0"/>
              <a:t>7</a:t>
            </a:r>
            <a:r>
              <a:rPr dirty="0"/>
              <a:t>. REDIRECTION &amp; PIPES </a:t>
            </a:r>
          </a:p>
        </p:txBody>
      </p:sp>
      <p:sp>
        <p:nvSpPr>
          <p:cNvPr id="1695"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a:lvl1pPr>
          </a:lstStyle>
          <a:p>
            <a:fld id="{86CB4B4D-7CA3-9044-876B-883B54F8677D}" type="slidenum">
              <a:rPr/>
              <a:t>78</a:t>
            </a:fld>
            <a:endParaRPr/>
          </a:p>
        </p:txBody>
      </p:sp>
    </p:spTree>
    <p:extLst>
      <p:ext uri="{BB962C8B-B14F-4D97-AF65-F5344CB8AC3E}">
        <p14:creationId xmlns:p14="http://schemas.microsoft.com/office/powerpoint/2010/main" val="113163417"/>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7" name="Rectangle 21"/>
          <p:cNvSpPr/>
          <p:nvPr/>
        </p:nvSpPr>
        <p:spPr>
          <a:xfrm flipH="1">
            <a:off x="12902312" y="2525343"/>
            <a:ext cx="10320258" cy="11209210"/>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1698" name="TextShape 27"/>
          <p:cNvSpPr txBox="1"/>
          <p:nvPr/>
        </p:nvSpPr>
        <p:spPr>
          <a:xfrm>
            <a:off x="13623839" y="4711410"/>
            <a:ext cx="8652728" cy="7113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spcBef>
                <a:spcPts val="1100"/>
              </a:spcBef>
              <a:buSzPct val="100000"/>
              <a:buChar char="•"/>
              <a:defRPr sz="2800" spc="296">
                <a:solidFill>
                  <a:srgbClr val="3F4756"/>
                </a:solidFill>
              </a:defRPr>
            </a:pPr>
            <a:r>
              <a:t>Data in unix always moves along one of </a:t>
            </a:r>
            <a:r>
              <a:rPr b="1"/>
              <a:t>three (data) streams</a:t>
            </a:r>
            <a:r>
              <a:t>:</a:t>
            </a:r>
          </a:p>
          <a:p>
            <a:pPr>
              <a:spcBef>
                <a:spcPts val="1100"/>
              </a:spcBef>
              <a:defRPr sz="2800" spc="296">
                <a:solidFill>
                  <a:srgbClr val="3F4756"/>
                </a:solidFill>
              </a:defRPr>
            </a:pPr>
            <a:endParaRPr/>
          </a:p>
          <a:p>
            <a:pPr marL="1423736" lvl="3" indent="-280736">
              <a:spcBef>
                <a:spcPts val="1100"/>
              </a:spcBef>
              <a:buSzPct val="100000"/>
              <a:buChar char="•"/>
              <a:defRPr sz="2800" spc="296">
                <a:solidFill>
                  <a:srgbClr val="3F4756"/>
                </a:solidFill>
              </a:defRPr>
            </a:pPr>
            <a:r>
              <a:rPr b="1"/>
              <a:t>stdin</a:t>
            </a:r>
            <a:r>
              <a:t> (Standard In) – the stream along which input to commands moves</a:t>
            </a:r>
            <a:endParaRPr spc="-1"/>
          </a:p>
          <a:p>
            <a:pPr marL="1423736" lvl="3" indent="-280736">
              <a:spcBef>
                <a:spcPts val="1100"/>
              </a:spcBef>
              <a:buSzPct val="100000"/>
              <a:buChar char="•"/>
              <a:defRPr sz="2800" spc="296">
                <a:solidFill>
                  <a:srgbClr val="3F4756"/>
                </a:solidFill>
              </a:defRPr>
            </a:pPr>
            <a:r>
              <a:rPr b="1"/>
              <a:t>stdout</a:t>
            </a:r>
            <a:r>
              <a:t> (Standard out) - the output of commands moves along this stream</a:t>
            </a:r>
            <a:endParaRPr spc="-1"/>
          </a:p>
          <a:p>
            <a:pPr marL="1423736" lvl="3" indent="-280736">
              <a:spcBef>
                <a:spcPts val="1100"/>
              </a:spcBef>
              <a:buSzPct val="100000"/>
              <a:buChar char="•"/>
              <a:defRPr sz="2800" spc="296">
                <a:solidFill>
                  <a:srgbClr val="3F4756"/>
                </a:solidFill>
              </a:defRPr>
            </a:pPr>
            <a:r>
              <a:rPr b="1"/>
              <a:t>stderr</a:t>
            </a:r>
            <a:r>
              <a:t> (Standard error) – error messages move via this stream</a:t>
            </a:r>
          </a:p>
          <a:p>
            <a:pPr marL="1423736" lvl="3" indent="-280736">
              <a:spcBef>
                <a:spcPts val="1100"/>
              </a:spcBef>
              <a:buSzPct val="100000"/>
              <a:buChar char="•"/>
              <a:defRPr sz="2800" spc="296">
                <a:solidFill>
                  <a:srgbClr val="3F4756"/>
                </a:solidFill>
              </a:defRPr>
            </a:pPr>
            <a:endParaRPr/>
          </a:p>
          <a:p>
            <a:pPr marL="280736" indent="-280736">
              <a:spcBef>
                <a:spcPts val="1100"/>
              </a:spcBef>
              <a:buSzPct val="100000"/>
              <a:buChar char="•"/>
              <a:defRPr sz="2800" spc="296">
                <a:solidFill>
                  <a:srgbClr val="3F4756"/>
                </a:solidFill>
              </a:defRPr>
            </a:pPr>
            <a:r>
              <a:t>Each of the streams can be redirected separately.</a:t>
            </a:r>
            <a:endParaRPr spc="-1"/>
          </a:p>
        </p:txBody>
      </p:sp>
      <p:sp>
        <p:nvSpPr>
          <p:cNvPr id="1699" name="Group 3"/>
          <p:cNvSpPr txBox="1"/>
          <p:nvPr/>
        </p:nvSpPr>
        <p:spPr>
          <a:xfrm>
            <a:off x="6550777" y="1020116"/>
            <a:ext cx="11269746" cy="8564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latin typeface="Arial"/>
                <a:ea typeface="Arial"/>
                <a:cs typeface="Arial"/>
                <a:sym typeface="Arial"/>
              </a:defRPr>
            </a:lvl1pPr>
          </a:lstStyle>
          <a:p>
            <a:r>
              <a:t>A TALE OF THREE STREAMS</a:t>
            </a:r>
          </a:p>
        </p:txBody>
      </p:sp>
      <p:sp>
        <p:nvSpPr>
          <p:cNvPr id="1700" name="Line"/>
          <p:cNvSpPr/>
          <p:nvPr/>
        </p:nvSpPr>
        <p:spPr>
          <a:xfrm>
            <a:off x="59535" y="2543225"/>
            <a:ext cx="24252228"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701" name="CustomShape 3"/>
          <p:cNvSpPr txBox="1"/>
          <p:nvPr/>
        </p:nvSpPr>
        <p:spPr>
          <a:xfrm>
            <a:off x="1688295" y="6566830"/>
            <a:ext cx="6812281" cy="18689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08719" tIns="108719" rIns="108719" bIns="108719">
            <a:spAutoFit/>
          </a:bodyPr>
          <a:lstStyle/>
          <a:p>
            <a:pPr algn="ctr">
              <a:lnSpc>
                <a:spcPts val="4200"/>
              </a:lnSpc>
              <a:spcBef>
                <a:spcPts val="600"/>
              </a:spcBef>
              <a:defRPr sz="2800" b="1" spc="296"/>
            </a:pPr>
            <a:r>
              <a:t>YEAH! </a:t>
            </a:r>
            <a:endParaRPr spc="-1">
              <a:solidFill>
                <a:srgbClr val="FFFFFF"/>
              </a:solidFill>
              <a:latin typeface="Arial"/>
              <a:ea typeface="Arial"/>
              <a:cs typeface="Arial"/>
              <a:sym typeface="Arial"/>
            </a:endParaRPr>
          </a:p>
          <a:p>
            <a:pPr algn="ctr">
              <a:lnSpc>
                <a:spcPts val="4200"/>
              </a:lnSpc>
              <a:spcBef>
                <a:spcPts val="600"/>
              </a:spcBef>
              <a:defRPr sz="2800" b="1" spc="296"/>
            </a:pPr>
            <a:r>
              <a:t>YOU HAVE A BASH SHELL &amp; TERMINAL ALREADY.</a:t>
            </a:r>
          </a:p>
        </p:txBody>
      </p:sp>
      <p:grpSp>
        <p:nvGrpSpPr>
          <p:cNvPr id="1704" name="Group 5"/>
          <p:cNvGrpSpPr/>
          <p:nvPr/>
        </p:nvGrpSpPr>
        <p:grpSpPr>
          <a:xfrm>
            <a:off x="2301853" y="5409132"/>
            <a:ext cx="3033001" cy="1771921"/>
            <a:chOff x="0" y="0"/>
            <a:chExt cx="3032999" cy="1771919"/>
          </a:xfrm>
        </p:grpSpPr>
        <p:sp>
          <p:nvSpPr>
            <p:cNvPr id="1702" name="CustomShape 6"/>
            <p:cNvSpPr/>
            <p:nvPr/>
          </p:nvSpPr>
          <p:spPr>
            <a:xfrm>
              <a:off x="0" y="0"/>
              <a:ext cx="3033001" cy="177192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03" name="CustomShape 7"/>
            <p:cNvSpPr/>
            <p:nvPr/>
          </p:nvSpPr>
          <p:spPr>
            <a:xfrm>
              <a:off x="99359" y="142199"/>
              <a:ext cx="2847601" cy="148572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9CC9B4"/>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grpSp>
        <p:nvGrpSpPr>
          <p:cNvPr id="1707" name="Group 8"/>
          <p:cNvGrpSpPr/>
          <p:nvPr/>
        </p:nvGrpSpPr>
        <p:grpSpPr>
          <a:xfrm>
            <a:off x="2307253" y="9780191"/>
            <a:ext cx="3033001" cy="1223281"/>
            <a:chOff x="0" y="0"/>
            <a:chExt cx="3032999" cy="1223279"/>
          </a:xfrm>
        </p:grpSpPr>
        <p:sp>
          <p:nvSpPr>
            <p:cNvPr id="1705" name="CustomShape 9"/>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06" name="CustomShape 10"/>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8AAAE3"/>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grpSp>
        <p:nvGrpSpPr>
          <p:cNvPr id="1710" name="Group 11"/>
          <p:cNvGrpSpPr/>
          <p:nvPr/>
        </p:nvGrpSpPr>
        <p:grpSpPr>
          <a:xfrm>
            <a:off x="8174894" y="8008270"/>
            <a:ext cx="3033001" cy="1223281"/>
            <a:chOff x="0" y="0"/>
            <a:chExt cx="3032999" cy="1223279"/>
          </a:xfrm>
        </p:grpSpPr>
        <p:sp>
          <p:nvSpPr>
            <p:cNvPr id="1708" name="CustomShape 12"/>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09" name="CustomShape 13"/>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E2B383"/>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1711" name="CustomShape 14"/>
          <p:cNvSpPr txBox="1"/>
          <p:nvPr/>
        </p:nvSpPr>
        <p:spPr>
          <a:xfrm>
            <a:off x="2817914" y="5652629"/>
            <a:ext cx="2011680"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Keyboard</a:t>
            </a:r>
          </a:p>
        </p:txBody>
      </p:sp>
      <p:sp>
        <p:nvSpPr>
          <p:cNvPr id="1712" name="CustomShape 15"/>
          <p:cNvSpPr txBox="1"/>
          <p:nvPr/>
        </p:nvSpPr>
        <p:spPr>
          <a:xfrm>
            <a:off x="2874253" y="10143711"/>
            <a:ext cx="182880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Display</a:t>
            </a:r>
          </a:p>
        </p:txBody>
      </p:sp>
      <p:sp>
        <p:nvSpPr>
          <p:cNvPr id="1713" name="CustomShape 16"/>
          <p:cNvSpPr txBox="1"/>
          <p:nvPr/>
        </p:nvSpPr>
        <p:spPr>
          <a:xfrm>
            <a:off x="8638213" y="8340311"/>
            <a:ext cx="20055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Program</a:t>
            </a:r>
          </a:p>
        </p:txBody>
      </p:sp>
      <p:sp>
        <p:nvSpPr>
          <p:cNvPr id="1714" name="CustomShape 17"/>
          <p:cNvSpPr txBox="1"/>
          <p:nvPr/>
        </p:nvSpPr>
        <p:spPr>
          <a:xfrm>
            <a:off x="2735073" y="6283561"/>
            <a:ext cx="20055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Program</a:t>
            </a:r>
          </a:p>
        </p:txBody>
      </p:sp>
      <p:sp>
        <p:nvSpPr>
          <p:cNvPr id="1715" name="CustomShape 18"/>
          <p:cNvSpPr/>
          <p:nvPr/>
        </p:nvSpPr>
        <p:spPr>
          <a:xfrm>
            <a:off x="5573173" y="5946195"/>
            <a:ext cx="3607561" cy="11685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2615" y="1955"/>
                  <a:pt x="19815" y="9155"/>
                  <a:pt x="2160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16" name="CustomShape 19"/>
          <p:cNvSpPr/>
          <p:nvPr/>
        </p:nvSpPr>
        <p:spPr>
          <a:xfrm>
            <a:off x="5614573" y="9505870"/>
            <a:ext cx="3657601" cy="100584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2615" y="19645"/>
                  <a:pt x="19815" y="12445"/>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17" name="CustomShape 20"/>
          <p:cNvSpPr/>
          <p:nvPr/>
        </p:nvSpPr>
        <p:spPr>
          <a:xfrm>
            <a:off x="4334413" y="8631070"/>
            <a:ext cx="3566161" cy="89424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985" y="1955"/>
                  <a:pt x="1785" y="9155"/>
                  <a:pt x="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18" name="CustomShape 21"/>
          <p:cNvSpPr/>
          <p:nvPr/>
        </p:nvSpPr>
        <p:spPr>
          <a:xfrm>
            <a:off x="4246933" y="9495431"/>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21600" y="320"/>
                </a:moveTo>
                <a:cubicBezTo>
                  <a:pt x="13025" y="21600"/>
                  <a:pt x="5825" y="21493"/>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19" name="CustomShape 22"/>
          <p:cNvSpPr/>
          <p:nvPr/>
        </p:nvSpPr>
        <p:spPr>
          <a:xfrm>
            <a:off x="9066973" y="7153414"/>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20" name="CustomShape 23"/>
          <p:cNvSpPr/>
          <p:nvPr/>
        </p:nvSpPr>
        <p:spPr>
          <a:xfrm rot="5580601">
            <a:off x="5502972" y="10442230"/>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21" name="CustomShape 24"/>
          <p:cNvSpPr txBox="1"/>
          <p:nvPr/>
        </p:nvSpPr>
        <p:spPr>
          <a:xfrm>
            <a:off x="6397573" y="5322316"/>
            <a:ext cx="137016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stdin</a:t>
            </a:r>
          </a:p>
        </p:txBody>
      </p:sp>
      <p:sp>
        <p:nvSpPr>
          <p:cNvPr id="1722" name="CustomShape 25"/>
          <p:cNvSpPr txBox="1"/>
          <p:nvPr/>
        </p:nvSpPr>
        <p:spPr>
          <a:xfrm>
            <a:off x="5569573" y="8064071"/>
            <a:ext cx="159876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stderr</a:t>
            </a:r>
          </a:p>
        </p:txBody>
      </p:sp>
      <p:sp>
        <p:nvSpPr>
          <p:cNvPr id="1723" name="CustomShape 26"/>
          <p:cNvSpPr txBox="1"/>
          <p:nvPr/>
        </p:nvSpPr>
        <p:spPr>
          <a:xfrm>
            <a:off x="6804014" y="10345031"/>
            <a:ext cx="173592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stdout</a:t>
            </a:r>
          </a:p>
        </p:txBody>
      </p:sp>
      <p:sp>
        <p:nvSpPr>
          <p:cNvPr id="1724" name="Line 4"/>
          <p:cNvSpPr/>
          <p:nvPr/>
        </p:nvSpPr>
        <p:spPr>
          <a:xfrm>
            <a:off x="2180605" y="7728408"/>
            <a:ext cx="9551775" cy="1"/>
          </a:xfrm>
          <a:prstGeom prst="line">
            <a:avLst/>
          </a:prstGeom>
          <a:ln w="50760">
            <a:solidFill>
              <a:srgbClr val="FFFFFF"/>
            </a:solidFill>
            <a:prstDash val="dash"/>
            <a:miter/>
            <a:tailEnd type="triangle"/>
          </a:ln>
        </p:spPr>
        <p:txBody>
          <a:bodyPr lIns="45718" tIns="45718" rIns="45718" bIns="45718"/>
          <a:lstStyle/>
          <a:p>
            <a:pPr>
              <a:defRPr>
                <a:solidFill>
                  <a:srgbClr val="FFFFFF"/>
                </a:solidFill>
              </a:defRPr>
            </a:pPr>
            <a:endParaRPr/>
          </a:p>
        </p:txBody>
      </p:sp>
      <p:sp>
        <p:nvSpPr>
          <p:cNvPr id="1725"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79</a:t>
            </a:fld>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4" name="Screenshot 2022-06-24 at 15.06.23.png" descr="Screenshot 2022-06-24 at 15.06.23.png"/>
          <p:cNvPicPr>
            <a:picLocks noChangeAspect="1"/>
          </p:cNvPicPr>
          <p:nvPr/>
        </p:nvPicPr>
        <p:blipFill rotWithShape="1">
          <a:blip r:embed="rId3"/>
          <a:srcRect l="261" t="66" r="23069" b="58988"/>
          <a:stretch/>
        </p:blipFill>
        <p:spPr>
          <a:xfrm>
            <a:off x="798356" y="3900464"/>
            <a:ext cx="18622735" cy="5513280"/>
          </a:xfrm>
          <a:custGeom>
            <a:avLst/>
            <a:gdLst/>
            <a:ahLst/>
            <a:cxnLst>
              <a:cxn ang="0">
                <a:pos x="wd2" y="hd2"/>
              </a:cxn>
              <a:cxn ang="5400000">
                <a:pos x="wd2" y="hd2"/>
              </a:cxn>
              <a:cxn ang="10800000">
                <a:pos x="wd2" y="hd2"/>
              </a:cxn>
              <a:cxn ang="16200000">
                <a:pos x="wd2" y="hd2"/>
              </a:cxn>
            </a:cxnLst>
            <a:rect l="0" t="0" r="r" b="b"/>
            <a:pathLst>
              <a:path w="21600" h="21600" extrusionOk="0">
                <a:moveTo>
                  <a:pt x="304" y="0"/>
                </a:moveTo>
                <a:cubicBezTo>
                  <a:pt x="215" y="0"/>
                  <a:pt x="162" y="0"/>
                  <a:pt x="126" y="27"/>
                </a:cubicBezTo>
                <a:cubicBezTo>
                  <a:pt x="74" y="61"/>
                  <a:pt x="34" y="134"/>
                  <a:pt x="15" y="227"/>
                </a:cubicBezTo>
                <a:cubicBezTo>
                  <a:pt x="0" y="292"/>
                  <a:pt x="0" y="388"/>
                  <a:pt x="0" y="550"/>
                </a:cubicBezTo>
                <a:lnTo>
                  <a:pt x="0" y="21050"/>
                </a:lnTo>
                <a:cubicBezTo>
                  <a:pt x="0" y="21212"/>
                  <a:pt x="0" y="21308"/>
                  <a:pt x="15" y="21373"/>
                </a:cubicBezTo>
                <a:cubicBezTo>
                  <a:pt x="34" y="21466"/>
                  <a:pt x="74" y="21539"/>
                  <a:pt x="126" y="21573"/>
                </a:cubicBezTo>
                <a:cubicBezTo>
                  <a:pt x="162" y="21600"/>
                  <a:pt x="215" y="21600"/>
                  <a:pt x="304" y="21600"/>
                </a:cubicBezTo>
                <a:lnTo>
                  <a:pt x="21296" y="21600"/>
                </a:lnTo>
                <a:cubicBezTo>
                  <a:pt x="21385" y="21600"/>
                  <a:pt x="21439" y="21600"/>
                  <a:pt x="21474" y="21573"/>
                </a:cubicBezTo>
                <a:cubicBezTo>
                  <a:pt x="21526" y="21539"/>
                  <a:pt x="21566" y="21466"/>
                  <a:pt x="21585" y="21373"/>
                </a:cubicBezTo>
                <a:cubicBezTo>
                  <a:pt x="21600" y="21308"/>
                  <a:pt x="21600" y="21212"/>
                  <a:pt x="21600" y="21050"/>
                </a:cubicBezTo>
                <a:lnTo>
                  <a:pt x="21600" y="550"/>
                </a:lnTo>
                <a:cubicBezTo>
                  <a:pt x="21600" y="388"/>
                  <a:pt x="21600" y="292"/>
                  <a:pt x="21585" y="227"/>
                </a:cubicBezTo>
                <a:cubicBezTo>
                  <a:pt x="21566" y="134"/>
                  <a:pt x="21526" y="61"/>
                  <a:pt x="21474" y="27"/>
                </a:cubicBezTo>
                <a:cubicBezTo>
                  <a:pt x="21439" y="0"/>
                  <a:pt x="21385" y="0"/>
                  <a:pt x="21296" y="0"/>
                </a:cubicBezTo>
                <a:lnTo>
                  <a:pt x="304" y="0"/>
                </a:lnTo>
                <a:close/>
              </a:path>
            </a:pathLst>
          </a:custGeom>
          <a:ln w="12700">
            <a:miter lim="400000"/>
          </a:ln>
        </p:spPr>
      </p:pic>
      <p:grpSp>
        <p:nvGrpSpPr>
          <p:cNvPr id="5" name="Group 4">
            <a:extLst>
              <a:ext uri="{FF2B5EF4-FFF2-40B4-BE49-F238E27FC236}">
                <a16:creationId xmlns:a16="http://schemas.microsoft.com/office/drawing/2014/main" id="{3EF4BA82-1AE3-6E3F-9914-5E142CED3D27}"/>
              </a:ext>
            </a:extLst>
          </p:cNvPr>
          <p:cNvGrpSpPr/>
          <p:nvPr/>
        </p:nvGrpSpPr>
        <p:grpSpPr>
          <a:xfrm>
            <a:off x="12364944" y="2681198"/>
            <a:ext cx="12006356" cy="5468469"/>
            <a:chOff x="12371294" y="3532093"/>
            <a:chExt cx="12006356" cy="5468469"/>
          </a:xfrm>
        </p:grpSpPr>
        <p:sp>
          <p:nvSpPr>
            <p:cNvPr id="445" name="Rectangle 39"/>
            <p:cNvSpPr/>
            <p:nvPr/>
          </p:nvSpPr>
          <p:spPr>
            <a:xfrm>
              <a:off x="12371294" y="3532093"/>
              <a:ext cx="12006356" cy="5468469"/>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447" name="Group 1"/>
            <p:cNvSpPr txBox="1"/>
            <p:nvPr/>
          </p:nvSpPr>
          <p:spPr>
            <a:xfrm>
              <a:off x="13401511" y="4320988"/>
              <a:ext cx="9936054" cy="3554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pPr>
                <a:defRPr sz="4500" spc="562"/>
              </a:pPr>
              <a:r>
                <a:rPr lang="en-US" dirty="0"/>
                <a:t>In the beginning there was the word –  </a:t>
              </a:r>
            </a:p>
            <a:p>
              <a:pPr>
                <a:defRPr sz="4500" spc="562"/>
              </a:pPr>
              <a:endParaRPr lang="en-US" dirty="0"/>
            </a:p>
            <a:p>
              <a:pPr>
                <a:defRPr sz="4500" spc="562"/>
              </a:pPr>
              <a:r>
                <a:rPr lang="en-US" dirty="0"/>
                <a:t>Not the graphical user interface!</a:t>
              </a:r>
              <a:endParaRPr dirty="0"/>
            </a:p>
          </p:txBody>
        </p:sp>
      </p:grpSp>
      <p:sp>
        <p:nvSpPr>
          <p:cNvPr id="448" name="TextBox 6"/>
          <p:cNvSpPr txBox="1">
            <a:spLocks noGrp="1"/>
          </p:cNvSpPr>
          <p:nvPr>
            <p:ph type="sldNum" sz="quarter" idx="2"/>
          </p:nvPr>
        </p:nvSpPr>
        <p:spPr>
          <a:xfrm>
            <a:off x="23627966" y="12949908"/>
            <a:ext cx="327295" cy="4924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ctr">
              <a:defRPr sz="2000"/>
            </a:lvl1pPr>
          </a:lstStyle>
          <a:p>
            <a:r>
              <a:rPr lang="en-US" dirty="0"/>
              <a:t>8</a:t>
            </a:r>
            <a:endParaRPr dirty="0"/>
          </a:p>
        </p:txBody>
      </p:sp>
      <p:sp>
        <p:nvSpPr>
          <p:cNvPr id="2" name="Group 3">
            <a:extLst>
              <a:ext uri="{FF2B5EF4-FFF2-40B4-BE49-F238E27FC236}">
                <a16:creationId xmlns:a16="http://schemas.microsoft.com/office/drawing/2014/main" id="{E7A8D3E8-7FFB-B161-8B0A-91876389C1E6}"/>
              </a:ext>
            </a:extLst>
          </p:cNvPr>
          <p:cNvSpPr txBox="1"/>
          <p:nvPr/>
        </p:nvSpPr>
        <p:spPr>
          <a:xfrm>
            <a:off x="9600542" y="835258"/>
            <a:ext cx="6440221"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spc="600">
                <a:solidFill>
                  <a:srgbClr val="FFFFFF"/>
                </a:solidFill>
              </a:defRPr>
            </a:lvl1pPr>
          </a:lstStyle>
          <a:p>
            <a:r>
              <a:rPr lang="en-US" dirty="0"/>
              <a:t>WHAT IS BASH?</a:t>
            </a:r>
            <a:endParaRPr dirty="0"/>
          </a:p>
        </p:txBody>
      </p:sp>
      <p:sp>
        <p:nvSpPr>
          <p:cNvPr id="3" name="Line">
            <a:extLst>
              <a:ext uri="{FF2B5EF4-FFF2-40B4-BE49-F238E27FC236}">
                <a16:creationId xmlns:a16="http://schemas.microsoft.com/office/drawing/2014/main" id="{95079364-9681-1F5C-2EDD-8F021686B24B}"/>
              </a:ext>
            </a:extLst>
          </p:cNvPr>
          <p:cNvSpPr/>
          <p:nvPr/>
        </p:nvSpPr>
        <p:spPr>
          <a:xfrm>
            <a:off x="6865361" y="2072284"/>
            <a:ext cx="11504177"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6" name="TextBox 35">
            <a:extLst>
              <a:ext uri="{FF2B5EF4-FFF2-40B4-BE49-F238E27FC236}">
                <a16:creationId xmlns:a16="http://schemas.microsoft.com/office/drawing/2014/main" id="{BD1C9582-A5E9-DF44-EBBA-94DD9B27BF8A}"/>
              </a:ext>
            </a:extLst>
          </p:cNvPr>
          <p:cNvSpPr txBox="1"/>
          <p:nvPr/>
        </p:nvSpPr>
        <p:spPr>
          <a:xfrm>
            <a:off x="798355" y="9845702"/>
            <a:ext cx="19031574" cy="2637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pPr>
              <a:lnSpc>
                <a:spcPts val="4000"/>
              </a:lnSpc>
              <a:buSzPct val="100000"/>
              <a:defRPr sz="2800" spc="300">
                <a:solidFill>
                  <a:srgbClr val="FFFFFF"/>
                </a:solidFill>
              </a:defRPr>
            </a:pPr>
            <a:r>
              <a:rPr lang="en-US" sz="3200" dirty="0">
                <a:latin typeface="YACkoL24Adk 0"/>
              </a:rPr>
              <a:t>The first computers had no graphical interfaces where you could click around. Instead, you interacted with the computer via the terminal.</a:t>
            </a:r>
            <a:endParaRPr sz="3200" dirty="0">
              <a:latin typeface="YACkoL24Adk 0"/>
            </a:endParaRPr>
          </a:p>
          <a:p>
            <a:pPr>
              <a:lnSpc>
                <a:spcPts val="4000"/>
              </a:lnSpc>
              <a:buSzPct val="100000"/>
              <a:defRPr sz="2800" spc="300">
                <a:solidFill>
                  <a:srgbClr val="FFFFFF"/>
                </a:solidFill>
              </a:defRPr>
            </a:pPr>
            <a:endParaRPr lang="en-US" sz="3200" dirty="0">
              <a:latin typeface="YACkoL24Adk 0"/>
            </a:endParaRPr>
          </a:p>
          <a:p>
            <a:pPr>
              <a:lnSpc>
                <a:spcPts val="4000"/>
              </a:lnSpc>
              <a:buSzPct val="100000"/>
              <a:defRPr sz="2800" spc="300">
                <a:solidFill>
                  <a:srgbClr val="FFFFFF"/>
                </a:solidFill>
              </a:defRPr>
            </a:pPr>
            <a:r>
              <a:rPr lang="en-US" sz="3200" dirty="0">
                <a:latin typeface="YACkoL24Adk 0"/>
              </a:rPr>
              <a:t>There are still computing environments that do not have a GUI, such as HPC systems. Many scientific programs do not have a GUI either. You need to execute them via the terminal. </a:t>
            </a:r>
          </a:p>
        </p:txBody>
      </p:sp>
    </p:spTree>
    <p:extLst>
      <p:ext uri="{BB962C8B-B14F-4D97-AF65-F5344CB8AC3E}">
        <p14:creationId xmlns:p14="http://schemas.microsoft.com/office/powerpoint/2010/main" val="4117933863"/>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7" name="Rectangle 21"/>
          <p:cNvSpPr/>
          <p:nvPr/>
        </p:nvSpPr>
        <p:spPr>
          <a:xfrm flipH="1">
            <a:off x="7804" y="17176"/>
            <a:ext cx="24388660" cy="2491621"/>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grpSp>
        <p:nvGrpSpPr>
          <p:cNvPr id="1730" name="Group 8"/>
          <p:cNvGrpSpPr/>
          <p:nvPr/>
        </p:nvGrpSpPr>
        <p:grpSpPr>
          <a:xfrm>
            <a:off x="1711961" y="6008838"/>
            <a:ext cx="3033001" cy="1223281"/>
            <a:chOff x="0" y="0"/>
            <a:chExt cx="3032999" cy="1223279"/>
          </a:xfrm>
        </p:grpSpPr>
        <p:sp>
          <p:nvSpPr>
            <p:cNvPr id="1728" name="CustomShape 9"/>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29" name="CustomShape 10"/>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8AAAE3"/>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grpSp>
        <p:nvGrpSpPr>
          <p:cNvPr id="1733" name="Group 11"/>
          <p:cNvGrpSpPr/>
          <p:nvPr/>
        </p:nvGrpSpPr>
        <p:grpSpPr>
          <a:xfrm>
            <a:off x="7604730" y="4236917"/>
            <a:ext cx="3033001" cy="1223281"/>
            <a:chOff x="0" y="0"/>
            <a:chExt cx="3032999" cy="1223279"/>
          </a:xfrm>
        </p:grpSpPr>
        <p:sp>
          <p:nvSpPr>
            <p:cNvPr id="1731" name="CustomShape 12"/>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32" name="CustomShape 13"/>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E2B383"/>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1734" name="CustomShape 15"/>
          <p:cNvSpPr txBox="1"/>
          <p:nvPr/>
        </p:nvSpPr>
        <p:spPr>
          <a:xfrm>
            <a:off x="2304089" y="6372358"/>
            <a:ext cx="182880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Display</a:t>
            </a:r>
          </a:p>
        </p:txBody>
      </p:sp>
      <p:sp>
        <p:nvSpPr>
          <p:cNvPr id="1735" name="CustomShape 16"/>
          <p:cNvSpPr txBox="1"/>
          <p:nvPr/>
        </p:nvSpPr>
        <p:spPr>
          <a:xfrm>
            <a:off x="8068050" y="4568958"/>
            <a:ext cx="20055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Program</a:t>
            </a:r>
          </a:p>
        </p:txBody>
      </p:sp>
      <p:sp>
        <p:nvSpPr>
          <p:cNvPr id="1736" name="CustomShape 19"/>
          <p:cNvSpPr/>
          <p:nvPr/>
        </p:nvSpPr>
        <p:spPr>
          <a:xfrm>
            <a:off x="5044410" y="5734517"/>
            <a:ext cx="3657601" cy="100584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2615" y="19645"/>
                  <a:pt x="19815" y="12445"/>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37" name="CustomShape 20"/>
          <p:cNvSpPr/>
          <p:nvPr/>
        </p:nvSpPr>
        <p:spPr>
          <a:xfrm>
            <a:off x="3764250" y="4859717"/>
            <a:ext cx="3566161" cy="89424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985" y="1955"/>
                  <a:pt x="1785" y="9155"/>
                  <a:pt x="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38" name="CustomShape 21"/>
          <p:cNvSpPr/>
          <p:nvPr/>
        </p:nvSpPr>
        <p:spPr>
          <a:xfrm>
            <a:off x="3676770" y="5724078"/>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21600" y="320"/>
                </a:moveTo>
                <a:cubicBezTo>
                  <a:pt x="13025" y="21600"/>
                  <a:pt x="5825" y="21493"/>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39" name="CustomShape 23"/>
          <p:cNvSpPr/>
          <p:nvPr/>
        </p:nvSpPr>
        <p:spPr>
          <a:xfrm rot="5580601">
            <a:off x="4932808" y="6670876"/>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40" name="CustomShape 25"/>
          <p:cNvSpPr txBox="1"/>
          <p:nvPr/>
        </p:nvSpPr>
        <p:spPr>
          <a:xfrm>
            <a:off x="4999410" y="4292718"/>
            <a:ext cx="159876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stderr</a:t>
            </a:r>
          </a:p>
        </p:txBody>
      </p:sp>
      <p:sp>
        <p:nvSpPr>
          <p:cNvPr id="1741" name="CustomShape 26"/>
          <p:cNvSpPr txBox="1"/>
          <p:nvPr/>
        </p:nvSpPr>
        <p:spPr>
          <a:xfrm>
            <a:off x="6233850" y="6573677"/>
            <a:ext cx="173592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stdout</a:t>
            </a:r>
          </a:p>
        </p:txBody>
      </p:sp>
      <p:sp>
        <p:nvSpPr>
          <p:cNvPr id="1742" name="Group 3"/>
          <p:cNvSpPr txBox="1"/>
          <p:nvPr/>
        </p:nvSpPr>
        <p:spPr>
          <a:xfrm>
            <a:off x="6550777" y="834785"/>
            <a:ext cx="11269746" cy="8564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F4756"/>
                </a:solidFill>
                <a:latin typeface="Arial"/>
                <a:ea typeface="Arial"/>
                <a:cs typeface="Arial"/>
                <a:sym typeface="Arial"/>
              </a:defRPr>
            </a:lvl1pPr>
          </a:lstStyle>
          <a:p>
            <a:r>
              <a:t>A TALE OF THREE STREAMS</a:t>
            </a:r>
          </a:p>
        </p:txBody>
      </p:sp>
      <p:sp>
        <p:nvSpPr>
          <p:cNvPr id="1743" name="CustomShape 26"/>
          <p:cNvSpPr txBox="1"/>
          <p:nvPr/>
        </p:nvSpPr>
        <p:spPr>
          <a:xfrm>
            <a:off x="8776995" y="3455903"/>
            <a:ext cx="173592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ls *</a:t>
            </a:r>
          </a:p>
        </p:txBody>
      </p:sp>
      <p:sp>
        <p:nvSpPr>
          <p:cNvPr id="1744" name="CustomShape 26"/>
          <p:cNvSpPr txBox="1"/>
          <p:nvPr/>
        </p:nvSpPr>
        <p:spPr>
          <a:xfrm>
            <a:off x="1711961" y="7477535"/>
            <a:ext cx="303300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Your terminal</a:t>
            </a:r>
          </a:p>
        </p:txBody>
      </p:sp>
      <p:sp>
        <p:nvSpPr>
          <p:cNvPr id="1745" name="CustomShape 26"/>
          <p:cNvSpPr/>
          <p:nvPr/>
        </p:nvSpPr>
        <p:spPr>
          <a:xfrm>
            <a:off x="5398936" y="8633469"/>
            <a:ext cx="7867916" cy="3968862"/>
          </a:xfrm>
          <a:prstGeom prst="rect">
            <a:avLst/>
          </a:prstGeom>
          <a:ln w="12600">
            <a:solidFill>
              <a:srgbClr val="FFFFFF"/>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800" spc="296">
                <a:solidFill>
                  <a:srgbClr val="FFFFFF"/>
                </a:solidFill>
                <a:latin typeface="Courier New"/>
                <a:ea typeface="Courier New"/>
                <a:cs typeface="Courier New"/>
                <a:sym typeface="Courier New"/>
              </a:defRPr>
            </a:pPr>
            <a:r>
              <a:rPr dirty="0"/>
              <a:t>BashFigure1.jpeg</a:t>
            </a:r>
            <a:endParaRPr spc="-1" dirty="0"/>
          </a:p>
          <a:p>
            <a:pPr>
              <a:defRPr sz="2800" spc="296">
                <a:solidFill>
                  <a:srgbClr val="FFFFFF"/>
                </a:solidFill>
                <a:latin typeface="Courier New"/>
                <a:ea typeface="Courier New"/>
                <a:cs typeface="Courier New"/>
                <a:sym typeface="Courier New"/>
              </a:defRPr>
            </a:pPr>
            <a:r>
              <a:rPr dirty="0"/>
              <a:t>Commandline_Workshop.pptx</a:t>
            </a:r>
          </a:p>
          <a:p>
            <a:pPr>
              <a:defRPr sz="2800" spc="296">
                <a:solidFill>
                  <a:srgbClr val="FFFFFF"/>
                </a:solidFill>
                <a:latin typeface="Courier New"/>
                <a:ea typeface="Courier New"/>
                <a:cs typeface="Courier New"/>
                <a:sym typeface="Courier New"/>
              </a:defRPr>
            </a:pPr>
            <a:r>
              <a:rPr dirty="0"/>
              <a:t>Data</a:t>
            </a:r>
          </a:p>
          <a:p>
            <a:pPr>
              <a:defRPr sz="2800" spc="296">
                <a:solidFill>
                  <a:srgbClr val="FFFFFF"/>
                </a:solidFill>
                <a:latin typeface="Courier New"/>
                <a:ea typeface="Courier New"/>
                <a:cs typeface="Courier New"/>
                <a:sym typeface="Courier New"/>
              </a:defRPr>
            </a:pPr>
            <a:r>
              <a:rPr dirty="0"/>
              <a:t>Examples</a:t>
            </a:r>
          </a:p>
          <a:p>
            <a:pPr>
              <a:defRPr sz="2800" spc="296">
                <a:solidFill>
                  <a:srgbClr val="FFFFFF"/>
                </a:solidFill>
                <a:latin typeface="Courier New"/>
                <a:ea typeface="Courier New"/>
                <a:cs typeface="Courier New"/>
                <a:sym typeface="Courier New"/>
              </a:defRPr>
            </a:pPr>
            <a:r>
              <a:rPr dirty="0"/>
              <a:t>Just_Bash_It_Exercises.md</a:t>
            </a:r>
          </a:p>
          <a:p>
            <a:pPr>
              <a:defRPr sz="2800" spc="296">
                <a:solidFill>
                  <a:srgbClr val="FFFFFF"/>
                </a:solidFill>
                <a:latin typeface="Courier New"/>
                <a:ea typeface="Courier New"/>
                <a:cs typeface="Courier New"/>
                <a:sym typeface="Courier New"/>
              </a:defRPr>
            </a:pPr>
            <a:r>
              <a:rPr dirty="0" err="1"/>
              <a:t>Just_Bash_It_Exercises.Rmd</a:t>
            </a:r>
            <a:endParaRPr dirty="0"/>
          </a:p>
          <a:p>
            <a:pPr>
              <a:defRPr sz="2800" spc="296">
                <a:solidFill>
                  <a:srgbClr val="FFFFFF"/>
                </a:solidFill>
                <a:latin typeface="Courier New"/>
                <a:ea typeface="Courier New"/>
                <a:cs typeface="Courier New"/>
                <a:sym typeface="Courier New"/>
              </a:defRPr>
            </a:pPr>
            <a:r>
              <a:rPr dirty="0"/>
              <a:t>Just_Bash_It_Presentations.md</a:t>
            </a:r>
          </a:p>
          <a:p>
            <a:pPr>
              <a:defRPr sz="2800" spc="296">
                <a:solidFill>
                  <a:srgbClr val="FFFFFF"/>
                </a:solidFill>
                <a:latin typeface="Courier New"/>
                <a:ea typeface="Courier New"/>
                <a:cs typeface="Courier New"/>
                <a:sym typeface="Courier New"/>
              </a:defRPr>
            </a:pPr>
            <a:r>
              <a:rPr dirty="0" err="1"/>
              <a:t>Just_Bash_It_Presentations.Rmd</a:t>
            </a:r>
            <a:endParaRPr dirty="0"/>
          </a:p>
          <a:p>
            <a:pPr>
              <a:defRPr sz="2800" spc="296">
                <a:solidFill>
                  <a:srgbClr val="FFFFFF"/>
                </a:solidFill>
                <a:latin typeface="Courier New"/>
                <a:ea typeface="Courier New"/>
                <a:cs typeface="Courier New"/>
                <a:sym typeface="Courier New"/>
              </a:defRPr>
            </a:pPr>
            <a:r>
              <a:rPr dirty="0"/>
              <a:t>LICENSE</a:t>
            </a:r>
          </a:p>
        </p:txBody>
      </p:sp>
      <p:sp>
        <p:nvSpPr>
          <p:cNvPr id="1746" name="TextShape 27"/>
          <p:cNvSpPr txBox="1"/>
          <p:nvPr/>
        </p:nvSpPr>
        <p:spPr>
          <a:xfrm>
            <a:off x="14965092" y="4140805"/>
            <a:ext cx="8200663" cy="5246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spcBef>
                <a:spcPts val="1100"/>
              </a:spcBef>
              <a:buSzPct val="100000"/>
              <a:buChar char="•"/>
              <a:defRPr sz="2800" spc="296">
                <a:solidFill>
                  <a:srgbClr val="FFFFFF"/>
                </a:solidFill>
              </a:defRPr>
            </a:pPr>
            <a:r>
              <a:rPr b="1"/>
              <a:t>stdout</a:t>
            </a:r>
            <a:r>
              <a:t> (standard out) - the output of commands moves along this stream</a:t>
            </a:r>
          </a:p>
          <a:p>
            <a:pPr>
              <a:spcBef>
                <a:spcPts val="1100"/>
              </a:spcBef>
              <a:defRPr sz="2800" spc="296">
                <a:solidFill>
                  <a:srgbClr val="FFFFFF"/>
                </a:solidFill>
              </a:defRPr>
            </a:pPr>
            <a:endParaRPr spc="-1"/>
          </a:p>
          <a:p>
            <a:pPr marL="280736" indent="-280736">
              <a:spcBef>
                <a:spcPts val="1100"/>
              </a:spcBef>
              <a:buSzPct val="100000"/>
              <a:buChar char="•"/>
              <a:defRPr sz="2800" spc="296">
                <a:solidFill>
                  <a:srgbClr val="FFFFFF"/>
                </a:solidFill>
              </a:defRPr>
            </a:pPr>
            <a:r>
              <a:rPr b="1"/>
              <a:t>stderr</a:t>
            </a:r>
            <a:r>
              <a:t> (standard error) – error messages move via this stream</a:t>
            </a:r>
          </a:p>
          <a:p>
            <a:pPr>
              <a:spcBef>
                <a:spcPts val="1100"/>
              </a:spcBef>
              <a:defRPr sz="2800" spc="296">
                <a:solidFill>
                  <a:srgbClr val="FFFFFF"/>
                </a:solidFill>
              </a:defRPr>
            </a:pPr>
            <a:endParaRPr/>
          </a:p>
          <a:p>
            <a:pPr>
              <a:spcBef>
                <a:spcPts val="1100"/>
              </a:spcBef>
              <a:defRPr sz="2800" spc="296">
                <a:solidFill>
                  <a:srgbClr val="FFFFFF"/>
                </a:solidFill>
              </a:defRPr>
            </a:pPr>
            <a:endParaRPr/>
          </a:p>
          <a:p>
            <a:pPr marL="280736" indent="-280736">
              <a:buSzPct val="100000"/>
              <a:buChar char="•"/>
              <a:defRPr sz="2800" spc="296">
                <a:solidFill>
                  <a:srgbClr val="FFFFFF"/>
                </a:solidFill>
              </a:defRPr>
            </a:pPr>
            <a:r>
              <a:t>By default </a:t>
            </a:r>
            <a:r>
              <a:rPr b="1"/>
              <a:t>stdout</a:t>
            </a:r>
            <a:r>
              <a:t> points to the display, your terminal window</a:t>
            </a:r>
            <a:endParaRPr spc="-1"/>
          </a:p>
        </p:txBody>
      </p:sp>
      <p:sp>
        <p:nvSpPr>
          <p:cNvPr id="1747"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80</a:t>
            </a:fld>
            <a:endParaRPr/>
          </a:p>
        </p:txBody>
      </p:sp>
    </p:spTree>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9" name="Скругленный прямоугольник 7"/>
          <p:cNvSpPr/>
          <p:nvPr/>
        </p:nvSpPr>
        <p:spPr>
          <a:xfrm>
            <a:off x="14132842" y="7335613"/>
            <a:ext cx="9024425" cy="758072"/>
          </a:xfrm>
          <a:prstGeom prst="roundRect">
            <a:avLst>
              <a:gd name="adj" fmla="val 29738"/>
            </a:avLst>
          </a:prstGeom>
          <a:solidFill>
            <a:srgbClr val="E2A78C"/>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750" name="Скругленный прямоугольник 7"/>
          <p:cNvSpPr/>
          <p:nvPr/>
        </p:nvSpPr>
        <p:spPr>
          <a:xfrm>
            <a:off x="14132842" y="9000928"/>
            <a:ext cx="9024425" cy="758073"/>
          </a:xfrm>
          <a:prstGeom prst="roundRect">
            <a:avLst>
              <a:gd name="adj" fmla="val 29738"/>
            </a:avLst>
          </a:prstGeom>
          <a:solidFill>
            <a:srgbClr val="E29590"/>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751" name="Скругленный прямоугольник 7"/>
          <p:cNvSpPr/>
          <p:nvPr/>
        </p:nvSpPr>
        <p:spPr>
          <a:xfrm>
            <a:off x="14132842" y="10666245"/>
            <a:ext cx="9024425" cy="758072"/>
          </a:xfrm>
          <a:prstGeom prst="roundRect">
            <a:avLst>
              <a:gd name="adj" fmla="val 29738"/>
            </a:avLst>
          </a:prstGeom>
          <a:solidFill>
            <a:srgbClr val="CBB1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752" name="Скругленный прямоугольник 7"/>
          <p:cNvSpPr/>
          <p:nvPr/>
        </p:nvSpPr>
        <p:spPr>
          <a:xfrm>
            <a:off x="14132842" y="5657597"/>
            <a:ext cx="9024425" cy="758073"/>
          </a:xfrm>
          <a:prstGeom prst="roundRect">
            <a:avLst>
              <a:gd name="adj" fmla="val 29738"/>
            </a:avLst>
          </a:prstGeom>
          <a:solidFill>
            <a:srgbClr val="E2B383"/>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grpSp>
        <p:nvGrpSpPr>
          <p:cNvPr id="1755" name="Group 8"/>
          <p:cNvGrpSpPr/>
          <p:nvPr/>
        </p:nvGrpSpPr>
        <p:grpSpPr>
          <a:xfrm>
            <a:off x="1545386" y="9250845"/>
            <a:ext cx="3033001" cy="1223281"/>
            <a:chOff x="0" y="0"/>
            <a:chExt cx="3032999" cy="1223279"/>
          </a:xfrm>
        </p:grpSpPr>
        <p:sp>
          <p:nvSpPr>
            <p:cNvPr id="1753" name="CustomShape 9"/>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54" name="CustomShape 10"/>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8AAAE3"/>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grpSp>
        <p:nvGrpSpPr>
          <p:cNvPr id="1758" name="Group 11"/>
          <p:cNvGrpSpPr/>
          <p:nvPr/>
        </p:nvGrpSpPr>
        <p:grpSpPr>
          <a:xfrm>
            <a:off x="6709047" y="6765976"/>
            <a:ext cx="3033001" cy="1223281"/>
            <a:chOff x="0" y="0"/>
            <a:chExt cx="3032999" cy="1223279"/>
          </a:xfrm>
        </p:grpSpPr>
        <p:sp>
          <p:nvSpPr>
            <p:cNvPr id="1756" name="CustomShape 12"/>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57" name="CustomShape 13"/>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E2B383"/>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1759" name="CustomShape 15"/>
          <p:cNvSpPr txBox="1"/>
          <p:nvPr/>
        </p:nvSpPr>
        <p:spPr>
          <a:xfrm>
            <a:off x="2112386" y="9614365"/>
            <a:ext cx="182880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Display</a:t>
            </a:r>
          </a:p>
        </p:txBody>
      </p:sp>
      <p:sp>
        <p:nvSpPr>
          <p:cNvPr id="1760" name="CustomShape 16"/>
          <p:cNvSpPr txBox="1"/>
          <p:nvPr/>
        </p:nvSpPr>
        <p:spPr>
          <a:xfrm>
            <a:off x="7172366" y="7072616"/>
            <a:ext cx="20055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Program</a:t>
            </a:r>
          </a:p>
        </p:txBody>
      </p:sp>
      <p:sp>
        <p:nvSpPr>
          <p:cNvPr id="1761" name="CustomShape 19"/>
          <p:cNvSpPr/>
          <p:nvPr/>
        </p:nvSpPr>
        <p:spPr>
          <a:xfrm flipH="1">
            <a:off x="8379145" y="8166756"/>
            <a:ext cx="1712166" cy="280125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2615" y="19645"/>
                  <a:pt x="19815" y="12445"/>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62" name="CustomShape 20"/>
          <p:cNvSpPr/>
          <p:nvPr/>
        </p:nvSpPr>
        <p:spPr>
          <a:xfrm>
            <a:off x="3015619" y="7400832"/>
            <a:ext cx="3510302" cy="16132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985" y="1955"/>
                  <a:pt x="1785" y="9155"/>
                  <a:pt x="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63" name="CustomShape 21"/>
          <p:cNvSpPr/>
          <p:nvPr/>
        </p:nvSpPr>
        <p:spPr>
          <a:xfrm>
            <a:off x="2928138" y="8984201"/>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21600" y="320"/>
                </a:moveTo>
                <a:cubicBezTo>
                  <a:pt x="13025" y="21600"/>
                  <a:pt x="5825" y="21493"/>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64" name="CustomShape 25"/>
          <p:cNvSpPr txBox="1"/>
          <p:nvPr/>
        </p:nvSpPr>
        <p:spPr>
          <a:xfrm>
            <a:off x="4103726" y="6821776"/>
            <a:ext cx="159876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stderr</a:t>
            </a:r>
          </a:p>
        </p:txBody>
      </p:sp>
      <p:sp>
        <p:nvSpPr>
          <p:cNvPr id="1765" name="CustomShape 26"/>
          <p:cNvSpPr txBox="1"/>
          <p:nvPr/>
        </p:nvSpPr>
        <p:spPr>
          <a:xfrm>
            <a:off x="8140357" y="10873555"/>
            <a:ext cx="146477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stdout</a:t>
            </a:r>
          </a:p>
        </p:txBody>
      </p:sp>
      <p:sp>
        <p:nvSpPr>
          <p:cNvPr id="1766" name="CustomShape 26"/>
          <p:cNvSpPr txBox="1"/>
          <p:nvPr/>
        </p:nvSpPr>
        <p:spPr>
          <a:xfrm>
            <a:off x="7805926" y="6085539"/>
            <a:ext cx="1157449"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ls *</a:t>
            </a:r>
          </a:p>
        </p:txBody>
      </p:sp>
      <p:sp>
        <p:nvSpPr>
          <p:cNvPr id="1767" name="CustomShape 26"/>
          <p:cNvSpPr txBox="1"/>
          <p:nvPr/>
        </p:nvSpPr>
        <p:spPr>
          <a:xfrm>
            <a:off x="1545386" y="10742291"/>
            <a:ext cx="303300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Your terminal</a:t>
            </a:r>
          </a:p>
        </p:txBody>
      </p:sp>
      <p:sp>
        <p:nvSpPr>
          <p:cNvPr id="1768" name="Connection Line"/>
          <p:cNvSpPr/>
          <p:nvPr/>
        </p:nvSpPr>
        <p:spPr>
          <a:xfrm>
            <a:off x="10029039" y="10858107"/>
            <a:ext cx="145925" cy="200002"/>
          </a:xfrm>
          <a:custGeom>
            <a:avLst/>
            <a:gdLst/>
            <a:ahLst/>
            <a:cxnLst>
              <a:cxn ang="0">
                <a:pos x="wd2" y="hd2"/>
              </a:cxn>
              <a:cxn ang="5400000">
                <a:pos x="wd2" y="hd2"/>
              </a:cxn>
              <a:cxn ang="10800000">
                <a:pos x="wd2" y="hd2"/>
              </a:cxn>
              <a:cxn ang="16200000">
                <a:pos x="wd2" y="hd2"/>
              </a:cxn>
            </a:cxnLst>
            <a:rect l="0" t="0" r="r" b="b"/>
            <a:pathLst>
              <a:path w="16307" h="21600" extrusionOk="0">
                <a:moveTo>
                  <a:pt x="0" y="21600"/>
                </a:moveTo>
                <a:cubicBezTo>
                  <a:pt x="19981" y="17058"/>
                  <a:pt x="21600" y="9858"/>
                  <a:pt x="4856" y="0"/>
                </a:cubicBezTo>
              </a:path>
            </a:pathLst>
          </a:custGeom>
          <a:ln w="38100">
            <a:solidFill>
              <a:srgbClr val="FFFFFF"/>
            </a:solidFill>
            <a:miter/>
          </a:ln>
        </p:spPr>
        <p:txBody>
          <a:bodyPr lIns="45718" tIns="45718" rIns="45718" bIns="45718"/>
          <a:lstStyle/>
          <a:p>
            <a:pPr>
              <a:defRPr>
                <a:solidFill>
                  <a:srgbClr val="FFFFFF"/>
                </a:solidFill>
              </a:defRPr>
            </a:pPr>
            <a:endParaRPr/>
          </a:p>
        </p:txBody>
      </p:sp>
      <p:grpSp>
        <p:nvGrpSpPr>
          <p:cNvPr id="1771" name="Group 8"/>
          <p:cNvGrpSpPr/>
          <p:nvPr/>
        </p:nvGrpSpPr>
        <p:grpSpPr>
          <a:xfrm>
            <a:off x="10320435" y="10454355"/>
            <a:ext cx="2529983" cy="1172948"/>
            <a:chOff x="0" y="0"/>
            <a:chExt cx="2529981" cy="1172947"/>
          </a:xfrm>
        </p:grpSpPr>
        <p:sp>
          <p:nvSpPr>
            <p:cNvPr id="1769" name="CustomShape 9"/>
            <p:cNvSpPr/>
            <p:nvPr/>
          </p:nvSpPr>
          <p:spPr>
            <a:xfrm>
              <a:off x="-1" y="-1"/>
              <a:ext cx="2529983" cy="1172948"/>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70" name="CustomShape 10"/>
            <p:cNvSpPr/>
            <p:nvPr/>
          </p:nvSpPr>
          <p:spPr>
            <a:xfrm>
              <a:off x="82881" y="94236"/>
              <a:ext cx="2375330" cy="983440"/>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FFFF"/>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1772" name="CustomShape 15"/>
          <p:cNvSpPr txBox="1"/>
          <p:nvPr/>
        </p:nvSpPr>
        <p:spPr>
          <a:xfrm>
            <a:off x="10613561" y="10767541"/>
            <a:ext cx="182880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p>
            <a:pPr algn="ctr">
              <a:defRPr sz="2800" b="1" spc="-1">
                <a:solidFill>
                  <a:srgbClr val="FFFFFF"/>
                </a:solidFill>
              </a:defRPr>
            </a:pPr>
            <a:r>
              <a:t>  </a:t>
            </a:r>
            <a:r>
              <a:rPr>
                <a:solidFill>
                  <a:srgbClr val="374556"/>
                </a:solidFill>
              </a:rPr>
              <a:t>File</a:t>
            </a:r>
          </a:p>
        </p:txBody>
      </p:sp>
      <p:sp>
        <p:nvSpPr>
          <p:cNvPr id="1773" name="CustomShape 26"/>
          <p:cNvSpPr txBox="1"/>
          <p:nvPr/>
        </p:nvSpPr>
        <p:spPr>
          <a:xfrm>
            <a:off x="8584669" y="9247292"/>
            <a:ext cx="1735921" cy="6452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a:lnSpc>
                <a:spcPts val="4200"/>
              </a:lnSpc>
              <a:defRPr sz="4400" spc="296">
                <a:solidFill>
                  <a:srgbClr val="FFFFFF"/>
                </a:solidFill>
              </a:defRPr>
            </a:lvl1pPr>
          </a:lstStyle>
          <a:p>
            <a:r>
              <a:t>'&gt;'</a:t>
            </a:r>
          </a:p>
        </p:txBody>
      </p:sp>
      <p:sp>
        <p:nvSpPr>
          <p:cNvPr id="1774" name="TextShape 28"/>
          <p:cNvSpPr txBox="1"/>
          <p:nvPr/>
        </p:nvSpPr>
        <p:spPr>
          <a:xfrm>
            <a:off x="14363957" y="4926119"/>
            <a:ext cx="9126947" cy="6808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800" spc="296">
                <a:solidFill>
                  <a:srgbClr val="FFFFFF"/>
                </a:solidFill>
              </a:defRPr>
            </a:pPr>
            <a:r>
              <a:t>Redirect stdout:</a:t>
            </a:r>
          </a:p>
          <a:p>
            <a:pPr>
              <a:defRPr sz="2800" b="1" spc="296">
                <a:solidFill>
                  <a:srgbClr val="FFFFFF"/>
                </a:solidFill>
              </a:defRPr>
            </a:pPr>
            <a:endParaRPr/>
          </a:p>
          <a:p>
            <a:pPr>
              <a:defRPr sz="2800" b="1" spc="140">
                <a:solidFill>
                  <a:srgbClr val="374556"/>
                </a:solidFill>
                <a:latin typeface="Courier New"/>
                <a:ea typeface="Courier New"/>
                <a:cs typeface="Courier New"/>
                <a:sym typeface="Courier New"/>
              </a:defRPr>
            </a:pPr>
            <a:r>
              <a:t>$ ls &gt; list_results.txt</a:t>
            </a:r>
          </a:p>
          <a:p>
            <a:pPr>
              <a:defRPr sz="2800" spc="296">
                <a:solidFill>
                  <a:srgbClr val="FFFFFF"/>
                </a:solidFill>
              </a:defRPr>
            </a:pPr>
            <a:endParaRPr/>
          </a:p>
          <a:p>
            <a:pPr>
              <a:defRPr sz="2800" spc="296">
                <a:solidFill>
                  <a:srgbClr val="FFFFFF"/>
                </a:solidFill>
              </a:defRPr>
            </a:pPr>
            <a:r>
              <a:t>Redirect stderr:</a:t>
            </a:r>
          </a:p>
          <a:p>
            <a:pPr>
              <a:defRPr sz="2800" b="1" spc="296">
                <a:solidFill>
                  <a:srgbClr val="FFFFFF"/>
                </a:solidFill>
              </a:defRPr>
            </a:pPr>
            <a:endParaRPr/>
          </a:p>
          <a:p>
            <a:pPr>
              <a:defRPr sz="2800" b="1" spc="140">
                <a:solidFill>
                  <a:srgbClr val="374556"/>
                </a:solidFill>
                <a:latin typeface="Courier New"/>
                <a:ea typeface="Courier New"/>
                <a:cs typeface="Courier New"/>
                <a:sym typeface="Courier New"/>
              </a:defRPr>
            </a:pPr>
            <a:r>
              <a:t>$ ls 2&gt; err.txt</a:t>
            </a:r>
            <a:endParaRPr>
              <a:latin typeface="+mn-lt"/>
              <a:ea typeface="+mn-ea"/>
              <a:cs typeface="+mn-cs"/>
              <a:sym typeface="Helvetica"/>
            </a:endParaRPr>
          </a:p>
          <a:p>
            <a:pPr>
              <a:defRPr sz="2800" b="1" spc="296">
                <a:solidFill>
                  <a:srgbClr val="FFFFFF"/>
                </a:solidFill>
              </a:defRPr>
            </a:pPr>
            <a:endParaRPr>
              <a:latin typeface="+mn-lt"/>
              <a:ea typeface="+mn-ea"/>
              <a:cs typeface="+mn-cs"/>
              <a:sym typeface="Helvetica"/>
            </a:endParaRPr>
          </a:p>
          <a:p>
            <a:pPr>
              <a:defRPr sz="2800" spc="296">
                <a:solidFill>
                  <a:srgbClr val="FFFFFF"/>
                </a:solidFill>
              </a:defRPr>
            </a:pPr>
            <a:r>
              <a:t>Redirect both into different files:</a:t>
            </a:r>
          </a:p>
          <a:p>
            <a:pPr>
              <a:defRPr sz="2800" b="1" spc="296">
                <a:solidFill>
                  <a:srgbClr val="374556"/>
                </a:solidFill>
                <a:latin typeface="Courier New"/>
                <a:ea typeface="Courier New"/>
                <a:cs typeface="Courier New"/>
                <a:sym typeface="Courier New"/>
              </a:defRPr>
            </a:pPr>
            <a:endParaRPr/>
          </a:p>
          <a:p>
            <a:pPr>
              <a:defRPr sz="2800" b="1" spc="140">
                <a:solidFill>
                  <a:srgbClr val="374556"/>
                </a:solidFill>
                <a:latin typeface="Courier New"/>
                <a:ea typeface="Courier New"/>
                <a:cs typeface="Courier New"/>
                <a:sym typeface="Courier New"/>
              </a:defRPr>
            </a:pPr>
            <a:r>
              <a:t>$ ls 2&gt; err.txt &gt; list_results.txt</a:t>
            </a:r>
          </a:p>
          <a:p>
            <a:pPr>
              <a:defRPr sz="2800" b="1" spc="296">
                <a:solidFill>
                  <a:srgbClr val="FFFFFF"/>
                </a:solidFill>
              </a:defRPr>
            </a:pPr>
            <a:endParaRPr/>
          </a:p>
          <a:p>
            <a:pPr>
              <a:defRPr sz="2800" spc="296">
                <a:solidFill>
                  <a:srgbClr val="FFFFFF"/>
                </a:solidFill>
              </a:defRPr>
            </a:pPr>
            <a:r>
              <a:t>Redirect both into the same file:</a:t>
            </a:r>
          </a:p>
          <a:p>
            <a:pPr>
              <a:defRPr sz="2800" b="1" spc="140">
                <a:solidFill>
                  <a:srgbClr val="FFFFFF"/>
                </a:solidFill>
              </a:defRPr>
            </a:pPr>
            <a:endParaRPr/>
          </a:p>
          <a:p>
            <a:pPr>
              <a:defRPr sz="2800" b="1" spc="140">
                <a:solidFill>
                  <a:srgbClr val="374556"/>
                </a:solidFill>
                <a:latin typeface="Courier New"/>
                <a:ea typeface="Courier New"/>
                <a:cs typeface="Courier New"/>
                <a:sym typeface="Courier New"/>
              </a:defRPr>
            </a:pPr>
            <a:r>
              <a:t>$ ls &amp;&gt; both</a:t>
            </a:r>
            <a:endParaRPr>
              <a:latin typeface="+mn-lt"/>
              <a:ea typeface="+mn-ea"/>
              <a:cs typeface="+mn-cs"/>
              <a:sym typeface="Helvetica"/>
            </a:endParaRPr>
          </a:p>
        </p:txBody>
      </p:sp>
      <p:sp>
        <p:nvSpPr>
          <p:cNvPr id="1775" name="TextShape 28"/>
          <p:cNvSpPr txBox="1"/>
          <p:nvPr/>
        </p:nvSpPr>
        <p:spPr>
          <a:xfrm>
            <a:off x="4236211" y="8166037"/>
            <a:ext cx="3215236" cy="1233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500" spc="264">
                <a:solidFill>
                  <a:srgbClr val="FFFFFF"/>
                </a:solidFill>
              </a:defRPr>
            </a:pPr>
            <a:r>
              <a:t>'2&gt;' will redirect </a:t>
            </a:r>
          </a:p>
          <a:p>
            <a:pPr>
              <a:defRPr sz="2500" spc="264">
                <a:solidFill>
                  <a:srgbClr val="FFFFFF"/>
                </a:solidFill>
              </a:defRPr>
            </a:pPr>
            <a:r>
              <a:t>stderr. </a:t>
            </a:r>
          </a:p>
        </p:txBody>
      </p:sp>
      <p:sp>
        <p:nvSpPr>
          <p:cNvPr id="1776" name="TextShape 28"/>
          <p:cNvSpPr txBox="1"/>
          <p:nvPr/>
        </p:nvSpPr>
        <p:spPr>
          <a:xfrm>
            <a:off x="1410498" y="3836165"/>
            <a:ext cx="11960325"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800" spc="296">
                <a:solidFill>
                  <a:srgbClr val="FFFFFF"/>
                </a:solidFill>
              </a:defRPr>
            </a:pPr>
            <a:r>
              <a:t>But </a:t>
            </a:r>
            <a:r>
              <a:rPr b="1"/>
              <a:t>stdout</a:t>
            </a:r>
            <a:r>
              <a:t> and </a:t>
            </a:r>
            <a:r>
              <a:rPr b="1"/>
              <a:t>stderr</a:t>
            </a:r>
            <a:r>
              <a:t> can be </a:t>
            </a:r>
            <a:r>
              <a:rPr b="1"/>
              <a:t>redirected</a:t>
            </a:r>
            <a:r>
              <a:t> to i.e. a file:</a:t>
            </a:r>
          </a:p>
        </p:txBody>
      </p:sp>
      <p:sp>
        <p:nvSpPr>
          <p:cNvPr id="1777" name="Rectangle 21"/>
          <p:cNvSpPr/>
          <p:nvPr/>
        </p:nvSpPr>
        <p:spPr>
          <a:xfrm flipH="1">
            <a:off x="7804" y="17176"/>
            <a:ext cx="24388660" cy="2491621"/>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1778"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81</a:t>
            </a:fld>
            <a:endParaRPr/>
          </a:p>
        </p:txBody>
      </p:sp>
      <p:sp>
        <p:nvSpPr>
          <p:cNvPr id="1779" name="Group 3"/>
          <p:cNvSpPr txBox="1"/>
          <p:nvPr/>
        </p:nvSpPr>
        <p:spPr>
          <a:xfrm>
            <a:off x="6550777" y="834785"/>
            <a:ext cx="11269746" cy="8564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F4756"/>
                </a:solidFill>
                <a:latin typeface="Arial"/>
                <a:ea typeface="Arial"/>
                <a:cs typeface="Arial"/>
                <a:sym typeface="Arial"/>
              </a:defRPr>
            </a:lvl1pPr>
          </a:lstStyle>
          <a:p>
            <a:r>
              <a:t>A TALE OF THREE STREAMS</a:t>
            </a:r>
          </a:p>
        </p:txBody>
      </p:sp>
    </p:spTree>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 name="TextShape 28"/>
          <p:cNvSpPr txBox="1"/>
          <p:nvPr/>
        </p:nvSpPr>
        <p:spPr>
          <a:xfrm>
            <a:off x="13130097" y="5742993"/>
            <a:ext cx="9771610" cy="4408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SzPct val="100000"/>
              <a:buChar char="•"/>
              <a:defRPr sz="2800" spc="296">
                <a:solidFill>
                  <a:srgbClr val="FFFFFF"/>
                </a:solidFill>
              </a:defRPr>
            </a:pPr>
            <a:r>
              <a:t>Many commands require input data to work on, i.e. </a:t>
            </a:r>
            <a:r>
              <a:rPr b="1"/>
              <a:t>wc</a:t>
            </a:r>
            <a:r>
              <a:t> works on a file.</a:t>
            </a:r>
          </a:p>
          <a:p>
            <a:pPr>
              <a:defRPr sz="2800" spc="296">
                <a:solidFill>
                  <a:srgbClr val="FFFFFF"/>
                </a:solidFill>
              </a:defRPr>
            </a:pPr>
            <a:endParaRPr/>
          </a:p>
          <a:p>
            <a:pPr>
              <a:defRPr sz="2800" spc="296">
                <a:solidFill>
                  <a:srgbClr val="FFFFFF"/>
                </a:solidFill>
              </a:defRPr>
            </a:pPr>
            <a:endParaRPr/>
          </a:p>
          <a:p>
            <a:pPr marL="280736" indent="-280736">
              <a:buSzPct val="100000"/>
              <a:buChar char="•"/>
              <a:defRPr sz="2800" spc="296">
                <a:solidFill>
                  <a:srgbClr val="FFFFFF"/>
                </a:solidFill>
              </a:defRPr>
            </a:pPr>
            <a:r>
              <a:t>Usually input data comes from the keyboard, i.e. the name of the file to word count. </a:t>
            </a:r>
          </a:p>
          <a:p>
            <a:pPr>
              <a:defRPr sz="2800" spc="296">
                <a:solidFill>
                  <a:srgbClr val="FFFFFF"/>
                </a:solidFill>
              </a:defRPr>
            </a:pPr>
            <a:endParaRPr/>
          </a:p>
          <a:p>
            <a:pPr>
              <a:defRPr sz="2800" spc="296">
                <a:solidFill>
                  <a:srgbClr val="FFFFFF"/>
                </a:solidFill>
              </a:defRPr>
            </a:pPr>
            <a:endParaRPr/>
          </a:p>
          <a:p>
            <a:pPr marL="280736" indent="-280736">
              <a:buSzPct val="100000"/>
              <a:buChar char="•"/>
              <a:defRPr sz="2800" spc="296">
                <a:solidFill>
                  <a:srgbClr val="FFFFFF"/>
                </a:solidFill>
              </a:defRPr>
            </a:pPr>
            <a:r>
              <a:t>But it can also come directly from another program!</a:t>
            </a:r>
          </a:p>
        </p:txBody>
      </p:sp>
      <p:sp>
        <p:nvSpPr>
          <p:cNvPr id="1782" name="Rectangle 21"/>
          <p:cNvSpPr/>
          <p:nvPr/>
        </p:nvSpPr>
        <p:spPr>
          <a:xfrm flipH="1">
            <a:off x="7804" y="17176"/>
            <a:ext cx="24388660" cy="2491621"/>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1783" name="CustomShape 3"/>
          <p:cNvSpPr txBox="1"/>
          <p:nvPr/>
        </p:nvSpPr>
        <p:spPr>
          <a:xfrm>
            <a:off x="1688295" y="6566830"/>
            <a:ext cx="6812281" cy="18689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08719" tIns="108719" rIns="108719" bIns="108719">
            <a:spAutoFit/>
          </a:bodyPr>
          <a:lstStyle/>
          <a:p>
            <a:pPr algn="ctr">
              <a:lnSpc>
                <a:spcPts val="4200"/>
              </a:lnSpc>
              <a:spcBef>
                <a:spcPts val="600"/>
              </a:spcBef>
              <a:defRPr sz="2800" b="1" spc="296"/>
            </a:pPr>
            <a:r>
              <a:t>YEAH! </a:t>
            </a:r>
            <a:endParaRPr spc="-1">
              <a:solidFill>
                <a:srgbClr val="FFFFFF"/>
              </a:solidFill>
              <a:latin typeface="Arial"/>
              <a:ea typeface="Arial"/>
              <a:cs typeface="Arial"/>
              <a:sym typeface="Arial"/>
            </a:endParaRPr>
          </a:p>
          <a:p>
            <a:pPr algn="ctr">
              <a:lnSpc>
                <a:spcPts val="4200"/>
              </a:lnSpc>
              <a:spcBef>
                <a:spcPts val="600"/>
              </a:spcBef>
              <a:defRPr sz="2800" b="1" spc="296"/>
            </a:pPr>
            <a:r>
              <a:t>YOU HAVE A BASH SHELL &amp; TERMINAL ALREADY.</a:t>
            </a:r>
          </a:p>
        </p:txBody>
      </p:sp>
      <p:grpSp>
        <p:nvGrpSpPr>
          <p:cNvPr id="1786" name="Group 5"/>
          <p:cNvGrpSpPr/>
          <p:nvPr/>
        </p:nvGrpSpPr>
        <p:grpSpPr>
          <a:xfrm>
            <a:off x="2301853" y="5409132"/>
            <a:ext cx="3033001" cy="1771921"/>
            <a:chOff x="0" y="0"/>
            <a:chExt cx="3032999" cy="1771919"/>
          </a:xfrm>
        </p:grpSpPr>
        <p:sp>
          <p:nvSpPr>
            <p:cNvPr id="1784" name="CustomShape 6"/>
            <p:cNvSpPr/>
            <p:nvPr/>
          </p:nvSpPr>
          <p:spPr>
            <a:xfrm>
              <a:off x="0" y="0"/>
              <a:ext cx="3033001" cy="1771920"/>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85" name="CustomShape 7"/>
            <p:cNvSpPr/>
            <p:nvPr/>
          </p:nvSpPr>
          <p:spPr>
            <a:xfrm>
              <a:off x="99359" y="142199"/>
              <a:ext cx="2847601" cy="148572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9CC9B4"/>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grpSp>
        <p:nvGrpSpPr>
          <p:cNvPr id="1789" name="Group 8"/>
          <p:cNvGrpSpPr/>
          <p:nvPr/>
        </p:nvGrpSpPr>
        <p:grpSpPr>
          <a:xfrm>
            <a:off x="2307253" y="9780191"/>
            <a:ext cx="3033001" cy="1223281"/>
            <a:chOff x="0" y="0"/>
            <a:chExt cx="3032999" cy="1223279"/>
          </a:xfrm>
        </p:grpSpPr>
        <p:sp>
          <p:nvSpPr>
            <p:cNvPr id="1787" name="CustomShape 9"/>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88" name="CustomShape 10"/>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8AAAE3"/>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grpSp>
        <p:nvGrpSpPr>
          <p:cNvPr id="1792" name="Group 11"/>
          <p:cNvGrpSpPr/>
          <p:nvPr/>
        </p:nvGrpSpPr>
        <p:grpSpPr>
          <a:xfrm>
            <a:off x="8174894" y="8008270"/>
            <a:ext cx="3033001" cy="1223281"/>
            <a:chOff x="0" y="0"/>
            <a:chExt cx="3032999" cy="1223279"/>
          </a:xfrm>
        </p:grpSpPr>
        <p:sp>
          <p:nvSpPr>
            <p:cNvPr id="1790" name="CustomShape 12"/>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791" name="CustomShape 13"/>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E2B383"/>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1793" name="CustomShape 14"/>
          <p:cNvSpPr txBox="1"/>
          <p:nvPr/>
        </p:nvSpPr>
        <p:spPr>
          <a:xfrm>
            <a:off x="2817914" y="5652629"/>
            <a:ext cx="2011680"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Keyboard</a:t>
            </a:r>
          </a:p>
        </p:txBody>
      </p:sp>
      <p:sp>
        <p:nvSpPr>
          <p:cNvPr id="1794" name="CustomShape 15"/>
          <p:cNvSpPr txBox="1"/>
          <p:nvPr/>
        </p:nvSpPr>
        <p:spPr>
          <a:xfrm>
            <a:off x="2874253" y="10143711"/>
            <a:ext cx="182880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Display</a:t>
            </a:r>
          </a:p>
        </p:txBody>
      </p:sp>
      <p:sp>
        <p:nvSpPr>
          <p:cNvPr id="1795" name="CustomShape 16"/>
          <p:cNvSpPr txBox="1"/>
          <p:nvPr/>
        </p:nvSpPr>
        <p:spPr>
          <a:xfrm>
            <a:off x="8638213" y="8340311"/>
            <a:ext cx="20055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Program</a:t>
            </a:r>
          </a:p>
        </p:txBody>
      </p:sp>
      <p:sp>
        <p:nvSpPr>
          <p:cNvPr id="1796" name="CustomShape 17"/>
          <p:cNvSpPr txBox="1"/>
          <p:nvPr/>
        </p:nvSpPr>
        <p:spPr>
          <a:xfrm>
            <a:off x="2735073" y="6283561"/>
            <a:ext cx="20055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FFFF"/>
                </a:solidFill>
              </a:defRPr>
            </a:lvl1pPr>
          </a:lstStyle>
          <a:p>
            <a:r>
              <a:t>  Program</a:t>
            </a:r>
          </a:p>
        </p:txBody>
      </p:sp>
      <p:sp>
        <p:nvSpPr>
          <p:cNvPr id="1797" name="CustomShape 18"/>
          <p:cNvSpPr/>
          <p:nvPr/>
        </p:nvSpPr>
        <p:spPr>
          <a:xfrm>
            <a:off x="5573173" y="5946195"/>
            <a:ext cx="3607561" cy="11685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2615" y="1955"/>
                  <a:pt x="19815" y="9155"/>
                  <a:pt x="2160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98" name="CustomShape 19"/>
          <p:cNvSpPr/>
          <p:nvPr/>
        </p:nvSpPr>
        <p:spPr>
          <a:xfrm>
            <a:off x="5614573" y="9505870"/>
            <a:ext cx="3657601" cy="100584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2615" y="19645"/>
                  <a:pt x="19815" y="12445"/>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799" name="CustomShape 20"/>
          <p:cNvSpPr/>
          <p:nvPr/>
        </p:nvSpPr>
        <p:spPr>
          <a:xfrm>
            <a:off x="4334413" y="8631070"/>
            <a:ext cx="3566161" cy="89424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985" y="1955"/>
                  <a:pt x="1785" y="9155"/>
                  <a:pt x="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00" name="CustomShape 21"/>
          <p:cNvSpPr/>
          <p:nvPr/>
        </p:nvSpPr>
        <p:spPr>
          <a:xfrm>
            <a:off x="4246933" y="9495431"/>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21600" y="320"/>
                </a:moveTo>
                <a:cubicBezTo>
                  <a:pt x="13025" y="21600"/>
                  <a:pt x="5825" y="21493"/>
                  <a:pt x="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01" name="CustomShape 22"/>
          <p:cNvSpPr/>
          <p:nvPr/>
        </p:nvSpPr>
        <p:spPr>
          <a:xfrm>
            <a:off x="9066973" y="7153414"/>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02" name="CustomShape 23"/>
          <p:cNvSpPr/>
          <p:nvPr/>
        </p:nvSpPr>
        <p:spPr>
          <a:xfrm rot="5580601">
            <a:off x="5502972" y="10442230"/>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03" name="CustomShape 24"/>
          <p:cNvSpPr txBox="1"/>
          <p:nvPr/>
        </p:nvSpPr>
        <p:spPr>
          <a:xfrm>
            <a:off x="6397573" y="5322316"/>
            <a:ext cx="137016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stdin</a:t>
            </a:r>
          </a:p>
        </p:txBody>
      </p:sp>
      <p:sp>
        <p:nvSpPr>
          <p:cNvPr id="1804" name="CustomShape 25"/>
          <p:cNvSpPr txBox="1"/>
          <p:nvPr/>
        </p:nvSpPr>
        <p:spPr>
          <a:xfrm>
            <a:off x="5569573" y="8064071"/>
            <a:ext cx="159876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stderr</a:t>
            </a:r>
          </a:p>
        </p:txBody>
      </p:sp>
      <p:sp>
        <p:nvSpPr>
          <p:cNvPr id="1805" name="CustomShape 26"/>
          <p:cNvSpPr txBox="1"/>
          <p:nvPr/>
        </p:nvSpPr>
        <p:spPr>
          <a:xfrm>
            <a:off x="6804014" y="10345031"/>
            <a:ext cx="173592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nSpc>
                <a:spcPts val="4200"/>
              </a:lnSpc>
              <a:defRPr sz="2800" spc="296">
                <a:solidFill>
                  <a:srgbClr val="FFFFFF"/>
                </a:solidFill>
              </a:defRPr>
            </a:lvl1pPr>
          </a:lstStyle>
          <a:p>
            <a:r>
              <a:t>stdout</a:t>
            </a:r>
          </a:p>
        </p:txBody>
      </p:sp>
      <p:sp>
        <p:nvSpPr>
          <p:cNvPr id="1806" name="Line 4"/>
          <p:cNvSpPr/>
          <p:nvPr/>
        </p:nvSpPr>
        <p:spPr>
          <a:xfrm>
            <a:off x="2180605" y="7728408"/>
            <a:ext cx="9551775" cy="1"/>
          </a:xfrm>
          <a:prstGeom prst="line">
            <a:avLst/>
          </a:prstGeom>
          <a:ln w="50760">
            <a:solidFill>
              <a:srgbClr val="FFFFFF"/>
            </a:solidFill>
            <a:prstDash val="dash"/>
            <a:miter/>
            <a:tailEnd type="triangle"/>
          </a:ln>
        </p:spPr>
        <p:txBody>
          <a:bodyPr lIns="45718" tIns="45718" rIns="45718" bIns="45718"/>
          <a:lstStyle/>
          <a:p>
            <a:pPr>
              <a:defRPr>
                <a:solidFill>
                  <a:srgbClr val="FFFFFF"/>
                </a:solidFill>
              </a:defRPr>
            </a:pPr>
            <a:endParaRPr/>
          </a:p>
        </p:txBody>
      </p:sp>
      <p:sp>
        <p:nvSpPr>
          <p:cNvPr id="1807"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82</a:t>
            </a:fld>
            <a:endParaRPr/>
          </a:p>
        </p:txBody>
      </p:sp>
      <p:sp>
        <p:nvSpPr>
          <p:cNvPr id="1808" name="Group 3"/>
          <p:cNvSpPr txBox="1"/>
          <p:nvPr/>
        </p:nvSpPr>
        <p:spPr>
          <a:xfrm>
            <a:off x="6550777" y="834785"/>
            <a:ext cx="11269746" cy="8564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F4756"/>
                </a:solidFill>
                <a:latin typeface="Arial"/>
                <a:ea typeface="Arial"/>
                <a:cs typeface="Arial"/>
                <a:sym typeface="Arial"/>
              </a:defRPr>
            </a:lvl1pPr>
          </a:lstStyle>
          <a:p>
            <a:r>
              <a:t>A TALE OF THREE STREAMS</a:t>
            </a:r>
          </a:p>
        </p:txBody>
      </p:sp>
    </p:spTree>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0" name="Скругленный прямоугольник 7"/>
          <p:cNvSpPr/>
          <p:nvPr/>
        </p:nvSpPr>
        <p:spPr>
          <a:xfrm>
            <a:off x="12845206" y="7576525"/>
            <a:ext cx="8098953" cy="793664"/>
          </a:xfrm>
          <a:prstGeom prst="roundRect">
            <a:avLst>
              <a:gd name="adj" fmla="val 28404"/>
            </a:avLst>
          </a:prstGeom>
          <a:solidFill>
            <a:srgbClr val="D8C1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811" name="Скругленный прямоугольник 7"/>
          <p:cNvSpPr/>
          <p:nvPr/>
        </p:nvSpPr>
        <p:spPr>
          <a:xfrm>
            <a:off x="12845206" y="4629433"/>
            <a:ext cx="8098953" cy="793664"/>
          </a:xfrm>
          <a:prstGeom prst="roundRect">
            <a:avLst>
              <a:gd name="adj" fmla="val 28404"/>
            </a:avLst>
          </a:prstGeom>
          <a:solidFill>
            <a:srgbClr val="D8C1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812" name="Rectangle 21"/>
          <p:cNvSpPr/>
          <p:nvPr/>
        </p:nvSpPr>
        <p:spPr>
          <a:xfrm flipH="1">
            <a:off x="-52579" y="2520146"/>
            <a:ext cx="9586619" cy="11209210"/>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grpSp>
        <p:nvGrpSpPr>
          <p:cNvPr id="1824" name="Group"/>
          <p:cNvGrpSpPr/>
          <p:nvPr/>
        </p:nvGrpSpPr>
        <p:grpSpPr>
          <a:xfrm>
            <a:off x="1377784" y="3678555"/>
            <a:ext cx="6988562" cy="8892393"/>
            <a:chOff x="0" y="0"/>
            <a:chExt cx="6988561" cy="8892392"/>
          </a:xfrm>
        </p:grpSpPr>
        <p:pic>
          <p:nvPicPr>
            <p:cNvPr id="1813" name="Picture 4" descr="Picture 4"/>
            <p:cNvPicPr>
              <a:picLocks noChangeAspect="1"/>
            </p:cNvPicPr>
            <p:nvPr/>
          </p:nvPicPr>
          <p:blipFill>
            <a:blip r:embed="rId3"/>
            <a:stretch>
              <a:fillRect/>
            </a:stretch>
          </p:blipFill>
          <p:spPr>
            <a:xfrm>
              <a:off x="3850882" y="0"/>
              <a:ext cx="1657077" cy="1901068"/>
            </a:xfrm>
            <a:prstGeom prst="rect">
              <a:avLst/>
            </a:prstGeom>
            <a:ln w="12700" cap="flat">
              <a:noFill/>
              <a:miter lim="400000"/>
            </a:ln>
            <a:effectLst/>
          </p:spPr>
        </p:pic>
        <p:pic>
          <p:nvPicPr>
            <p:cNvPr id="1814" name="Picture 4" descr="Picture 4"/>
            <p:cNvPicPr>
              <a:picLocks noChangeAspect="1"/>
            </p:cNvPicPr>
            <p:nvPr/>
          </p:nvPicPr>
          <p:blipFill>
            <a:blip r:embed="rId3"/>
            <a:stretch>
              <a:fillRect/>
            </a:stretch>
          </p:blipFill>
          <p:spPr>
            <a:xfrm>
              <a:off x="3844914" y="2051569"/>
              <a:ext cx="1657077" cy="1901069"/>
            </a:xfrm>
            <a:prstGeom prst="rect">
              <a:avLst/>
            </a:prstGeom>
            <a:ln w="12700" cap="flat">
              <a:noFill/>
              <a:miter lim="400000"/>
            </a:ln>
            <a:effectLst/>
          </p:spPr>
        </p:pic>
        <p:pic>
          <p:nvPicPr>
            <p:cNvPr id="1815" name="Picture 4" descr="Picture 4"/>
            <p:cNvPicPr>
              <a:picLocks noChangeAspect="1"/>
            </p:cNvPicPr>
            <p:nvPr/>
          </p:nvPicPr>
          <p:blipFill>
            <a:blip r:embed="rId3"/>
            <a:stretch>
              <a:fillRect/>
            </a:stretch>
          </p:blipFill>
          <p:spPr>
            <a:xfrm>
              <a:off x="3844792" y="4103136"/>
              <a:ext cx="1657078" cy="1901069"/>
            </a:xfrm>
            <a:prstGeom prst="rect">
              <a:avLst/>
            </a:prstGeom>
            <a:ln w="12700" cap="flat">
              <a:noFill/>
              <a:miter lim="400000"/>
            </a:ln>
            <a:effectLst/>
          </p:spPr>
        </p:pic>
        <p:sp>
          <p:nvSpPr>
            <p:cNvPr id="1816" name="CustomShape 16"/>
            <p:cNvSpPr txBox="1"/>
            <p:nvPr/>
          </p:nvSpPr>
          <p:spPr>
            <a:xfrm>
              <a:off x="1480874" y="635247"/>
              <a:ext cx="2351112" cy="63057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noAutofit/>
            </a:bodyPr>
            <a:lstStyle/>
            <a:p>
              <a:pPr>
                <a:defRPr sz="2800" b="1" spc="-1">
                  <a:solidFill>
                    <a:srgbClr val="FFFFFF"/>
                  </a:solidFill>
                </a:defRPr>
              </a:pPr>
              <a:r>
                <a:t> </a:t>
              </a:r>
              <a:r>
                <a:rPr>
                  <a:solidFill>
                    <a:srgbClr val="374556"/>
                  </a:solidFill>
                </a:rPr>
                <a:t>file1.txt</a:t>
              </a:r>
            </a:p>
          </p:txBody>
        </p:sp>
        <p:sp>
          <p:nvSpPr>
            <p:cNvPr id="1817" name="CustomShape 16"/>
            <p:cNvSpPr txBox="1"/>
            <p:nvPr/>
          </p:nvSpPr>
          <p:spPr>
            <a:xfrm>
              <a:off x="1480874" y="2686817"/>
              <a:ext cx="2351112" cy="63057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noAutofit/>
            </a:bodyPr>
            <a:lstStyle/>
            <a:p>
              <a:pPr>
                <a:defRPr sz="2800" b="1" spc="-1">
                  <a:solidFill>
                    <a:srgbClr val="FFFFFF"/>
                  </a:solidFill>
                </a:defRPr>
              </a:pPr>
              <a:r>
                <a:t> </a:t>
              </a:r>
              <a:r>
                <a:rPr>
                  <a:solidFill>
                    <a:srgbClr val="374556"/>
                  </a:solidFill>
                </a:rPr>
                <a:t>file2.txt</a:t>
              </a:r>
            </a:p>
          </p:txBody>
        </p:sp>
        <p:sp>
          <p:nvSpPr>
            <p:cNvPr id="1818" name="CustomShape 16"/>
            <p:cNvSpPr txBox="1"/>
            <p:nvPr/>
          </p:nvSpPr>
          <p:spPr>
            <a:xfrm>
              <a:off x="1480874" y="4738384"/>
              <a:ext cx="2351112" cy="63057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noAutofit/>
            </a:bodyPr>
            <a:lstStyle/>
            <a:p>
              <a:pPr>
                <a:defRPr sz="2800" b="1" spc="-1">
                  <a:solidFill>
                    <a:srgbClr val="FFFFFF"/>
                  </a:solidFill>
                </a:defRPr>
              </a:pPr>
              <a:r>
                <a:t> </a:t>
              </a:r>
              <a:r>
                <a:rPr>
                  <a:solidFill>
                    <a:srgbClr val="374556"/>
                  </a:solidFill>
                </a:rPr>
                <a:t>file3.txt</a:t>
              </a:r>
            </a:p>
          </p:txBody>
        </p:sp>
        <p:sp>
          <p:nvSpPr>
            <p:cNvPr id="1819" name="CustomShape 16"/>
            <p:cNvSpPr txBox="1"/>
            <p:nvPr/>
          </p:nvSpPr>
          <p:spPr>
            <a:xfrm>
              <a:off x="199365" y="2686817"/>
              <a:ext cx="2351112" cy="63057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noAutofit/>
            </a:bodyPr>
            <a:lstStyle/>
            <a:p>
              <a:pPr>
                <a:defRPr sz="2800" b="1" spc="-1">
                  <a:solidFill>
                    <a:srgbClr val="FFFFFF"/>
                  </a:solidFill>
                </a:defRPr>
              </a:pPr>
              <a:r>
                <a:t> </a:t>
              </a:r>
              <a:r>
                <a:rPr>
                  <a:solidFill>
                    <a:srgbClr val="374556"/>
                  </a:solidFill>
                </a:rPr>
                <a:t>wc *</a:t>
              </a:r>
            </a:p>
          </p:txBody>
        </p:sp>
        <p:sp>
          <p:nvSpPr>
            <p:cNvPr id="1820" name="CustomShape 16"/>
            <p:cNvSpPr txBox="1"/>
            <p:nvPr/>
          </p:nvSpPr>
          <p:spPr>
            <a:xfrm>
              <a:off x="0" y="7240738"/>
              <a:ext cx="3373348" cy="165165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noAutofit/>
            </a:bodyPr>
            <a:lstStyle/>
            <a:p>
              <a:pPr>
                <a:defRPr sz="2800" b="1" spc="-1">
                  <a:solidFill>
                    <a:srgbClr val="FFFFFF"/>
                  </a:solidFill>
                </a:defRPr>
              </a:pPr>
              <a:r>
                <a:t> </a:t>
              </a:r>
              <a:r>
                <a:rPr>
                  <a:solidFill>
                    <a:srgbClr val="374556"/>
                  </a:solidFill>
                </a:rPr>
                <a:t>File1.txt    10</a:t>
              </a:r>
            </a:p>
            <a:p>
              <a:pPr>
                <a:defRPr sz="2800" b="1" spc="-1">
                  <a:solidFill>
                    <a:srgbClr val="374556"/>
                  </a:solidFill>
                </a:defRPr>
              </a:pPr>
              <a:r>
                <a:t> File2.txt    5</a:t>
              </a:r>
              <a:endParaRPr>
                <a:solidFill>
                  <a:srgbClr val="FFFFFF"/>
                </a:solidFill>
              </a:endParaRPr>
            </a:p>
            <a:p>
              <a:pPr>
                <a:defRPr sz="2800" b="1" spc="-1">
                  <a:solidFill>
                    <a:srgbClr val="374556"/>
                  </a:solidFill>
                </a:defRPr>
              </a:pPr>
              <a:r>
                <a:t> File3.txt    8</a:t>
              </a:r>
            </a:p>
          </p:txBody>
        </p:sp>
        <p:sp>
          <p:nvSpPr>
            <p:cNvPr id="1821" name="Arrow: Down 14"/>
            <p:cNvSpPr/>
            <p:nvPr/>
          </p:nvSpPr>
          <p:spPr>
            <a:xfrm>
              <a:off x="916503" y="5769701"/>
              <a:ext cx="573006" cy="1156825"/>
            </a:xfrm>
            <a:custGeom>
              <a:avLst/>
              <a:gdLst/>
              <a:ahLst/>
              <a:cxnLst>
                <a:cxn ang="0">
                  <a:pos x="wd2" y="hd2"/>
                </a:cxn>
                <a:cxn ang="5400000">
                  <a:pos x="wd2" y="hd2"/>
                </a:cxn>
                <a:cxn ang="10800000">
                  <a:pos x="wd2" y="hd2"/>
                </a:cxn>
                <a:cxn ang="16200000">
                  <a:pos x="wd2" y="hd2"/>
                </a:cxn>
              </a:cxnLst>
              <a:rect l="0" t="0" r="r" b="b"/>
              <a:pathLst>
                <a:path w="21600" h="21600" extrusionOk="0">
                  <a:moveTo>
                    <a:pt x="0" y="16250"/>
                  </a:moveTo>
                  <a:lnTo>
                    <a:pt x="5400" y="16250"/>
                  </a:lnTo>
                  <a:lnTo>
                    <a:pt x="5400" y="0"/>
                  </a:lnTo>
                  <a:lnTo>
                    <a:pt x="16200" y="0"/>
                  </a:lnTo>
                  <a:lnTo>
                    <a:pt x="16200" y="16250"/>
                  </a:lnTo>
                  <a:lnTo>
                    <a:pt x="21600" y="16250"/>
                  </a:lnTo>
                  <a:lnTo>
                    <a:pt x="10800" y="21600"/>
                  </a:lnTo>
                  <a:close/>
                </a:path>
              </a:pathLst>
            </a:custGeom>
            <a:solidFill>
              <a:srgbClr val="D8C1FF"/>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1822" name="Arrow: Right 15"/>
            <p:cNvSpPr/>
            <p:nvPr/>
          </p:nvSpPr>
          <p:spPr>
            <a:xfrm>
              <a:off x="3115384" y="7524982"/>
              <a:ext cx="1156825" cy="573006"/>
            </a:xfrm>
            <a:prstGeom prst="rightArrow">
              <a:avLst>
                <a:gd name="adj1" fmla="val 50000"/>
                <a:gd name="adj2" fmla="val 50000"/>
              </a:avLst>
            </a:prstGeom>
            <a:solidFill>
              <a:srgbClr val="D8C1FF"/>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1823" name="CustomShape 16"/>
            <p:cNvSpPr txBox="1"/>
            <p:nvPr/>
          </p:nvSpPr>
          <p:spPr>
            <a:xfrm>
              <a:off x="4763923" y="7507045"/>
              <a:ext cx="2224639" cy="63057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noAutofit/>
            </a:bodyPr>
            <a:lstStyle/>
            <a:p>
              <a:pPr>
                <a:defRPr sz="2800" b="1" spc="-1">
                  <a:solidFill>
                    <a:srgbClr val="FFFFFF"/>
                  </a:solidFill>
                </a:defRPr>
              </a:pPr>
              <a:r>
                <a:t> </a:t>
              </a:r>
              <a:r>
                <a:rPr>
                  <a:solidFill>
                    <a:srgbClr val="374556"/>
                  </a:solidFill>
                </a:rPr>
                <a:t>sort</a:t>
              </a:r>
            </a:p>
          </p:txBody>
        </p:sp>
      </p:grpSp>
      <p:sp>
        <p:nvSpPr>
          <p:cNvPr id="1825" name="TextShape 29"/>
          <p:cNvSpPr txBox="1"/>
          <p:nvPr/>
        </p:nvSpPr>
        <p:spPr>
          <a:xfrm>
            <a:off x="13505020" y="4785669"/>
            <a:ext cx="7956361"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defRPr sz="3000" b="1" spc="317">
                <a:solidFill>
                  <a:srgbClr val="374556"/>
                </a:solidFill>
                <a:latin typeface="Courier New"/>
                <a:ea typeface="Courier New"/>
                <a:cs typeface="Courier New"/>
                <a:sym typeface="Courier New"/>
              </a:defRPr>
            </a:lvl1pPr>
          </a:lstStyle>
          <a:p>
            <a:r>
              <a:t>$ wc *.txt &gt; file_lengths</a:t>
            </a:r>
          </a:p>
        </p:txBody>
      </p:sp>
      <p:sp>
        <p:nvSpPr>
          <p:cNvPr id="1826" name="TextShape 29"/>
          <p:cNvSpPr txBox="1"/>
          <p:nvPr/>
        </p:nvSpPr>
        <p:spPr>
          <a:xfrm>
            <a:off x="13958975" y="7720060"/>
            <a:ext cx="6142536"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defRPr sz="3000" b="1" spc="317">
                <a:solidFill>
                  <a:srgbClr val="374556"/>
                </a:solidFill>
                <a:latin typeface="Courier New"/>
                <a:ea typeface="Courier New"/>
                <a:cs typeface="Courier New"/>
                <a:sym typeface="Courier New"/>
              </a:defRPr>
            </a:lvl1pPr>
          </a:lstStyle>
          <a:p>
            <a:r>
              <a:t>$ sort –n file_lengths</a:t>
            </a:r>
          </a:p>
        </p:txBody>
      </p:sp>
      <p:sp>
        <p:nvSpPr>
          <p:cNvPr id="1827" name="Arrow: Down 24"/>
          <p:cNvSpPr/>
          <p:nvPr/>
        </p:nvSpPr>
        <p:spPr>
          <a:xfrm>
            <a:off x="16401236" y="6087409"/>
            <a:ext cx="484631" cy="978409"/>
          </a:xfrm>
          <a:custGeom>
            <a:avLst/>
            <a:gdLst/>
            <a:ahLst/>
            <a:cxnLst>
              <a:cxn ang="0">
                <a:pos x="wd2" y="hd2"/>
              </a:cxn>
              <a:cxn ang="5400000">
                <a:pos x="wd2" y="hd2"/>
              </a:cxn>
              <a:cxn ang="10800000">
                <a:pos x="wd2" y="hd2"/>
              </a:cxn>
              <a:cxn ang="16200000">
                <a:pos x="wd2" y="hd2"/>
              </a:cxn>
            </a:cxnLst>
            <a:rect l="0" t="0" r="r" b="b"/>
            <a:pathLst>
              <a:path w="21600" h="21600" extrusionOk="0">
                <a:moveTo>
                  <a:pt x="0" y="16250"/>
                </a:moveTo>
                <a:lnTo>
                  <a:pt x="5400" y="16250"/>
                </a:lnTo>
                <a:lnTo>
                  <a:pt x="5400" y="0"/>
                </a:lnTo>
                <a:lnTo>
                  <a:pt x="16200" y="0"/>
                </a:lnTo>
                <a:lnTo>
                  <a:pt x="16200" y="16250"/>
                </a:lnTo>
                <a:lnTo>
                  <a:pt x="21600" y="16250"/>
                </a:lnTo>
                <a:lnTo>
                  <a:pt x="10800" y="21600"/>
                </a:lnTo>
                <a:close/>
              </a:path>
            </a:pathLst>
          </a:custGeom>
          <a:solidFill>
            <a:srgbClr val="D8C1FF"/>
          </a:solidFill>
          <a:ln w="12700">
            <a:solidFill>
              <a:srgbClr val="363D48"/>
            </a:solidFill>
            <a:miter/>
          </a:ln>
        </p:spPr>
        <p:txBody>
          <a:bodyPr lIns="45718" tIns="45718" rIns="45718" bIns="45718" anchor="ctr"/>
          <a:lstStyle/>
          <a:p>
            <a:pPr>
              <a:defRPr>
                <a:solidFill>
                  <a:srgbClr val="FFFFFF"/>
                </a:solidFill>
              </a:defRPr>
            </a:pPr>
            <a:endParaRPr/>
          </a:p>
        </p:txBody>
      </p:sp>
      <p:sp>
        <p:nvSpPr>
          <p:cNvPr id="1828" name="TextShape 29"/>
          <p:cNvSpPr txBox="1"/>
          <p:nvPr/>
        </p:nvSpPr>
        <p:spPr>
          <a:xfrm>
            <a:off x="11208194" y="10523616"/>
            <a:ext cx="11959494"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defRPr sz="2800" spc="296">
                <a:solidFill>
                  <a:srgbClr val="FFFFFF"/>
                </a:solidFill>
              </a:defRPr>
            </a:lvl1pPr>
          </a:lstStyle>
          <a:p>
            <a:r>
              <a:t>But now we have an intermediate file we don't need!</a:t>
            </a:r>
          </a:p>
        </p:txBody>
      </p:sp>
      <p:sp>
        <p:nvSpPr>
          <p:cNvPr id="1829"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830"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83</a:t>
            </a:fld>
            <a:endParaRPr/>
          </a:p>
        </p:txBody>
      </p:sp>
      <p:sp>
        <p:nvSpPr>
          <p:cNvPr id="1831" name="Group 3"/>
          <p:cNvSpPr txBox="1"/>
          <p:nvPr/>
        </p:nvSpPr>
        <p:spPr>
          <a:xfrm>
            <a:off x="5846950" y="816255"/>
            <a:ext cx="1267740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CHAINING (PIPING) COMMANDS</a:t>
            </a:r>
          </a:p>
        </p:txBody>
      </p:sp>
    </p:spTree>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3" name="Скругленный прямоугольник 7"/>
          <p:cNvSpPr/>
          <p:nvPr/>
        </p:nvSpPr>
        <p:spPr>
          <a:xfrm>
            <a:off x="12857905" y="6087161"/>
            <a:ext cx="8098954" cy="793665"/>
          </a:xfrm>
          <a:prstGeom prst="roundRect">
            <a:avLst>
              <a:gd name="adj" fmla="val 28404"/>
            </a:avLst>
          </a:prstGeom>
          <a:solidFill>
            <a:srgbClr val="D8C1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834" name="Rectangle 21"/>
          <p:cNvSpPr/>
          <p:nvPr/>
        </p:nvSpPr>
        <p:spPr>
          <a:xfrm flipH="1">
            <a:off x="-52580" y="2520145"/>
            <a:ext cx="9586620" cy="11209212"/>
          </a:xfrm>
          <a:prstGeom prst="rect">
            <a:avLst/>
          </a:prstGeom>
          <a:solidFill>
            <a:srgbClr val="FFFFFF"/>
          </a:solidFill>
          <a:ln w="12700">
            <a:miter lim="400000"/>
          </a:ln>
        </p:spPr>
        <p:txBody>
          <a:bodyPr lIns="45718" tIns="45718" rIns="45718" bIns="45718" anchor="ctr"/>
          <a:lstStyle/>
          <a:p>
            <a:pPr algn="ctr" defTabSz="1828431">
              <a:defRPr>
                <a:solidFill>
                  <a:srgbClr val="FFFFFF"/>
                </a:solidFill>
              </a:defRPr>
            </a:pPr>
            <a:endParaRPr/>
          </a:p>
        </p:txBody>
      </p:sp>
      <p:grpSp>
        <p:nvGrpSpPr>
          <p:cNvPr id="1846" name="Group"/>
          <p:cNvGrpSpPr/>
          <p:nvPr/>
        </p:nvGrpSpPr>
        <p:grpSpPr>
          <a:xfrm>
            <a:off x="1377784" y="3678555"/>
            <a:ext cx="6988563" cy="8765027"/>
            <a:chOff x="0" y="0"/>
            <a:chExt cx="6988562" cy="8765026"/>
          </a:xfrm>
        </p:grpSpPr>
        <p:pic>
          <p:nvPicPr>
            <p:cNvPr id="1835" name="Picture 4" descr="Picture 4"/>
            <p:cNvPicPr>
              <a:picLocks noChangeAspect="1"/>
            </p:cNvPicPr>
            <p:nvPr/>
          </p:nvPicPr>
          <p:blipFill>
            <a:blip r:embed="rId3"/>
            <a:stretch>
              <a:fillRect/>
            </a:stretch>
          </p:blipFill>
          <p:spPr>
            <a:xfrm>
              <a:off x="3850882" y="0"/>
              <a:ext cx="1657078" cy="1901069"/>
            </a:xfrm>
            <a:prstGeom prst="rect">
              <a:avLst/>
            </a:prstGeom>
            <a:ln w="12700" cap="flat">
              <a:noFill/>
              <a:miter lim="400000"/>
            </a:ln>
            <a:effectLst/>
          </p:spPr>
        </p:pic>
        <p:pic>
          <p:nvPicPr>
            <p:cNvPr id="1836" name="Picture 4" descr="Picture 4"/>
            <p:cNvPicPr>
              <a:picLocks noChangeAspect="1"/>
            </p:cNvPicPr>
            <p:nvPr/>
          </p:nvPicPr>
          <p:blipFill>
            <a:blip r:embed="rId3"/>
            <a:stretch>
              <a:fillRect/>
            </a:stretch>
          </p:blipFill>
          <p:spPr>
            <a:xfrm>
              <a:off x="3844914" y="2051569"/>
              <a:ext cx="1657078" cy="1901070"/>
            </a:xfrm>
            <a:prstGeom prst="rect">
              <a:avLst/>
            </a:prstGeom>
            <a:ln w="12700" cap="flat">
              <a:noFill/>
              <a:miter lim="400000"/>
            </a:ln>
            <a:effectLst/>
          </p:spPr>
        </p:pic>
        <p:pic>
          <p:nvPicPr>
            <p:cNvPr id="1837" name="Picture 4" descr="Picture 4"/>
            <p:cNvPicPr>
              <a:picLocks noChangeAspect="1"/>
            </p:cNvPicPr>
            <p:nvPr/>
          </p:nvPicPr>
          <p:blipFill>
            <a:blip r:embed="rId3"/>
            <a:stretch>
              <a:fillRect/>
            </a:stretch>
          </p:blipFill>
          <p:spPr>
            <a:xfrm>
              <a:off x="3844792" y="4103136"/>
              <a:ext cx="1657079" cy="1901070"/>
            </a:xfrm>
            <a:prstGeom prst="rect">
              <a:avLst/>
            </a:prstGeom>
            <a:ln w="12700" cap="flat">
              <a:noFill/>
              <a:miter lim="400000"/>
            </a:ln>
            <a:effectLst/>
          </p:spPr>
        </p:pic>
        <p:sp>
          <p:nvSpPr>
            <p:cNvPr id="1838" name="CustomShape 16"/>
            <p:cNvSpPr txBox="1"/>
            <p:nvPr/>
          </p:nvSpPr>
          <p:spPr>
            <a:xfrm>
              <a:off x="1480874" y="683874"/>
              <a:ext cx="2351113" cy="5333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spAutoFit/>
            </a:bodyPr>
            <a:lstStyle/>
            <a:p>
              <a:pPr defTabSz="1828431">
                <a:defRPr sz="2800" b="1" spc="-1">
                  <a:solidFill>
                    <a:srgbClr val="FFFFFF"/>
                  </a:solidFill>
                </a:defRPr>
              </a:pPr>
              <a:r>
                <a:t> </a:t>
              </a:r>
              <a:r>
                <a:rPr>
                  <a:solidFill>
                    <a:srgbClr val="374556"/>
                  </a:solidFill>
                </a:rPr>
                <a:t>file1.txt</a:t>
              </a:r>
            </a:p>
          </p:txBody>
        </p:sp>
        <p:sp>
          <p:nvSpPr>
            <p:cNvPr id="1839" name="CustomShape 16"/>
            <p:cNvSpPr txBox="1"/>
            <p:nvPr/>
          </p:nvSpPr>
          <p:spPr>
            <a:xfrm>
              <a:off x="1480874" y="2735444"/>
              <a:ext cx="2351113" cy="5333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spAutoFit/>
            </a:bodyPr>
            <a:lstStyle/>
            <a:p>
              <a:pPr defTabSz="1828431">
                <a:defRPr sz="2800" b="1" spc="-1">
                  <a:solidFill>
                    <a:srgbClr val="FFFFFF"/>
                  </a:solidFill>
                </a:defRPr>
              </a:pPr>
              <a:r>
                <a:t> </a:t>
              </a:r>
              <a:r>
                <a:rPr>
                  <a:solidFill>
                    <a:srgbClr val="374556"/>
                  </a:solidFill>
                </a:rPr>
                <a:t>file2.txt</a:t>
              </a:r>
            </a:p>
          </p:txBody>
        </p:sp>
        <p:sp>
          <p:nvSpPr>
            <p:cNvPr id="1840" name="CustomShape 16"/>
            <p:cNvSpPr txBox="1"/>
            <p:nvPr/>
          </p:nvSpPr>
          <p:spPr>
            <a:xfrm>
              <a:off x="1480874" y="4787011"/>
              <a:ext cx="2351113" cy="5333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spAutoFit/>
            </a:bodyPr>
            <a:lstStyle/>
            <a:p>
              <a:pPr defTabSz="1828431">
                <a:defRPr sz="2800" b="1" spc="-1">
                  <a:solidFill>
                    <a:srgbClr val="FFFFFF"/>
                  </a:solidFill>
                </a:defRPr>
              </a:pPr>
              <a:r>
                <a:t> </a:t>
              </a:r>
              <a:r>
                <a:rPr>
                  <a:solidFill>
                    <a:srgbClr val="374556"/>
                  </a:solidFill>
                </a:rPr>
                <a:t>file3.txt</a:t>
              </a:r>
            </a:p>
          </p:txBody>
        </p:sp>
        <p:sp>
          <p:nvSpPr>
            <p:cNvPr id="1841" name="CustomShape 16"/>
            <p:cNvSpPr txBox="1"/>
            <p:nvPr/>
          </p:nvSpPr>
          <p:spPr>
            <a:xfrm>
              <a:off x="199364" y="2735444"/>
              <a:ext cx="2351114" cy="5333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spAutoFit/>
            </a:bodyPr>
            <a:lstStyle/>
            <a:p>
              <a:pPr defTabSz="1828431">
                <a:defRPr sz="2800" b="1" spc="-1">
                  <a:solidFill>
                    <a:srgbClr val="FFFFFF"/>
                  </a:solidFill>
                </a:defRPr>
              </a:pPr>
              <a:r>
                <a:t> </a:t>
              </a:r>
              <a:r>
                <a:rPr>
                  <a:solidFill>
                    <a:srgbClr val="374556"/>
                  </a:solidFill>
                </a:rPr>
                <a:t>wc *</a:t>
              </a:r>
            </a:p>
          </p:txBody>
        </p:sp>
        <p:sp>
          <p:nvSpPr>
            <p:cNvPr id="1842" name="CustomShape 16"/>
            <p:cNvSpPr txBox="1"/>
            <p:nvPr/>
          </p:nvSpPr>
          <p:spPr>
            <a:xfrm>
              <a:off x="0" y="7368106"/>
              <a:ext cx="3373348" cy="13969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spAutoFit/>
            </a:bodyPr>
            <a:lstStyle/>
            <a:p>
              <a:pPr defTabSz="1828431">
                <a:defRPr sz="2800" b="1" spc="-1">
                  <a:solidFill>
                    <a:srgbClr val="FFFFFF"/>
                  </a:solidFill>
                </a:defRPr>
              </a:pPr>
              <a:r>
                <a:t> </a:t>
              </a:r>
              <a:r>
                <a:rPr>
                  <a:solidFill>
                    <a:srgbClr val="374556"/>
                  </a:solidFill>
                </a:rPr>
                <a:t>File1.txt    10</a:t>
              </a:r>
            </a:p>
            <a:p>
              <a:pPr defTabSz="1828431">
                <a:defRPr sz="2800" b="1" spc="-1">
                  <a:solidFill>
                    <a:srgbClr val="374556"/>
                  </a:solidFill>
                </a:defRPr>
              </a:pPr>
              <a:r>
                <a:t> File2.txt    5</a:t>
              </a:r>
              <a:endParaRPr>
                <a:solidFill>
                  <a:srgbClr val="FFFFFF"/>
                </a:solidFill>
              </a:endParaRPr>
            </a:p>
            <a:p>
              <a:pPr defTabSz="1828431">
                <a:defRPr sz="2800" b="1" spc="-1">
                  <a:solidFill>
                    <a:srgbClr val="374556"/>
                  </a:solidFill>
                </a:defRPr>
              </a:pPr>
              <a:r>
                <a:t> File3.txt    8</a:t>
              </a:r>
            </a:p>
          </p:txBody>
        </p:sp>
        <p:sp>
          <p:nvSpPr>
            <p:cNvPr id="1843" name="Arrow: Down 14"/>
            <p:cNvSpPr/>
            <p:nvPr/>
          </p:nvSpPr>
          <p:spPr>
            <a:xfrm>
              <a:off x="916503" y="5769701"/>
              <a:ext cx="573007" cy="1156826"/>
            </a:xfrm>
            <a:custGeom>
              <a:avLst/>
              <a:gdLst/>
              <a:ahLst/>
              <a:cxnLst>
                <a:cxn ang="0">
                  <a:pos x="wd2" y="hd2"/>
                </a:cxn>
                <a:cxn ang="5400000">
                  <a:pos x="wd2" y="hd2"/>
                </a:cxn>
                <a:cxn ang="10800000">
                  <a:pos x="wd2" y="hd2"/>
                </a:cxn>
                <a:cxn ang="16200000">
                  <a:pos x="wd2" y="hd2"/>
                </a:cxn>
              </a:cxnLst>
              <a:rect l="0" t="0" r="r" b="b"/>
              <a:pathLst>
                <a:path w="21600" h="21600" extrusionOk="0">
                  <a:moveTo>
                    <a:pt x="0" y="16250"/>
                  </a:moveTo>
                  <a:lnTo>
                    <a:pt x="5400" y="16250"/>
                  </a:lnTo>
                  <a:lnTo>
                    <a:pt x="5400" y="0"/>
                  </a:lnTo>
                  <a:lnTo>
                    <a:pt x="16200" y="0"/>
                  </a:lnTo>
                  <a:lnTo>
                    <a:pt x="16200" y="16250"/>
                  </a:lnTo>
                  <a:lnTo>
                    <a:pt x="21600" y="16250"/>
                  </a:lnTo>
                  <a:lnTo>
                    <a:pt x="10800" y="21600"/>
                  </a:lnTo>
                  <a:close/>
                </a:path>
              </a:pathLst>
            </a:custGeom>
            <a:solidFill>
              <a:srgbClr val="D8C1FF"/>
            </a:solidFill>
            <a:ln w="12700" cap="flat">
              <a:noFill/>
              <a:miter lim="400000"/>
            </a:ln>
            <a:effectLst/>
          </p:spPr>
          <p:txBody>
            <a:bodyPr wrap="square" lIns="45718" tIns="45718" rIns="45718" bIns="45718" numCol="1" anchor="ctr">
              <a:noAutofit/>
            </a:bodyPr>
            <a:lstStyle/>
            <a:p>
              <a:pPr defTabSz="1828431">
                <a:defRPr>
                  <a:solidFill>
                    <a:srgbClr val="FFFFFF"/>
                  </a:solidFill>
                </a:defRPr>
              </a:pPr>
              <a:endParaRPr/>
            </a:p>
          </p:txBody>
        </p:sp>
        <p:sp>
          <p:nvSpPr>
            <p:cNvPr id="1844" name="Arrow: Right 15"/>
            <p:cNvSpPr/>
            <p:nvPr/>
          </p:nvSpPr>
          <p:spPr>
            <a:xfrm>
              <a:off x="3115384" y="7524982"/>
              <a:ext cx="1156826" cy="573007"/>
            </a:xfrm>
            <a:prstGeom prst="rightArrow">
              <a:avLst>
                <a:gd name="adj1" fmla="val 50000"/>
                <a:gd name="adj2" fmla="val 50000"/>
              </a:avLst>
            </a:prstGeom>
            <a:solidFill>
              <a:srgbClr val="D8C1FF"/>
            </a:solidFill>
            <a:ln w="12700" cap="flat">
              <a:noFill/>
              <a:miter lim="400000"/>
            </a:ln>
            <a:effectLst/>
          </p:spPr>
          <p:txBody>
            <a:bodyPr wrap="square" lIns="45718" tIns="45718" rIns="45718" bIns="45718" numCol="1" anchor="ctr">
              <a:noAutofit/>
            </a:bodyPr>
            <a:lstStyle/>
            <a:p>
              <a:pPr defTabSz="1828431">
                <a:defRPr>
                  <a:solidFill>
                    <a:srgbClr val="FFFFFF"/>
                  </a:solidFill>
                </a:defRPr>
              </a:pPr>
              <a:endParaRPr/>
            </a:p>
          </p:txBody>
        </p:sp>
        <p:sp>
          <p:nvSpPr>
            <p:cNvPr id="1845" name="CustomShape 16"/>
            <p:cNvSpPr txBox="1"/>
            <p:nvPr/>
          </p:nvSpPr>
          <p:spPr>
            <a:xfrm>
              <a:off x="4763923" y="7555672"/>
              <a:ext cx="2224640" cy="5333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60" tIns="50760" rIns="50760" bIns="50760" numCol="1" anchor="ctr">
              <a:spAutoFit/>
            </a:bodyPr>
            <a:lstStyle/>
            <a:p>
              <a:pPr defTabSz="1828431">
                <a:defRPr sz="2800" b="1" spc="-1">
                  <a:solidFill>
                    <a:srgbClr val="FFFFFF"/>
                  </a:solidFill>
                </a:defRPr>
              </a:pPr>
              <a:r>
                <a:t> </a:t>
              </a:r>
              <a:r>
                <a:rPr>
                  <a:solidFill>
                    <a:srgbClr val="374556"/>
                  </a:solidFill>
                </a:rPr>
                <a:t>sort</a:t>
              </a:r>
            </a:p>
          </p:txBody>
        </p:sp>
      </p:grpSp>
      <p:sp>
        <p:nvSpPr>
          <p:cNvPr id="1847" name="TextShape 29"/>
          <p:cNvSpPr txBox="1"/>
          <p:nvPr/>
        </p:nvSpPr>
        <p:spPr>
          <a:xfrm>
            <a:off x="13731913" y="6224465"/>
            <a:ext cx="6142537" cy="521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defTabSz="1828431">
              <a:defRPr sz="3000" b="1" spc="317">
                <a:solidFill>
                  <a:srgbClr val="374556"/>
                </a:solidFill>
                <a:latin typeface="Courier New"/>
                <a:ea typeface="Courier New"/>
                <a:cs typeface="Courier New"/>
                <a:sym typeface="Courier New"/>
              </a:defRPr>
            </a:pPr>
            <a:r>
              <a:t>$ wc *.txt | sort –n </a:t>
            </a:r>
          </a:p>
        </p:txBody>
      </p:sp>
      <p:sp>
        <p:nvSpPr>
          <p:cNvPr id="1848" name="TextShape 29"/>
          <p:cNvSpPr txBox="1"/>
          <p:nvPr/>
        </p:nvSpPr>
        <p:spPr>
          <a:xfrm>
            <a:off x="10697308" y="3878629"/>
            <a:ext cx="11959495" cy="521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defTabSz="1828431">
              <a:defRPr sz="2800" spc="296">
                <a:solidFill>
                  <a:srgbClr val="FFFFFF"/>
                </a:solidFill>
              </a:defRPr>
            </a:lvl1pPr>
          </a:lstStyle>
          <a:p>
            <a:r>
              <a:t>Instead we can use a pipe:</a:t>
            </a:r>
          </a:p>
        </p:txBody>
      </p:sp>
      <p:sp>
        <p:nvSpPr>
          <p:cNvPr id="1849" name="Line"/>
          <p:cNvSpPr/>
          <p:nvPr/>
        </p:nvSpPr>
        <p:spPr>
          <a:xfrm>
            <a:off x="8735" y="2543225"/>
            <a:ext cx="24353830" cy="1"/>
          </a:xfrm>
          <a:prstGeom prst="line">
            <a:avLst/>
          </a:prstGeom>
          <a:ln w="38100">
            <a:solidFill>
              <a:srgbClr val="FFFFFF"/>
            </a:solidFill>
            <a:miter/>
          </a:ln>
        </p:spPr>
        <p:txBody>
          <a:bodyPr lIns="45718" tIns="45718" rIns="45718" bIns="45718"/>
          <a:lstStyle/>
          <a:p>
            <a:pPr defTabSz="1828431"/>
            <a:endParaRPr/>
          </a:p>
        </p:txBody>
      </p:sp>
      <p:sp>
        <p:nvSpPr>
          <p:cNvPr id="1850" name="TextBox 6"/>
          <p:cNvSpPr txBox="1">
            <a:spLocks noGrp="1"/>
          </p:cNvSpPr>
          <p:nvPr>
            <p:ph type="sldNum" sz="quarter" idx="2"/>
          </p:nvPr>
        </p:nvSpPr>
        <p:spPr>
          <a:xfrm>
            <a:off x="23552577" y="12949908"/>
            <a:ext cx="478069"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defTabSz="1828431">
              <a:defRPr sz="2000"/>
            </a:lvl1pPr>
          </a:lstStyle>
          <a:p>
            <a:fld id="{86CB4B4D-7CA3-9044-876B-883B54F8677D}" type="slidenum">
              <a:rPr/>
              <a:t>84</a:t>
            </a:fld>
            <a:endParaRPr/>
          </a:p>
        </p:txBody>
      </p:sp>
      <p:sp>
        <p:nvSpPr>
          <p:cNvPr id="1851" name="Group 3"/>
          <p:cNvSpPr txBox="1"/>
          <p:nvPr/>
        </p:nvSpPr>
        <p:spPr>
          <a:xfrm>
            <a:off x="5846950" y="816255"/>
            <a:ext cx="12677398" cy="916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defTabSz="1828431">
              <a:defRPr sz="5400" spc="600">
                <a:solidFill>
                  <a:srgbClr val="FFFFFF"/>
                </a:solidFill>
              </a:defRPr>
            </a:lvl1pPr>
          </a:lstStyle>
          <a:p>
            <a:r>
              <a:t>CHAINING (PIPING) COMMANDS</a:t>
            </a:r>
          </a:p>
        </p:txBody>
      </p:sp>
    </p:spTree>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 name="Скругленный прямоугольник 7"/>
          <p:cNvSpPr/>
          <p:nvPr/>
        </p:nvSpPr>
        <p:spPr>
          <a:xfrm>
            <a:off x="15872696" y="7361375"/>
            <a:ext cx="6575912" cy="846972"/>
          </a:xfrm>
          <a:prstGeom prst="roundRect">
            <a:avLst>
              <a:gd name="adj" fmla="val 26616"/>
            </a:avLst>
          </a:prstGeom>
          <a:solidFill>
            <a:srgbClr val="F2F2F2"/>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grpSp>
        <p:nvGrpSpPr>
          <p:cNvPr id="1856" name="Group 8"/>
          <p:cNvGrpSpPr/>
          <p:nvPr/>
        </p:nvGrpSpPr>
        <p:grpSpPr>
          <a:xfrm>
            <a:off x="8266063" y="4401477"/>
            <a:ext cx="5083460" cy="1788237"/>
            <a:chOff x="0" y="0"/>
            <a:chExt cx="5083459" cy="1788236"/>
          </a:xfrm>
        </p:grpSpPr>
        <p:sp>
          <p:nvSpPr>
            <p:cNvPr id="1854" name="CustomShape 9"/>
            <p:cNvSpPr/>
            <p:nvPr/>
          </p:nvSpPr>
          <p:spPr>
            <a:xfrm>
              <a:off x="0" y="-1"/>
              <a:ext cx="5083461" cy="1788238"/>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855" name="CustomShape 10"/>
            <p:cNvSpPr/>
            <p:nvPr/>
          </p:nvSpPr>
          <p:spPr>
            <a:xfrm>
              <a:off x="166532" y="143669"/>
              <a:ext cx="4772721" cy="1499320"/>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ECD4C5"/>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grpSp>
        <p:nvGrpSpPr>
          <p:cNvPr id="1859" name="Group 8"/>
          <p:cNvGrpSpPr/>
          <p:nvPr/>
        </p:nvGrpSpPr>
        <p:grpSpPr>
          <a:xfrm>
            <a:off x="2561829" y="4401477"/>
            <a:ext cx="5083461" cy="1788237"/>
            <a:chOff x="0" y="0"/>
            <a:chExt cx="5083459" cy="1788236"/>
          </a:xfrm>
        </p:grpSpPr>
        <p:sp>
          <p:nvSpPr>
            <p:cNvPr id="1857" name="CustomShape 9"/>
            <p:cNvSpPr/>
            <p:nvPr/>
          </p:nvSpPr>
          <p:spPr>
            <a:xfrm>
              <a:off x="0" y="-1"/>
              <a:ext cx="5083461" cy="1788238"/>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858" name="CustomShape 10"/>
            <p:cNvSpPr/>
            <p:nvPr/>
          </p:nvSpPr>
          <p:spPr>
            <a:xfrm>
              <a:off x="166532" y="143669"/>
              <a:ext cx="4772721" cy="1499320"/>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FFC899"/>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1860" name="CustomShape 10"/>
          <p:cNvSpPr txBox="1"/>
          <p:nvPr/>
        </p:nvSpPr>
        <p:spPr>
          <a:xfrm>
            <a:off x="3138685" y="4813035"/>
            <a:ext cx="3929749" cy="9651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lgn="ctr" defTabSz="914400">
              <a:defRPr sz="2800" b="1" spc="-1">
                <a:solidFill>
                  <a:srgbClr val="374556"/>
                </a:solidFill>
              </a:defRPr>
            </a:lvl1pPr>
          </a:lstStyle>
          <a:p>
            <a:r>
              <a:t>List of files and their number of words</a:t>
            </a:r>
          </a:p>
        </p:txBody>
      </p:sp>
      <p:sp>
        <p:nvSpPr>
          <p:cNvPr id="1861" name="CustomShape 14"/>
          <p:cNvSpPr txBox="1"/>
          <p:nvPr/>
        </p:nvSpPr>
        <p:spPr>
          <a:xfrm>
            <a:off x="4632299" y="3566159"/>
            <a:ext cx="137016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lnSpc>
                <a:spcPts val="4200"/>
              </a:lnSpc>
              <a:defRPr sz="2800" spc="296">
                <a:solidFill>
                  <a:srgbClr val="FFFFFF"/>
                </a:solidFill>
              </a:defRPr>
            </a:lvl1pPr>
          </a:lstStyle>
          <a:p>
            <a:r>
              <a:t>wc *</a:t>
            </a:r>
          </a:p>
        </p:txBody>
      </p:sp>
      <p:sp>
        <p:nvSpPr>
          <p:cNvPr id="1862" name="CustomShape 18"/>
          <p:cNvSpPr txBox="1"/>
          <p:nvPr/>
        </p:nvSpPr>
        <p:spPr>
          <a:xfrm>
            <a:off x="8230320" y="7863479"/>
            <a:ext cx="155160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lnSpc>
                <a:spcPts val="4200"/>
              </a:lnSpc>
              <a:defRPr sz="2800" spc="296">
                <a:solidFill>
                  <a:srgbClr val="FFFFFF"/>
                </a:solidFill>
              </a:defRPr>
            </a:lvl1pPr>
          </a:lstStyle>
          <a:p>
            <a:r>
              <a:t>stdin</a:t>
            </a:r>
          </a:p>
        </p:txBody>
      </p:sp>
      <p:sp>
        <p:nvSpPr>
          <p:cNvPr id="1863" name="CustomShape 19"/>
          <p:cNvSpPr txBox="1"/>
          <p:nvPr/>
        </p:nvSpPr>
        <p:spPr>
          <a:xfrm>
            <a:off x="5879273" y="7863479"/>
            <a:ext cx="158760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lnSpc>
                <a:spcPts val="4200"/>
              </a:lnSpc>
              <a:defRPr sz="2800" spc="296">
                <a:solidFill>
                  <a:srgbClr val="FFFFFF"/>
                </a:solidFill>
              </a:defRPr>
            </a:lvl1pPr>
          </a:lstStyle>
          <a:p>
            <a:r>
              <a:t>stdout</a:t>
            </a:r>
          </a:p>
        </p:txBody>
      </p:sp>
      <p:sp>
        <p:nvSpPr>
          <p:cNvPr id="1864" name="CustomShape 21"/>
          <p:cNvSpPr txBox="1"/>
          <p:nvPr/>
        </p:nvSpPr>
        <p:spPr>
          <a:xfrm>
            <a:off x="9967679" y="3657600"/>
            <a:ext cx="1680227"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lnSpc>
                <a:spcPts val="4200"/>
              </a:lnSpc>
              <a:defRPr sz="2800" spc="296">
                <a:solidFill>
                  <a:srgbClr val="FFFFFF"/>
                </a:solidFill>
              </a:defRPr>
            </a:lvl1pPr>
          </a:lstStyle>
          <a:p>
            <a:r>
              <a:t>sort -n</a:t>
            </a:r>
          </a:p>
        </p:txBody>
      </p:sp>
      <p:sp>
        <p:nvSpPr>
          <p:cNvPr id="1865" name="CustomShape 48"/>
          <p:cNvSpPr txBox="1"/>
          <p:nvPr/>
        </p:nvSpPr>
        <p:spPr>
          <a:xfrm>
            <a:off x="11569817" y="7863479"/>
            <a:ext cx="1587601" cy="598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lnSpc>
                <a:spcPts val="4200"/>
              </a:lnSpc>
              <a:defRPr sz="2800" spc="296">
                <a:solidFill>
                  <a:srgbClr val="FFFFFF"/>
                </a:solidFill>
              </a:defRPr>
            </a:lvl1pPr>
          </a:lstStyle>
          <a:p>
            <a:r>
              <a:t>stdout</a:t>
            </a:r>
          </a:p>
        </p:txBody>
      </p:sp>
      <p:sp>
        <p:nvSpPr>
          <p:cNvPr id="1866" name="CustomShape 33"/>
          <p:cNvSpPr/>
          <p:nvPr/>
        </p:nvSpPr>
        <p:spPr>
          <a:xfrm>
            <a:off x="7456679" y="6126479"/>
            <a:ext cx="407161" cy="329184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2615" y="1955"/>
                  <a:pt x="19815" y="9155"/>
                  <a:pt x="2160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67" name="CustomShape 35"/>
          <p:cNvSpPr/>
          <p:nvPr/>
        </p:nvSpPr>
        <p:spPr>
          <a:xfrm>
            <a:off x="8046719" y="6124585"/>
            <a:ext cx="392584" cy="329373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8985" y="1955"/>
                  <a:pt x="1785" y="9155"/>
                  <a:pt x="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68" name="CustomShape 42"/>
          <p:cNvSpPr/>
          <p:nvPr/>
        </p:nvSpPr>
        <p:spPr>
          <a:xfrm>
            <a:off x="7768800" y="9358559"/>
            <a:ext cx="195121" cy="124923"/>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69" name="CustomShape 10"/>
          <p:cNvSpPr txBox="1"/>
          <p:nvPr/>
        </p:nvSpPr>
        <p:spPr>
          <a:xfrm>
            <a:off x="8616691" y="4813035"/>
            <a:ext cx="4382205" cy="9651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lgn="ctr" defTabSz="914400">
              <a:defRPr sz="2800" b="1" spc="-1">
                <a:solidFill>
                  <a:srgbClr val="374556"/>
                </a:solidFill>
              </a:defRPr>
            </a:lvl1pPr>
          </a:lstStyle>
          <a:p>
            <a:r>
              <a:t>Sorted list of files and their number of words</a:t>
            </a:r>
          </a:p>
        </p:txBody>
      </p:sp>
      <p:sp>
        <p:nvSpPr>
          <p:cNvPr id="1870" name="CustomShape 34"/>
          <p:cNvSpPr/>
          <p:nvPr/>
        </p:nvSpPr>
        <p:spPr>
          <a:xfrm>
            <a:off x="12966840" y="6120719"/>
            <a:ext cx="407161" cy="329184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2615" y="1955"/>
                  <a:pt x="19815" y="9155"/>
                  <a:pt x="21600" y="2160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71" name="CustomShape 43"/>
          <p:cNvSpPr/>
          <p:nvPr/>
        </p:nvSpPr>
        <p:spPr>
          <a:xfrm>
            <a:off x="13276800" y="9394559"/>
            <a:ext cx="195121" cy="124924"/>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72" name="TextShape 29"/>
          <p:cNvSpPr txBox="1"/>
          <p:nvPr/>
        </p:nvSpPr>
        <p:spPr>
          <a:xfrm>
            <a:off x="16493718" y="7549360"/>
            <a:ext cx="5771452"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defRPr sz="3000" b="1" spc="317">
                <a:solidFill>
                  <a:srgbClr val="4B5E75"/>
                </a:solidFill>
                <a:latin typeface="Courier New"/>
                <a:ea typeface="Courier New"/>
                <a:cs typeface="Courier New"/>
                <a:sym typeface="Courier New"/>
              </a:defRPr>
            </a:lvl1pPr>
          </a:lstStyle>
          <a:p>
            <a:r>
              <a:t>$ wc *.txt | sort -n</a:t>
            </a:r>
          </a:p>
        </p:txBody>
      </p:sp>
      <p:sp>
        <p:nvSpPr>
          <p:cNvPr id="1873"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grpSp>
        <p:nvGrpSpPr>
          <p:cNvPr id="1876" name="Group 8"/>
          <p:cNvGrpSpPr/>
          <p:nvPr/>
        </p:nvGrpSpPr>
        <p:grpSpPr>
          <a:xfrm>
            <a:off x="12196453" y="9675179"/>
            <a:ext cx="3033001" cy="1223281"/>
            <a:chOff x="0" y="0"/>
            <a:chExt cx="3032999" cy="1223279"/>
          </a:xfrm>
        </p:grpSpPr>
        <p:sp>
          <p:nvSpPr>
            <p:cNvPr id="1874" name="CustomShape 9"/>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875" name="CustomShape 10"/>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8AAAE3"/>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1877" name="CustomShape 15"/>
          <p:cNvSpPr txBox="1"/>
          <p:nvPr/>
        </p:nvSpPr>
        <p:spPr>
          <a:xfrm>
            <a:off x="12763452" y="10038700"/>
            <a:ext cx="182880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p>
            <a:pPr>
              <a:defRPr sz="2800" b="1" spc="-1">
                <a:solidFill>
                  <a:srgbClr val="FFFFFF"/>
                </a:solidFill>
              </a:defRPr>
            </a:pPr>
            <a:r>
              <a:t>  </a:t>
            </a:r>
            <a:r>
              <a:rPr>
                <a:solidFill>
                  <a:srgbClr val="3F4756"/>
                </a:solidFill>
              </a:rPr>
              <a:t>Display</a:t>
            </a:r>
          </a:p>
        </p:txBody>
      </p:sp>
      <p:grpSp>
        <p:nvGrpSpPr>
          <p:cNvPr id="1880" name="Group 8"/>
          <p:cNvGrpSpPr/>
          <p:nvPr/>
        </p:nvGrpSpPr>
        <p:grpSpPr>
          <a:xfrm>
            <a:off x="6350325" y="9675179"/>
            <a:ext cx="3033001" cy="1223281"/>
            <a:chOff x="0" y="0"/>
            <a:chExt cx="3032999" cy="1223279"/>
          </a:xfrm>
        </p:grpSpPr>
        <p:sp>
          <p:nvSpPr>
            <p:cNvPr id="1878" name="CustomShape 9"/>
            <p:cNvSpPr/>
            <p:nvPr/>
          </p:nvSpPr>
          <p:spPr>
            <a:xfrm>
              <a:off x="0" y="-1"/>
              <a:ext cx="3033001" cy="1223281"/>
            </a:xfrm>
            <a:custGeom>
              <a:avLst/>
              <a:gdLst/>
              <a:ahLst/>
              <a:cxnLst>
                <a:cxn ang="0">
                  <a:pos x="wd2" y="hd2"/>
                </a:cxn>
                <a:cxn ang="5400000">
                  <a:pos x="wd2" y="hd2"/>
                </a:cxn>
                <a:cxn ang="10800000">
                  <a:pos x="wd2" y="hd2"/>
                </a:cxn>
                <a:cxn ang="16200000">
                  <a:pos x="wd2" y="hd2"/>
                </a:cxn>
              </a:cxnLst>
              <a:rect l="0" t="0" r="r" b="b"/>
              <a:pathLst>
                <a:path w="21600" h="21600" extrusionOk="0">
                  <a:moveTo>
                    <a:pt x="4704" y="21600"/>
                  </a:moveTo>
                  <a:cubicBezTo>
                    <a:pt x="2109" y="21600"/>
                    <a:pt x="0" y="16757"/>
                    <a:pt x="0" y="10800"/>
                  </a:cubicBezTo>
                  <a:cubicBezTo>
                    <a:pt x="0" y="4843"/>
                    <a:pt x="2109" y="0"/>
                    <a:pt x="4704" y="0"/>
                  </a:cubicBezTo>
                  <a:cubicBezTo>
                    <a:pt x="16896" y="0"/>
                    <a:pt x="16896" y="0"/>
                    <a:pt x="16896" y="0"/>
                  </a:cubicBezTo>
                  <a:cubicBezTo>
                    <a:pt x="19491" y="0"/>
                    <a:pt x="21600" y="4843"/>
                    <a:pt x="21600" y="10800"/>
                  </a:cubicBezTo>
                  <a:cubicBezTo>
                    <a:pt x="21600" y="16757"/>
                    <a:pt x="19491" y="21600"/>
                    <a:pt x="16896" y="21600"/>
                  </a:cubicBezTo>
                  <a:lnTo>
                    <a:pt x="4704" y="21600"/>
                  </a:lnTo>
                  <a:close/>
                </a:path>
              </a:pathLst>
            </a:custGeom>
            <a:noFill/>
            <a:ln w="25560" cap="rnd">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1879" name="CustomShape 10"/>
            <p:cNvSpPr/>
            <p:nvPr/>
          </p:nvSpPr>
          <p:spPr>
            <a:xfrm>
              <a:off x="99359" y="98279"/>
              <a:ext cx="2847601" cy="1025641"/>
            </a:xfrm>
            <a:custGeom>
              <a:avLst/>
              <a:gdLst/>
              <a:ahLst/>
              <a:cxnLst>
                <a:cxn ang="0">
                  <a:pos x="wd2" y="hd2"/>
                </a:cxn>
                <a:cxn ang="5400000">
                  <a:pos x="wd2" y="hd2"/>
                </a:cxn>
                <a:cxn ang="10800000">
                  <a:pos x="wd2" y="hd2"/>
                </a:cxn>
                <a:cxn ang="16200000">
                  <a:pos x="wd2" y="hd2"/>
                </a:cxn>
              </a:cxnLst>
              <a:rect l="0" t="0" r="r" b="b"/>
              <a:pathLst>
                <a:path w="21600" h="21600" extrusionOk="0">
                  <a:moveTo>
                    <a:pt x="4243" y="21600"/>
                  </a:moveTo>
                  <a:cubicBezTo>
                    <a:pt x="1906" y="21600"/>
                    <a:pt x="0" y="16749"/>
                    <a:pt x="0" y="10800"/>
                  </a:cubicBezTo>
                  <a:cubicBezTo>
                    <a:pt x="0" y="4851"/>
                    <a:pt x="1906" y="0"/>
                    <a:pt x="4243" y="0"/>
                  </a:cubicBezTo>
                  <a:cubicBezTo>
                    <a:pt x="17357" y="0"/>
                    <a:pt x="17357" y="0"/>
                    <a:pt x="17357" y="0"/>
                  </a:cubicBezTo>
                  <a:cubicBezTo>
                    <a:pt x="19694" y="0"/>
                    <a:pt x="21600" y="4851"/>
                    <a:pt x="21600" y="10800"/>
                  </a:cubicBezTo>
                  <a:cubicBezTo>
                    <a:pt x="21600" y="16749"/>
                    <a:pt x="19694" y="21600"/>
                    <a:pt x="17357" y="21600"/>
                  </a:cubicBezTo>
                  <a:lnTo>
                    <a:pt x="4243" y="21600"/>
                  </a:lnTo>
                  <a:close/>
                </a:path>
              </a:pathLst>
            </a:custGeom>
            <a:solidFill>
              <a:srgbClr val="B2C4EA"/>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1881" name="CustomShape 15"/>
          <p:cNvSpPr txBox="1"/>
          <p:nvPr/>
        </p:nvSpPr>
        <p:spPr>
          <a:xfrm>
            <a:off x="7181745" y="10038700"/>
            <a:ext cx="13701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p>
            <a:pPr>
              <a:defRPr sz="2800" b="1" spc="-1">
                <a:solidFill>
                  <a:srgbClr val="374556"/>
                </a:solidFill>
              </a:defRPr>
            </a:pPr>
            <a:r>
              <a:t>  </a:t>
            </a:r>
            <a:r>
              <a:rPr>
                <a:solidFill>
                  <a:srgbClr val="3F4756"/>
                </a:solidFill>
              </a:rPr>
              <a:t>Pipe</a:t>
            </a:r>
          </a:p>
        </p:txBody>
      </p:sp>
      <p:sp>
        <p:nvSpPr>
          <p:cNvPr id="1882" name="CustomShape 43"/>
          <p:cNvSpPr/>
          <p:nvPr/>
        </p:nvSpPr>
        <p:spPr>
          <a:xfrm rot="11880000">
            <a:off x="8348643" y="6037508"/>
            <a:ext cx="195121" cy="124924"/>
          </a:xfrm>
          <a:custGeom>
            <a:avLst/>
            <a:gdLst/>
            <a:ahLst/>
            <a:cxnLst>
              <a:cxn ang="0">
                <a:pos x="wd2" y="hd2"/>
              </a:cxn>
              <a:cxn ang="5400000">
                <a:pos x="wd2" y="hd2"/>
              </a:cxn>
              <a:cxn ang="10800000">
                <a:pos x="wd2" y="hd2"/>
              </a:cxn>
              <a:cxn ang="16200000">
                <a:pos x="wd2" y="hd2"/>
              </a:cxn>
            </a:cxnLst>
            <a:rect l="0" t="0" r="r" b="b"/>
            <a:pathLst>
              <a:path w="21600" h="16200" extrusionOk="0">
                <a:moveTo>
                  <a:pt x="0" y="320"/>
                </a:moveTo>
                <a:cubicBezTo>
                  <a:pt x="8575" y="21600"/>
                  <a:pt x="15775" y="21493"/>
                  <a:pt x="21600" y="0"/>
                </a:cubicBezTo>
              </a:path>
            </a:pathLst>
          </a:custGeom>
          <a:ln w="38100">
            <a:solidFill>
              <a:srgbClr val="FFFFFF"/>
            </a:solidFill>
            <a:miter/>
          </a:ln>
        </p:spPr>
        <p:txBody>
          <a:bodyPr lIns="45718" tIns="45718" rIns="45718" bIns="45718"/>
          <a:lstStyle/>
          <a:p>
            <a:pPr>
              <a:defRPr>
                <a:solidFill>
                  <a:srgbClr val="FFFFFF"/>
                </a:solidFill>
              </a:defRPr>
            </a:pPr>
            <a:endParaRPr/>
          </a:p>
        </p:txBody>
      </p:sp>
      <p:sp>
        <p:nvSpPr>
          <p:cNvPr id="1883"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85</a:t>
            </a:fld>
            <a:endParaRPr/>
          </a:p>
        </p:txBody>
      </p:sp>
      <p:sp>
        <p:nvSpPr>
          <p:cNvPr id="1884" name="CustomShape 18"/>
          <p:cNvSpPr txBox="1"/>
          <p:nvPr/>
        </p:nvSpPr>
        <p:spPr>
          <a:xfrm>
            <a:off x="4954697" y="11197821"/>
            <a:ext cx="4382205" cy="6160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lgn="ctr" defTabSz="914400">
              <a:lnSpc>
                <a:spcPts val="4200"/>
              </a:lnSpc>
              <a:defRPr sz="3400" spc="359">
                <a:solidFill>
                  <a:srgbClr val="FFFFFF"/>
                </a:solidFill>
              </a:defRPr>
            </a:lvl1pPr>
          </a:lstStyle>
          <a:p>
            <a:r>
              <a:t>pipe symbol =  |</a:t>
            </a:r>
          </a:p>
        </p:txBody>
      </p:sp>
      <p:sp>
        <p:nvSpPr>
          <p:cNvPr id="1885" name="Group 3"/>
          <p:cNvSpPr txBox="1"/>
          <p:nvPr/>
        </p:nvSpPr>
        <p:spPr>
          <a:xfrm>
            <a:off x="5846950" y="816255"/>
            <a:ext cx="1267740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CHAINING (PIPING) COMMANDS</a:t>
            </a:r>
          </a:p>
        </p:txBody>
      </p:sp>
    </p:spTree>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7" name="Скругленный прямоугольник 7"/>
          <p:cNvSpPr/>
          <p:nvPr/>
        </p:nvSpPr>
        <p:spPr>
          <a:xfrm>
            <a:off x="1407836" y="6453564"/>
            <a:ext cx="11220468" cy="854822"/>
          </a:xfrm>
          <a:prstGeom prst="roundRect">
            <a:avLst>
              <a:gd name="adj" fmla="val 26372"/>
            </a:avLst>
          </a:prstGeom>
          <a:solidFill>
            <a:srgbClr val="A4D2B4"/>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90C4C4"/>
                </a:solidFill>
                <a:latin typeface="Calibri"/>
                <a:ea typeface="Calibri"/>
                <a:cs typeface="Calibri"/>
                <a:sym typeface="Calibri"/>
              </a:defRPr>
            </a:pPr>
            <a:endParaRPr/>
          </a:p>
        </p:txBody>
      </p:sp>
      <p:sp>
        <p:nvSpPr>
          <p:cNvPr id="1888" name="Скругленный прямоугольник 7"/>
          <p:cNvSpPr/>
          <p:nvPr/>
        </p:nvSpPr>
        <p:spPr>
          <a:xfrm>
            <a:off x="1407836" y="8583943"/>
            <a:ext cx="11220468" cy="854822"/>
          </a:xfrm>
          <a:prstGeom prst="roundRect">
            <a:avLst>
              <a:gd name="adj" fmla="val 26372"/>
            </a:avLst>
          </a:prstGeom>
          <a:solidFill>
            <a:srgbClr val="D2CFB4"/>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889" name="Скругленный прямоугольник 7"/>
          <p:cNvSpPr/>
          <p:nvPr/>
        </p:nvSpPr>
        <p:spPr>
          <a:xfrm>
            <a:off x="1504408" y="11105602"/>
            <a:ext cx="12491040" cy="854822"/>
          </a:xfrm>
          <a:prstGeom prst="roundRect">
            <a:avLst>
              <a:gd name="adj" fmla="val 26372"/>
            </a:avLst>
          </a:prstGeom>
          <a:solidFill>
            <a:srgbClr val="FFD2B7"/>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890" name="Rectangle 21"/>
          <p:cNvSpPr/>
          <p:nvPr/>
        </p:nvSpPr>
        <p:spPr>
          <a:xfrm flipH="1">
            <a:off x="7804" y="17176"/>
            <a:ext cx="24388660" cy="2491621"/>
          </a:xfrm>
          <a:prstGeom prst="rect">
            <a:avLst/>
          </a:prstGeom>
          <a:solidFill>
            <a:srgbClr val="FFFFFF"/>
          </a:solidFill>
          <a:ln w="12700">
            <a:miter lim="400000"/>
          </a:ln>
        </p:spPr>
        <p:txBody>
          <a:bodyPr lIns="45718" tIns="45718" rIns="45718" bIns="45718" anchor="ctr"/>
          <a:lstStyle/>
          <a:p>
            <a:pPr algn="ctr">
              <a:defRPr>
                <a:solidFill>
                  <a:srgbClr val="FFFFFF"/>
                </a:solidFill>
              </a:defRPr>
            </a:pPr>
            <a:endParaRPr/>
          </a:p>
        </p:txBody>
      </p:sp>
      <p:sp>
        <p:nvSpPr>
          <p:cNvPr id="1891" name="TextShape 29"/>
          <p:cNvSpPr txBox="1"/>
          <p:nvPr/>
        </p:nvSpPr>
        <p:spPr>
          <a:xfrm>
            <a:off x="1604267" y="4523779"/>
            <a:ext cx="12291322" cy="8929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800" b="1" spc="296">
                <a:solidFill>
                  <a:srgbClr val="FFFFFF"/>
                </a:solidFill>
              </a:defRPr>
            </a:pPr>
            <a:r>
              <a:t>Some examples:</a:t>
            </a:r>
          </a:p>
          <a:p>
            <a:pPr marL="280736" indent="-280736">
              <a:buSzPct val="100000"/>
              <a:buChar char="•"/>
              <a:defRPr sz="2800" spc="296">
                <a:solidFill>
                  <a:srgbClr val="FFFFFF"/>
                </a:solidFill>
              </a:defRPr>
            </a:pPr>
            <a:endParaRPr/>
          </a:p>
          <a:p>
            <a:pPr marL="280736" indent="-280736">
              <a:buSzPct val="100000"/>
              <a:buChar char="•"/>
              <a:defRPr sz="2800" spc="296">
                <a:solidFill>
                  <a:srgbClr val="FFFFFF"/>
                </a:solidFill>
              </a:defRPr>
            </a:pPr>
            <a:r>
              <a:t>Take the second column and count how often each element occurs:</a:t>
            </a:r>
          </a:p>
          <a:p>
            <a:pPr>
              <a:defRPr sz="2800" b="1" spc="296">
                <a:solidFill>
                  <a:srgbClr val="FFFFFF"/>
                </a:solidFill>
                <a:latin typeface="Courier New"/>
                <a:ea typeface="Courier New"/>
                <a:cs typeface="Courier New"/>
                <a:sym typeface="Courier New"/>
              </a:defRPr>
            </a:pPr>
            <a:endParaRPr/>
          </a:p>
          <a:p>
            <a:pPr>
              <a:defRPr sz="2800" b="1">
                <a:solidFill>
                  <a:srgbClr val="374556"/>
                </a:solidFill>
                <a:latin typeface="Courier New"/>
                <a:ea typeface="Courier New"/>
                <a:cs typeface="Courier New"/>
                <a:sym typeface="Courier New"/>
              </a:defRPr>
            </a:pPr>
            <a:r>
              <a:t>$ cut -d ',' -f 2 patients.txt | sort | uniq -c</a:t>
            </a:r>
            <a:endParaRPr>
              <a:latin typeface="+mn-lt"/>
              <a:ea typeface="+mn-ea"/>
              <a:cs typeface="+mn-cs"/>
              <a:sym typeface="Helvetica"/>
            </a:endParaRPr>
          </a:p>
          <a:p>
            <a:pPr>
              <a:defRPr sz="2800" spc="296">
                <a:solidFill>
                  <a:srgbClr val="FFFFFF"/>
                </a:solidFill>
              </a:defRPr>
            </a:pPr>
            <a:endParaRPr>
              <a:latin typeface="+mn-lt"/>
              <a:ea typeface="+mn-ea"/>
              <a:cs typeface="+mn-cs"/>
              <a:sym typeface="Helvetica"/>
            </a:endParaRPr>
          </a:p>
          <a:p>
            <a:pPr>
              <a:defRPr sz="2800" spc="296">
                <a:solidFill>
                  <a:srgbClr val="FFFFFF"/>
                </a:solidFill>
              </a:defRPr>
            </a:pPr>
            <a:endParaRPr>
              <a:latin typeface="+mn-lt"/>
              <a:ea typeface="+mn-ea"/>
              <a:cs typeface="+mn-cs"/>
              <a:sym typeface="Helvetica"/>
            </a:endParaRPr>
          </a:p>
          <a:p>
            <a:pPr marL="280736" indent="-280736">
              <a:buSzPct val="100000"/>
              <a:buChar char="•"/>
              <a:defRPr sz="2800" spc="296">
                <a:solidFill>
                  <a:srgbClr val="FFFFFF"/>
                </a:solidFill>
              </a:defRPr>
            </a:pPr>
            <a:r>
              <a:t>Get only lines containing 'Herlev' and sort by age:</a:t>
            </a:r>
          </a:p>
          <a:p>
            <a:pPr marL="280736" indent="-280736">
              <a:buSzPct val="100000"/>
              <a:buChar char="•"/>
              <a:defRPr sz="2800" spc="296">
                <a:solidFill>
                  <a:srgbClr val="FFFFFF"/>
                </a:solidFill>
              </a:defRPr>
            </a:pPr>
            <a:endParaRPr/>
          </a:p>
          <a:p>
            <a:pPr>
              <a:defRPr sz="2800" b="1">
                <a:solidFill>
                  <a:srgbClr val="374556"/>
                </a:solidFill>
                <a:latin typeface="Courier New"/>
                <a:ea typeface="Courier New"/>
                <a:cs typeface="Courier New"/>
                <a:sym typeface="Courier New"/>
              </a:defRPr>
            </a:pPr>
            <a:r>
              <a:t>$ grep 'Herlev' patients.txt | sort -t ',' -n -k5</a:t>
            </a:r>
            <a:endParaRPr>
              <a:latin typeface="+mn-lt"/>
              <a:ea typeface="+mn-ea"/>
              <a:cs typeface="+mn-cs"/>
              <a:sym typeface="Helvetica"/>
            </a:endParaRPr>
          </a:p>
          <a:p>
            <a:pPr>
              <a:defRPr sz="2800" spc="296">
                <a:solidFill>
                  <a:srgbClr val="FFFFFF"/>
                </a:solidFill>
              </a:defRPr>
            </a:pPr>
            <a:endParaRPr>
              <a:latin typeface="+mn-lt"/>
              <a:ea typeface="+mn-ea"/>
              <a:cs typeface="+mn-cs"/>
              <a:sym typeface="Helvetica"/>
            </a:endParaRPr>
          </a:p>
          <a:p>
            <a:pPr>
              <a:defRPr sz="2800" spc="296">
                <a:solidFill>
                  <a:srgbClr val="FFFFFF"/>
                </a:solidFill>
              </a:defRPr>
            </a:pPr>
            <a:endParaRPr>
              <a:latin typeface="+mn-lt"/>
              <a:ea typeface="+mn-ea"/>
              <a:cs typeface="+mn-cs"/>
              <a:sym typeface="Helvetica"/>
            </a:endParaRPr>
          </a:p>
          <a:p>
            <a:pPr marL="280736" indent="-280736">
              <a:buSzPct val="100000"/>
              <a:buChar char="•"/>
              <a:defRPr sz="2800" spc="296">
                <a:solidFill>
                  <a:srgbClr val="FFFFFF"/>
                </a:solidFill>
              </a:defRPr>
            </a:pPr>
            <a:r>
              <a:t>If we don’t want the entire line we could also cut out the age column before sorting:</a:t>
            </a:r>
          </a:p>
          <a:p>
            <a:pPr>
              <a:defRPr sz="2800" spc="296">
                <a:solidFill>
                  <a:srgbClr val="FFFFFF"/>
                </a:solidFill>
              </a:defRPr>
            </a:pPr>
            <a:endParaRPr/>
          </a:p>
          <a:p>
            <a:pPr>
              <a:defRPr sz="2800" b="1">
                <a:solidFill>
                  <a:srgbClr val="374556"/>
                </a:solidFill>
                <a:latin typeface="Courier New"/>
                <a:ea typeface="Courier New"/>
                <a:cs typeface="Courier New"/>
                <a:sym typeface="Courier New"/>
              </a:defRPr>
            </a:pPr>
            <a:r>
              <a:t>$ grep 'Herlev' patients.txt | cut -d ',' -f 5 | sort -n</a:t>
            </a:r>
          </a:p>
          <a:p>
            <a:pPr>
              <a:defRPr sz="2800" b="1">
                <a:solidFill>
                  <a:srgbClr val="374556"/>
                </a:solidFill>
                <a:latin typeface="Courier New"/>
                <a:ea typeface="Courier New"/>
                <a:cs typeface="Courier New"/>
                <a:sym typeface="Courier New"/>
              </a:defRPr>
            </a:pPr>
            <a:endParaRPr/>
          </a:p>
          <a:p>
            <a:pPr>
              <a:defRPr sz="2800">
                <a:solidFill>
                  <a:srgbClr val="FFFFFF"/>
                </a:solidFill>
                <a:latin typeface="Courier New"/>
                <a:ea typeface="Courier New"/>
                <a:cs typeface="Courier New"/>
                <a:sym typeface="Courier New"/>
              </a:defRPr>
            </a:pPr>
            <a:endParaRPr/>
          </a:p>
          <a:p>
            <a:pPr>
              <a:defRPr sz="2800" spc="296">
                <a:solidFill>
                  <a:srgbClr val="FFFFFF"/>
                </a:solidFill>
              </a:defRPr>
            </a:pPr>
            <a:endParaRPr/>
          </a:p>
        </p:txBody>
      </p:sp>
      <p:sp>
        <p:nvSpPr>
          <p:cNvPr id="1892"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86</a:t>
            </a:fld>
            <a:endParaRPr/>
          </a:p>
        </p:txBody>
      </p:sp>
      <p:pic>
        <p:nvPicPr>
          <p:cNvPr id="1893" name="Screenshot 2022-09-29 at 17.31.40.png" descr="Screenshot 2022-09-29 at 17.31.40.png"/>
          <p:cNvPicPr>
            <a:picLocks noChangeAspect="1"/>
          </p:cNvPicPr>
          <p:nvPr/>
        </p:nvPicPr>
        <p:blipFill>
          <a:blip r:embed="rId3"/>
          <a:srcRect r="30838"/>
          <a:stretch>
            <a:fillRect/>
          </a:stretch>
        </p:blipFill>
        <p:spPr>
          <a:xfrm>
            <a:off x="14299655" y="5400420"/>
            <a:ext cx="9303825" cy="5183631"/>
          </a:xfrm>
          <a:prstGeom prst="rect">
            <a:avLst/>
          </a:prstGeom>
          <a:ln w="12700">
            <a:miter lim="400000"/>
          </a:ln>
        </p:spPr>
      </p:pic>
      <p:sp>
        <p:nvSpPr>
          <p:cNvPr id="1894" name="Group 3"/>
          <p:cNvSpPr txBox="1"/>
          <p:nvPr/>
        </p:nvSpPr>
        <p:spPr>
          <a:xfrm>
            <a:off x="5846950" y="816255"/>
            <a:ext cx="1267740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74556"/>
                </a:solidFill>
              </a:defRPr>
            </a:lvl1pPr>
          </a:lstStyle>
          <a:p>
            <a:r>
              <a:t>CHAINING (PIPING) COMMANDS</a:t>
            </a:r>
          </a:p>
        </p:txBody>
      </p:sp>
    </p:spTree>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6" name="Group 3"/>
          <p:cNvSpPr txBox="1"/>
          <p:nvPr/>
        </p:nvSpPr>
        <p:spPr>
          <a:xfrm>
            <a:off x="8958035" y="910059"/>
            <a:ext cx="645523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b="1" spc="600">
                <a:solidFill>
                  <a:srgbClr val="FFFFFF"/>
                </a:solidFill>
              </a:defRPr>
            </a:lvl1pPr>
          </a:lstStyle>
          <a:p>
            <a:r>
              <a:t>CHEAT SHEET 2</a:t>
            </a:r>
          </a:p>
        </p:txBody>
      </p:sp>
      <p:sp>
        <p:nvSpPr>
          <p:cNvPr id="1897" name="Скругленный прямоугольник 7"/>
          <p:cNvSpPr/>
          <p:nvPr/>
        </p:nvSpPr>
        <p:spPr>
          <a:xfrm>
            <a:off x="951646" y="3364164"/>
            <a:ext cx="10889351" cy="4927717"/>
          </a:xfrm>
          <a:prstGeom prst="roundRect">
            <a:avLst>
              <a:gd name="adj" fmla="val 2746"/>
            </a:avLst>
          </a:prstGeom>
          <a:solidFill>
            <a:srgbClr val="E2E2E2"/>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DCCE">
                    <a:alpha val="95258"/>
                  </a:srgbClr>
                </a:solidFill>
                <a:latin typeface="Calibri"/>
                <a:ea typeface="Calibri"/>
                <a:cs typeface="Calibri"/>
                <a:sym typeface="Calibri"/>
              </a:defRPr>
            </a:pPr>
            <a:endParaRPr/>
          </a:p>
        </p:txBody>
      </p:sp>
      <p:sp>
        <p:nvSpPr>
          <p:cNvPr id="1898" name="pwd # print working dir…"/>
          <p:cNvSpPr txBox="1"/>
          <p:nvPr/>
        </p:nvSpPr>
        <p:spPr>
          <a:xfrm>
            <a:off x="1643429" y="4294792"/>
            <a:ext cx="10085128" cy="3238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less [file] </a:t>
            </a:r>
            <a:r>
              <a:rPr b="0"/>
              <a:t># view file content</a:t>
            </a:r>
          </a:p>
          <a:p>
            <a:pPr defTabSz="914400">
              <a:lnSpc>
                <a:spcPct val="150000"/>
              </a:lnSpc>
              <a:defRPr sz="2600" b="1">
                <a:latin typeface="Courier New"/>
                <a:ea typeface="Courier New"/>
                <a:cs typeface="Courier New"/>
                <a:sym typeface="Courier New"/>
              </a:defRPr>
            </a:pPr>
            <a:r>
              <a:t>cat [file] </a:t>
            </a:r>
            <a:r>
              <a:rPr b="0"/>
              <a:t># view file content (full)</a:t>
            </a:r>
          </a:p>
          <a:p>
            <a:pPr defTabSz="914400">
              <a:lnSpc>
                <a:spcPct val="150000"/>
              </a:lnSpc>
              <a:defRPr sz="2600" b="1">
                <a:latin typeface="Courier New"/>
                <a:ea typeface="Courier New"/>
                <a:cs typeface="Courier New"/>
                <a:sym typeface="Courier New"/>
              </a:defRPr>
            </a:pPr>
            <a:r>
              <a:t>head / tail -n 10 [file] </a:t>
            </a:r>
            <a:r>
              <a:rPr b="0"/>
              <a:t># view n first/last lines</a:t>
            </a:r>
          </a:p>
          <a:p>
            <a:pPr defTabSz="914400">
              <a:lnSpc>
                <a:spcPct val="150000"/>
              </a:lnSpc>
              <a:defRPr sz="2600" b="1">
                <a:latin typeface="Courier New"/>
                <a:ea typeface="Courier New"/>
                <a:cs typeface="Courier New"/>
                <a:sym typeface="Courier New"/>
              </a:defRPr>
            </a:pPr>
            <a:r>
              <a:t>nano [file] </a:t>
            </a:r>
            <a:r>
              <a:rPr b="0"/>
              <a:t># </a:t>
            </a:r>
            <a:r>
              <a:rPr u="sng">
                <a:hlinkClick r:id="rId3"/>
              </a:rPr>
              <a:t>https://www.nano-editor.org/dist/latest/cheatsheet.html</a:t>
            </a:r>
            <a:r>
              <a:rPr u="sng"/>
              <a:t> </a:t>
            </a:r>
          </a:p>
          <a:p>
            <a:pPr defTabSz="914400">
              <a:lnSpc>
                <a:spcPct val="150000"/>
              </a:lnSpc>
              <a:defRPr sz="2600" b="1">
                <a:latin typeface="Courier New"/>
                <a:ea typeface="Courier New"/>
                <a:cs typeface="Courier New"/>
                <a:sym typeface="Courier New"/>
              </a:defRPr>
            </a:pPr>
            <a:r>
              <a:t>vim [file] </a:t>
            </a:r>
            <a:r>
              <a:rPr b="0"/>
              <a:t># </a:t>
            </a:r>
            <a:r>
              <a:rPr u="sng">
                <a:hlinkClick r:id="rId4"/>
              </a:rPr>
              <a:t>https://vim.rtorr.com/</a:t>
            </a:r>
            <a:r>
              <a:rPr u="sng"/>
              <a:t> </a:t>
            </a:r>
          </a:p>
        </p:txBody>
      </p:sp>
      <p:sp>
        <p:nvSpPr>
          <p:cNvPr id="1899" name="Скругленный прямоугольник 7"/>
          <p:cNvSpPr/>
          <p:nvPr/>
        </p:nvSpPr>
        <p:spPr>
          <a:xfrm>
            <a:off x="8334390" y="3614694"/>
            <a:ext cx="3218851"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900" name="WHERE &amp; WHAT"/>
          <p:cNvSpPr txBox="1"/>
          <p:nvPr/>
        </p:nvSpPr>
        <p:spPr>
          <a:xfrm>
            <a:off x="8352857" y="3815698"/>
            <a:ext cx="3181917"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View Files</a:t>
            </a:r>
          </a:p>
        </p:txBody>
      </p:sp>
      <p:sp>
        <p:nvSpPr>
          <p:cNvPr id="1901" name="Скругленный прямоугольник 7"/>
          <p:cNvSpPr/>
          <p:nvPr/>
        </p:nvSpPr>
        <p:spPr>
          <a:xfrm>
            <a:off x="12535383" y="3364164"/>
            <a:ext cx="10889350" cy="4927717"/>
          </a:xfrm>
          <a:prstGeom prst="roundRect">
            <a:avLst>
              <a:gd name="adj" fmla="val 2746"/>
            </a:avLst>
          </a:prstGeom>
          <a:solidFill>
            <a:srgbClr val="DAEA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8BA5F4"/>
                </a:solidFill>
                <a:latin typeface="Calibri"/>
                <a:ea typeface="Calibri"/>
                <a:cs typeface="Calibri"/>
                <a:sym typeface="Calibri"/>
              </a:defRPr>
            </a:pPr>
            <a:endParaRPr/>
          </a:p>
        </p:txBody>
      </p:sp>
      <p:sp>
        <p:nvSpPr>
          <p:cNvPr id="1902" name="pwd # print working dir…"/>
          <p:cNvSpPr txBox="1"/>
          <p:nvPr/>
        </p:nvSpPr>
        <p:spPr>
          <a:xfrm>
            <a:off x="13213798" y="4294792"/>
            <a:ext cx="10240259" cy="3238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tar -[f] [file] </a:t>
            </a:r>
            <a:r>
              <a:rPr b="0"/>
              <a:t># .tar files</a:t>
            </a:r>
          </a:p>
          <a:p>
            <a:pPr defTabSz="914400">
              <a:lnSpc>
                <a:spcPct val="150000"/>
              </a:lnSpc>
              <a:defRPr sz="2600" b="1">
                <a:latin typeface="Courier New"/>
                <a:ea typeface="Courier New"/>
                <a:cs typeface="Courier New"/>
                <a:sym typeface="Courier New"/>
              </a:defRPr>
            </a:pPr>
            <a:r>
              <a:t>gzip -[f] [file] </a:t>
            </a:r>
            <a:r>
              <a:rPr b="0"/>
              <a:t># decompress (.tar).gz files</a:t>
            </a:r>
          </a:p>
          <a:p>
            <a:pPr defTabSz="914400">
              <a:lnSpc>
                <a:spcPct val="150000"/>
              </a:lnSpc>
              <a:defRPr sz="2600" b="1">
                <a:latin typeface="Courier New"/>
                <a:ea typeface="Courier New"/>
                <a:cs typeface="Courier New"/>
                <a:sym typeface="Courier New"/>
              </a:defRPr>
            </a:pPr>
            <a:r>
              <a:t>unzip -[f] [file] </a:t>
            </a:r>
            <a:r>
              <a:rPr b="0"/>
              <a:t># decompress .zip files</a:t>
            </a:r>
          </a:p>
          <a:p>
            <a:pPr defTabSz="914400">
              <a:lnSpc>
                <a:spcPct val="150000"/>
              </a:lnSpc>
              <a:defRPr sz="2600" b="1">
                <a:latin typeface="Courier New"/>
                <a:ea typeface="Courier New"/>
                <a:cs typeface="Courier New"/>
                <a:sym typeface="Courier New"/>
              </a:defRPr>
            </a:pPr>
            <a:r>
              <a:t>zless -[f][file] </a:t>
            </a:r>
            <a:r>
              <a:rPr b="0"/>
              <a:t># view .gz file w/o decompression</a:t>
            </a:r>
          </a:p>
          <a:p>
            <a:pPr defTabSz="914400">
              <a:lnSpc>
                <a:spcPct val="150000"/>
              </a:lnSpc>
              <a:defRPr sz="2600" b="1">
                <a:latin typeface="Courier New"/>
                <a:ea typeface="Courier New"/>
                <a:cs typeface="Courier New"/>
                <a:sym typeface="Courier New"/>
              </a:defRPr>
            </a:pPr>
            <a:endParaRPr b="0"/>
          </a:p>
          <a:p>
            <a:pPr defTabSz="914400">
              <a:lnSpc>
                <a:spcPct val="150000"/>
              </a:lnSpc>
              <a:defRPr sz="2600" b="1">
                <a:latin typeface="Courier New"/>
                <a:ea typeface="Courier New"/>
                <a:cs typeface="Courier New"/>
                <a:sym typeface="Courier New"/>
              </a:defRPr>
            </a:pPr>
            <a:r>
              <a:t>others: zcat, zmore, gzcat</a:t>
            </a:r>
          </a:p>
        </p:txBody>
      </p:sp>
      <p:sp>
        <p:nvSpPr>
          <p:cNvPr id="1903" name="Скругленный прямоугольник 7"/>
          <p:cNvSpPr/>
          <p:nvPr/>
        </p:nvSpPr>
        <p:spPr>
          <a:xfrm>
            <a:off x="19140746" y="3614694"/>
            <a:ext cx="3996231"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904" name="WHERE &amp; WHAT"/>
          <p:cNvSpPr txBox="1"/>
          <p:nvPr/>
        </p:nvSpPr>
        <p:spPr>
          <a:xfrm>
            <a:off x="19227342" y="3815698"/>
            <a:ext cx="3823040"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Compressed Files</a:t>
            </a:r>
          </a:p>
        </p:txBody>
      </p:sp>
      <p:sp>
        <p:nvSpPr>
          <p:cNvPr id="1905"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t>87</a:t>
            </a:fld>
            <a:endParaRPr/>
          </a:p>
        </p:txBody>
      </p:sp>
      <p:sp>
        <p:nvSpPr>
          <p:cNvPr id="1906"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907" name="Скругленный прямоугольник 7"/>
          <p:cNvSpPr/>
          <p:nvPr/>
        </p:nvSpPr>
        <p:spPr>
          <a:xfrm>
            <a:off x="951647" y="8966299"/>
            <a:ext cx="22468006" cy="3996670"/>
          </a:xfrm>
          <a:prstGeom prst="roundRect">
            <a:avLst>
              <a:gd name="adj" fmla="val 3386"/>
            </a:avLst>
          </a:prstGeom>
          <a:solidFill>
            <a:srgbClr val="D8C1FF"/>
          </a:solidFill>
          <a:ln w="12700">
            <a:miter lim="400000"/>
          </a:ln>
          <a:effectLst>
            <a:outerShdw blurRad="457200" dist="101600" dir="2700000" rotWithShape="0">
              <a:srgbClr val="000000">
                <a:alpha val="26000"/>
              </a:srgbClr>
            </a:outerShdw>
          </a:effectLst>
        </p:spPr>
        <p:txBody>
          <a:bodyPr lIns="45718" tIns="45718" rIns="45718" bIns="45718" anchor="ctr"/>
          <a:lstStyle/>
          <a:p>
            <a:pPr>
              <a:lnSpc>
                <a:spcPct val="120000"/>
              </a:lnSpc>
              <a:defRPr sz="2600" b="1" spc="252">
                <a:solidFill>
                  <a:srgbClr val="3F4756"/>
                </a:solidFill>
                <a:latin typeface="Courier New"/>
                <a:ea typeface="Courier New"/>
                <a:cs typeface="Courier New"/>
                <a:sym typeface="Courier New"/>
              </a:defRPr>
            </a:pPr>
            <a:endParaRPr/>
          </a:p>
        </p:txBody>
      </p:sp>
      <p:sp>
        <p:nvSpPr>
          <p:cNvPr id="1908" name="pwd # print working dir…"/>
          <p:cNvSpPr txBox="1"/>
          <p:nvPr/>
        </p:nvSpPr>
        <p:spPr>
          <a:xfrm>
            <a:off x="11501249" y="10382087"/>
            <a:ext cx="11331221" cy="2095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sed -[f]</a:t>
            </a:r>
            <a:r>
              <a:rPr b="0"/>
              <a:t>'</a:t>
            </a:r>
            <a:r>
              <a:t>command</a:t>
            </a:r>
            <a:r>
              <a:rPr b="0"/>
              <a:t>'</a:t>
            </a:r>
            <a:r>
              <a:t>[file]</a:t>
            </a:r>
            <a:r>
              <a:rPr b="0"/>
              <a:t> # Insertion, deletion, … </a:t>
            </a:r>
          </a:p>
          <a:p>
            <a:pPr defTabSz="914400">
              <a:lnSpc>
                <a:spcPct val="150000"/>
              </a:lnSpc>
              <a:defRPr sz="2600" b="1">
                <a:latin typeface="Courier New"/>
                <a:ea typeface="Courier New"/>
                <a:cs typeface="Courier New"/>
                <a:sym typeface="Courier New"/>
              </a:defRPr>
            </a:pPr>
            <a:r>
              <a:t>grep -[f][</a:t>
            </a:r>
            <a:r>
              <a:rPr b="0"/>
              <a:t>'</a:t>
            </a:r>
            <a:r>
              <a:t>pattern</a:t>
            </a:r>
            <a:r>
              <a:rPr b="0"/>
              <a:t>'</a:t>
            </a:r>
            <a:r>
              <a:t>][file]</a:t>
            </a:r>
            <a:r>
              <a:rPr b="0"/>
              <a:t> # Search for pattern</a:t>
            </a:r>
          </a:p>
          <a:p>
            <a:pPr defTabSz="914400">
              <a:lnSpc>
                <a:spcPct val="150000"/>
              </a:lnSpc>
              <a:defRPr sz="2600" b="1">
                <a:latin typeface="Courier New"/>
                <a:ea typeface="Courier New"/>
                <a:cs typeface="Courier New"/>
                <a:sym typeface="Courier New"/>
              </a:defRPr>
            </a:pPr>
            <a:r>
              <a:t>awk </a:t>
            </a:r>
            <a:r>
              <a:rPr b="0"/>
              <a:t>'</a:t>
            </a:r>
            <a:r>
              <a:t>{pattern}</a:t>
            </a:r>
            <a:r>
              <a:rPr b="0"/>
              <a:t>'</a:t>
            </a:r>
            <a:r>
              <a:t>[file]</a:t>
            </a:r>
            <a:r>
              <a:rPr b="0"/>
              <a:t> # Search, replace, extract, …</a:t>
            </a:r>
          </a:p>
          <a:p>
            <a:pPr defTabSz="914400">
              <a:lnSpc>
                <a:spcPct val="150000"/>
              </a:lnSpc>
              <a:defRPr sz="2600" b="1">
                <a:latin typeface="Courier New"/>
                <a:ea typeface="Courier New"/>
                <a:cs typeface="Courier New"/>
                <a:sym typeface="Courier New"/>
              </a:defRPr>
            </a:pPr>
            <a:r>
              <a:t>find -[f][path]['pattern'] </a:t>
            </a:r>
            <a:r>
              <a:rPr b="0"/>
              <a:t># Search pattern in file name</a:t>
            </a:r>
          </a:p>
        </p:txBody>
      </p:sp>
      <p:sp>
        <p:nvSpPr>
          <p:cNvPr id="1909" name="pwd # print working dir…"/>
          <p:cNvSpPr txBox="1"/>
          <p:nvPr/>
        </p:nvSpPr>
        <p:spPr>
          <a:xfrm>
            <a:off x="1643429" y="9748410"/>
            <a:ext cx="10085128" cy="266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defTabSz="914400">
              <a:lnSpc>
                <a:spcPct val="150000"/>
              </a:lnSpc>
              <a:defRPr sz="2600" b="1">
                <a:latin typeface="Courier New"/>
                <a:ea typeface="Courier New"/>
                <a:cs typeface="Courier New"/>
                <a:sym typeface="Courier New"/>
              </a:defRPr>
            </a:pPr>
            <a:r>
              <a:t>wc -[f][file] </a:t>
            </a:r>
            <a:r>
              <a:rPr b="0"/>
              <a:t># Count lines, characters, bits</a:t>
            </a:r>
          </a:p>
          <a:p>
            <a:pPr defTabSz="914400">
              <a:lnSpc>
                <a:spcPct val="150000"/>
              </a:lnSpc>
              <a:defRPr sz="2600" b="1">
                <a:latin typeface="Courier New"/>
                <a:ea typeface="Courier New"/>
                <a:cs typeface="Courier New"/>
                <a:sym typeface="Courier New"/>
              </a:defRPr>
            </a:pPr>
            <a:r>
              <a:t>sort -[f][file]</a:t>
            </a:r>
            <a:r>
              <a:rPr b="0"/>
              <a:t> # Sort file (by field/column)</a:t>
            </a:r>
          </a:p>
          <a:p>
            <a:pPr defTabSz="914400">
              <a:lnSpc>
                <a:spcPct val="150000"/>
              </a:lnSpc>
              <a:defRPr sz="2600" b="1">
                <a:latin typeface="Courier New"/>
                <a:ea typeface="Courier New"/>
                <a:cs typeface="Courier New"/>
                <a:sym typeface="Courier New"/>
              </a:defRPr>
            </a:pPr>
            <a:r>
              <a:t>uniq -[f][file] </a:t>
            </a:r>
            <a:r>
              <a:rPr b="0"/>
              <a:t># Return unique values</a:t>
            </a:r>
          </a:p>
          <a:p>
            <a:pPr defTabSz="914400">
              <a:lnSpc>
                <a:spcPct val="150000"/>
              </a:lnSpc>
              <a:defRPr sz="2600" b="1">
                <a:latin typeface="Courier New"/>
                <a:ea typeface="Courier New"/>
                <a:cs typeface="Courier New"/>
                <a:sym typeface="Courier New"/>
              </a:defRPr>
            </a:pPr>
            <a:r>
              <a:t>cut -[f][file]: </a:t>
            </a:r>
            <a:r>
              <a:rPr b="0"/>
              <a:t># Extract field/column</a:t>
            </a:r>
          </a:p>
          <a:p>
            <a:pPr defTabSz="914400">
              <a:lnSpc>
                <a:spcPct val="150000"/>
              </a:lnSpc>
              <a:defRPr sz="2600" b="1">
                <a:latin typeface="Courier New"/>
                <a:ea typeface="Courier New"/>
                <a:cs typeface="Courier New"/>
                <a:sym typeface="Courier New"/>
              </a:defRPr>
            </a:pPr>
            <a:r>
              <a:t>paste -[f][files]: </a:t>
            </a:r>
            <a:r>
              <a:rPr b="0"/>
              <a:t># Merge file lines</a:t>
            </a:r>
          </a:p>
        </p:txBody>
      </p:sp>
      <p:sp>
        <p:nvSpPr>
          <p:cNvPr id="1910" name="Скругленный прямоугольник 7"/>
          <p:cNvSpPr/>
          <p:nvPr/>
        </p:nvSpPr>
        <p:spPr>
          <a:xfrm>
            <a:off x="18527599" y="9203703"/>
            <a:ext cx="4677075" cy="744910"/>
          </a:xfrm>
          <a:prstGeom prst="roundRect">
            <a:avLst>
              <a:gd name="adj" fmla="val 18166"/>
            </a:avLst>
          </a:prstGeom>
          <a:ln w="50800">
            <a:solidFill>
              <a:srgbClr val="363D48"/>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latin typeface="Calibri"/>
                <a:ea typeface="Calibri"/>
                <a:cs typeface="Calibri"/>
                <a:sym typeface="Calibri"/>
              </a:defRPr>
            </a:pPr>
            <a:endParaRPr/>
          </a:p>
        </p:txBody>
      </p:sp>
      <p:sp>
        <p:nvSpPr>
          <p:cNvPr id="1911" name="WHERE &amp; WHAT"/>
          <p:cNvSpPr txBox="1"/>
          <p:nvPr/>
        </p:nvSpPr>
        <p:spPr>
          <a:xfrm>
            <a:off x="18745390" y="9385869"/>
            <a:ext cx="4368492" cy="393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ctr" defTabSz="914400">
              <a:lnSpc>
                <a:spcPct val="150000"/>
              </a:lnSpc>
              <a:defRPr sz="2800" b="1">
                <a:latin typeface="Courier New"/>
                <a:ea typeface="Courier New"/>
                <a:cs typeface="Courier New"/>
                <a:sym typeface="Courier New"/>
              </a:defRPr>
            </a:lvl1pPr>
          </a:lstStyle>
          <a:p>
            <a:r>
              <a:t>Manipulating Files</a:t>
            </a:r>
          </a:p>
        </p:txBody>
      </p:sp>
    </p:spTree>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3" name="Rectangle 12"/>
          <p:cNvSpPr/>
          <p:nvPr/>
        </p:nvSpPr>
        <p:spPr>
          <a:xfrm>
            <a:off x="-14986" y="13441993"/>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1927" name="Group"/>
          <p:cNvGrpSpPr/>
          <p:nvPr/>
        </p:nvGrpSpPr>
        <p:grpSpPr>
          <a:xfrm>
            <a:off x="7561860" y="1024532"/>
            <a:ext cx="25206934" cy="11666938"/>
            <a:chOff x="0" y="-1"/>
            <a:chExt cx="25206932" cy="11666936"/>
          </a:xfrm>
        </p:grpSpPr>
        <p:grpSp>
          <p:nvGrpSpPr>
            <p:cNvPr id="1925" name="Group"/>
            <p:cNvGrpSpPr/>
            <p:nvPr/>
          </p:nvGrpSpPr>
          <p:grpSpPr>
            <a:xfrm>
              <a:off x="0" y="-2"/>
              <a:ext cx="25206934" cy="11666938"/>
              <a:chOff x="0" y="-1"/>
              <a:chExt cx="25206932" cy="11666936"/>
            </a:xfrm>
          </p:grpSpPr>
          <p:grpSp>
            <p:nvGrpSpPr>
              <p:cNvPr id="1922" name="Group 36"/>
              <p:cNvGrpSpPr/>
              <p:nvPr/>
            </p:nvGrpSpPr>
            <p:grpSpPr>
              <a:xfrm>
                <a:off x="2132622" y="-2"/>
                <a:ext cx="19159732" cy="11007446"/>
                <a:chOff x="-1" y="-1"/>
                <a:chExt cx="19159730" cy="11007444"/>
              </a:xfrm>
            </p:grpSpPr>
            <p:sp>
              <p:nvSpPr>
                <p:cNvPr id="1914"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15"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16"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17"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18"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19"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20"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21"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1923"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1924"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1926"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1928" name="TextBox 11"/>
          <p:cNvSpPr txBox="1"/>
          <p:nvPr/>
        </p:nvSpPr>
        <p:spPr>
          <a:xfrm>
            <a:off x="940321" y="5885180"/>
            <a:ext cx="9620830" cy="19202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6000" spc="450">
                <a:solidFill>
                  <a:srgbClr val="FFFFFF"/>
                </a:solidFill>
              </a:defRPr>
            </a:lvl1pPr>
          </a:lstStyle>
          <a:p>
            <a:r>
              <a:rPr lang="en-US" dirty="0"/>
              <a:t>8</a:t>
            </a:r>
            <a:r>
              <a:rPr dirty="0"/>
              <a:t>. SHELL SCRIPTS &amp; LOOPS</a:t>
            </a:r>
          </a:p>
        </p:txBody>
      </p:sp>
      <p:sp>
        <p:nvSpPr>
          <p:cNvPr id="1929"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88</a:t>
            </a:fld>
            <a:endParaRPr/>
          </a:p>
        </p:txBody>
      </p:sp>
    </p:spTree>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1" name="Arrow: Right 6"/>
          <p:cNvSpPr/>
          <p:nvPr/>
        </p:nvSpPr>
        <p:spPr>
          <a:xfrm>
            <a:off x="13248436" y="5838959"/>
            <a:ext cx="970559" cy="476123"/>
          </a:xfrm>
          <a:prstGeom prst="rightArrow">
            <a:avLst>
              <a:gd name="adj1" fmla="val 50000"/>
              <a:gd name="adj2" fmla="val 50000"/>
            </a:avLst>
          </a:prstGeom>
          <a:solidFill>
            <a:srgbClr val="8AAAE3"/>
          </a:solidFill>
          <a:ln w="12700">
            <a:miter lim="400000"/>
          </a:ln>
        </p:spPr>
        <p:txBody>
          <a:bodyPr lIns="45718" tIns="45718" rIns="45718" bIns="45718" anchor="ctr"/>
          <a:lstStyle/>
          <a:p>
            <a:pPr algn="ctr">
              <a:defRPr>
                <a:solidFill>
                  <a:srgbClr val="8AAAE3"/>
                </a:solidFill>
                <a:latin typeface="Arial"/>
                <a:ea typeface="Arial"/>
                <a:cs typeface="Arial"/>
                <a:sym typeface="Arial"/>
              </a:defRPr>
            </a:pPr>
            <a:endParaRPr/>
          </a:p>
        </p:txBody>
      </p:sp>
      <p:sp>
        <p:nvSpPr>
          <p:cNvPr id="1932" name="Arrow: Down 8"/>
          <p:cNvSpPr/>
          <p:nvPr/>
        </p:nvSpPr>
        <p:spPr>
          <a:xfrm>
            <a:off x="18916539" y="8263515"/>
            <a:ext cx="476123" cy="970559"/>
          </a:xfrm>
          <a:custGeom>
            <a:avLst/>
            <a:gdLst/>
            <a:ahLst/>
            <a:cxnLst>
              <a:cxn ang="0">
                <a:pos x="wd2" y="hd2"/>
              </a:cxn>
              <a:cxn ang="5400000">
                <a:pos x="wd2" y="hd2"/>
              </a:cxn>
              <a:cxn ang="10800000">
                <a:pos x="wd2" y="hd2"/>
              </a:cxn>
              <a:cxn ang="16200000">
                <a:pos x="wd2" y="hd2"/>
              </a:cxn>
            </a:cxnLst>
            <a:rect l="0" t="0" r="r" b="b"/>
            <a:pathLst>
              <a:path w="21600" h="21600" extrusionOk="0">
                <a:moveTo>
                  <a:pt x="0" y="16302"/>
                </a:moveTo>
                <a:lnTo>
                  <a:pt x="5400" y="16302"/>
                </a:lnTo>
                <a:lnTo>
                  <a:pt x="5400" y="0"/>
                </a:lnTo>
                <a:lnTo>
                  <a:pt x="16200" y="0"/>
                </a:lnTo>
                <a:lnTo>
                  <a:pt x="16200" y="16302"/>
                </a:lnTo>
                <a:lnTo>
                  <a:pt x="21600" y="16302"/>
                </a:lnTo>
                <a:lnTo>
                  <a:pt x="10800" y="21600"/>
                </a:lnTo>
                <a:close/>
              </a:path>
            </a:pathLst>
          </a:custGeom>
          <a:solidFill>
            <a:srgbClr val="8AAAE3"/>
          </a:solidFill>
          <a:ln w="12700">
            <a:miter lim="400000"/>
          </a:ln>
        </p:spPr>
        <p:txBody>
          <a:bodyPr lIns="45718" tIns="45718" rIns="45718" bIns="45718" anchor="ctr"/>
          <a:lstStyle/>
          <a:p>
            <a:pPr algn="ctr">
              <a:defRPr>
                <a:solidFill>
                  <a:srgbClr val="FFFFFF"/>
                </a:solidFill>
                <a:latin typeface="Arial"/>
                <a:ea typeface="Arial"/>
                <a:cs typeface="Arial"/>
                <a:sym typeface="Arial"/>
              </a:defRPr>
            </a:pPr>
            <a:endParaRPr/>
          </a:p>
        </p:txBody>
      </p:sp>
      <p:grpSp>
        <p:nvGrpSpPr>
          <p:cNvPr id="1935" name="Group"/>
          <p:cNvGrpSpPr/>
          <p:nvPr/>
        </p:nvGrpSpPr>
        <p:grpSpPr>
          <a:xfrm>
            <a:off x="838459" y="3420049"/>
            <a:ext cx="11551667" cy="4495304"/>
            <a:chOff x="0" y="0"/>
            <a:chExt cx="11551666" cy="4495303"/>
          </a:xfrm>
        </p:grpSpPr>
        <p:sp>
          <p:nvSpPr>
            <p:cNvPr id="1933" name="Rectangle"/>
            <p:cNvSpPr/>
            <p:nvPr/>
          </p:nvSpPr>
          <p:spPr>
            <a:xfrm>
              <a:off x="0" y="0"/>
              <a:ext cx="11551667" cy="4495304"/>
            </a:xfrm>
            <a:prstGeom prst="rect">
              <a:avLst/>
            </a:prstGeom>
            <a:solidFill>
              <a:srgbClr val="000000"/>
            </a:solidFill>
            <a:ln w="12700" cap="flat">
              <a:noFill/>
              <a:miter lim="400000"/>
            </a:ln>
            <a:effectLst/>
          </p:spPr>
          <p:txBody>
            <a:bodyPr wrap="square" lIns="45718" tIns="45718" rIns="45718" bIns="45718" numCol="1" anchor="ctr">
              <a:noAutofit/>
            </a:bodyPr>
            <a:lstStyle/>
            <a:p>
              <a:pPr>
                <a:defRPr>
                  <a:solidFill>
                    <a:srgbClr val="000000"/>
                  </a:solidFill>
                </a:defRPr>
              </a:pPr>
              <a:endParaRPr/>
            </a:p>
          </p:txBody>
        </p:sp>
        <p:pic>
          <p:nvPicPr>
            <p:cNvPr id="1934" name="Group" descr="Group"/>
            <p:cNvPicPr>
              <a:picLocks noChangeAspect="1"/>
            </p:cNvPicPr>
            <p:nvPr/>
          </p:nvPicPr>
          <p:blipFill>
            <a:blip r:embed="rId3"/>
            <a:srcRect r="1271"/>
            <a:stretch>
              <a:fillRect/>
            </a:stretch>
          </p:blipFill>
          <p:spPr>
            <a:xfrm>
              <a:off x="311923" y="203624"/>
              <a:ext cx="11018597" cy="4097716"/>
            </a:xfrm>
            <a:prstGeom prst="rect">
              <a:avLst/>
            </a:prstGeom>
            <a:ln w="12700" cap="flat">
              <a:noFill/>
              <a:miter lim="400000"/>
            </a:ln>
            <a:effectLst/>
          </p:spPr>
        </p:pic>
      </p:grpSp>
      <p:pic>
        <p:nvPicPr>
          <p:cNvPr id="1936" name="Picture 12" descr="Picture 12"/>
          <p:cNvPicPr>
            <a:picLocks noChangeAspect="1"/>
          </p:cNvPicPr>
          <p:nvPr/>
        </p:nvPicPr>
        <p:blipFill>
          <a:blip r:embed="rId4"/>
          <a:srcRect l="585" r="1695" b="47403"/>
          <a:stretch>
            <a:fillRect/>
          </a:stretch>
        </p:blipFill>
        <p:spPr>
          <a:xfrm>
            <a:off x="14749779" y="3261190"/>
            <a:ext cx="8335658" cy="4635341"/>
          </a:xfrm>
          <a:prstGeom prst="rect">
            <a:avLst/>
          </a:prstGeom>
          <a:ln w="12700">
            <a:miter lim="400000"/>
          </a:ln>
        </p:spPr>
      </p:pic>
      <p:grpSp>
        <p:nvGrpSpPr>
          <p:cNvPr id="1939" name="Group"/>
          <p:cNvGrpSpPr/>
          <p:nvPr/>
        </p:nvGrpSpPr>
        <p:grpSpPr>
          <a:xfrm>
            <a:off x="11297582" y="9652037"/>
            <a:ext cx="12045920" cy="3176549"/>
            <a:chOff x="0" y="0"/>
            <a:chExt cx="12045918" cy="3176548"/>
          </a:xfrm>
        </p:grpSpPr>
        <p:sp>
          <p:nvSpPr>
            <p:cNvPr id="1937" name="Rectangle"/>
            <p:cNvSpPr/>
            <p:nvPr/>
          </p:nvSpPr>
          <p:spPr>
            <a:xfrm>
              <a:off x="0" y="0"/>
              <a:ext cx="12045919" cy="3176549"/>
            </a:xfrm>
            <a:prstGeom prst="rect">
              <a:avLst/>
            </a:prstGeom>
            <a:solidFill>
              <a:srgbClr val="000000"/>
            </a:solidFill>
            <a:ln w="12700" cap="flat">
              <a:noFill/>
              <a:miter lim="400000"/>
            </a:ln>
            <a:effectLst/>
          </p:spPr>
          <p:txBody>
            <a:bodyPr wrap="square" lIns="45718" tIns="45718" rIns="45718" bIns="45718" numCol="1" anchor="ctr">
              <a:noAutofit/>
            </a:bodyPr>
            <a:lstStyle/>
            <a:p>
              <a:pPr>
                <a:defRPr>
                  <a:solidFill>
                    <a:srgbClr val="000000"/>
                  </a:solidFill>
                </a:defRPr>
              </a:pPr>
              <a:endParaRPr/>
            </a:p>
          </p:txBody>
        </p:sp>
        <p:pic>
          <p:nvPicPr>
            <p:cNvPr id="1938" name="Group" descr="Group"/>
            <p:cNvPicPr>
              <a:picLocks noChangeAspect="1"/>
            </p:cNvPicPr>
            <p:nvPr/>
          </p:nvPicPr>
          <p:blipFill>
            <a:blip r:embed="rId5"/>
            <a:srcRect r="1580"/>
            <a:stretch>
              <a:fillRect/>
            </a:stretch>
          </p:blipFill>
          <p:spPr>
            <a:xfrm>
              <a:off x="243284" y="248449"/>
              <a:ext cx="11610151" cy="2715025"/>
            </a:xfrm>
            <a:prstGeom prst="rect">
              <a:avLst/>
            </a:prstGeom>
            <a:ln w="12700" cap="flat">
              <a:noFill/>
              <a:miter lim="400000"/>
            </a:ln>
            <a:effectLst/>
          </p:spPr>
        </p:pic>
      </p:grpSp>
      <p:sp>
        <p:nvSpPr>
          <p:cNvPr id="1940" name="TextShape 29"/>
          <p:cNvSpPr txBox="1"/>
          <p:nvPr/>
        </p:nvSpPr>
        <p:spPr>
          <a:xfrm>
            <a:off x="995401" y="8993483"/>
            <a:ext cx="9579839" cy="3976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Clr>
                <a:srgbClr val="8AAAE3"/>
              </a:buClr>
              <a:buSzPct val="200000"/>
              <a:buChar char="•"/>
              <a:defRPr sz="2800" spc="296">
                <a:solidFill>
                  <a:srgbClr val="FFFFFF"/>
                </a:solidFill>
              </a:defRPr>
            </a:pPr>
            <a:r>
              <a:t> Save your commands for later use!</a:t>
            </a:r>
          </a:p>
          <a:p>
            <a:pPr marL="280736" indent="-280736">
              <a:buClr>
                <a:srgbClr val="8AAAE3"/>
              </a:buClr>
              <a:buSzPct val="200000"/>
              <a:buChar char="•"/>
              <a:defRPr sz="2800" spc="296">
                <a:solidFill>
                  <a:srgbClr val="FFFFFF"/>
                </a:solidFill>
              </a:defRPr>
            </a:pPr>
            <a:endParaRPr/>
          </a:p>
          <a:p>
            <a:pPr marL="280736" indent="-280736">
              <a:buClr>
                <a:srgbClr val="8AAAE3"/>
              </a:buClr>
              <a:buSzPct val="200000"/>
              <a:buChar char="•"/>
              <a:defRPr sz="2800" spc="296">
                <a:solidFill>
                  <a:srgbClr val="FFFFFF"/>
                </a:solidFill>
              </a:defRPr>
            </a:pPr>
            <a:r>
              <a:t> Re-run anytime, always same result</a:t>
            </a:r>
          </a:p>
          <a:p>
            <a:pPr marL="280736" indent="-280736">
              <a:buClr>
                <a:srgbClr val="8AAAE3"/>
              </a:buClr>
              <a:buSzPct val="200000"/>
              <a:buChar char="•"/>
              <a:defRPr sz="2800" spc="296">
                <a:solidFill>
                  <a:srgbClr val="FFFFFF"/>
                </a:solidFill>
              </a:defRPr>
            </a:pPr>
            <a:endParaRPr/>
          </a:p>
          <a:p>
            <a:pPr marL="280736" indent="-280736">
              <a:buClr>
                <a:srgbClr val="8AAAE3"/>
              </a:buClr>
              <a:buSzPct val="200000"/>
              <a:buChar char="•"/>
              <a:defRPr sz="2800" spc="296">
                <a:solidFill>
                  <a:srgbClr val="FFFFFF"/>
                </a:solidFill>
              </a:defRPr>
            </a:pPr>
            <a:r>
              <a:t> Check your script if you don't remember  the steps of an analysis</a:t>
            </a:r>
          </a:p>
          <a:p>
            <a:pPr marL="280736" indent="-280736">
              <a:buClr>
                <a:srgbClr val="8AAAE3"/>
              </a:buClr>
              <a:buSzPct val="200000"/>
              <a:buChar char="•"/>
              <a:defRPr sz="2800" spc="296">
                <a:solidFill>
                  <a:srgbClr val="FFFFFF"/>
                </a:solidFill>
              </a:defRPr>
            </a:pPr>
            <a:endParaRPr/>
          </a:p>
          <a:p>
            <a:pPr marL="280736" indent="-280736">
              <a:buClr>
                <a:srgbClr val="8AAAE3"/>
              </a:buClr>
              <a:buSzPct val="200000"/>
              <a:buChar char="•"/>
              <a:defRPr sz="2800" spc="296">
                <a:solidFill>
                  <a:srgbClr val="FFFFFF"/>
                </a:solidFill>
              </a:defRPr>
            </a:pPr>
            <a:r>
              <a:t> Back-up your scripts on i.e. github, KU drive, ect. </a:t>
            </a:r>
          </a:p>
        </p:txBody>
      </p:sp>
      <p:sp>
        <p:nvSpPr>
          <p:cNvPr id="1941"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89</a:t>
            </a:fld>
            <a:endParaRPr/>
          </a:p>
        </p:txBody>
      </p:sp>
      <p:sp>
        <p:nvSpPr>
          <p:cNvPr id="1942" name="Group 3"/>
          <p:cNvSpPr txBox="1"/>
          <p:nvPr/>
        </p:nvSpPr>
        <p:spPr>
          <a:xfrm>
            <a:off x="8495068" y="1013252"/>
            <a:ext cx="7381164"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WRITING SCRIPTS</a:t>
            </a:r>
          </a:p>
        </p:txBody>
      </p:sp>
      <p:sp>
        <p:nvSpPr>
          <p:cNvPr id="1943"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 name="Rectangle"/>
          <p:cNvSpPr/>
          <p:nvPr/>
        </p:nvSpPr>
        <p:spPr>
          <a:xfrm>
            <a:off x="3030" y="-36898"/>
            <a:ext cx="24365240" cy="2555932"/>
          </a:xfrm>
          <a:prstGeom prst="rect">
            <a:avLst/>
          </a:prstGeom>
          <a:solidFill>
            <a:srgbClr val="FFFFFF"/>
          </a:solidFill>
          <a:ln w="12700">
            <a:miter lim="400000"/>
          </a:ln>
        </p:spPr>
        <p:txBody>
          <a:bodyPr lIns="45718" tIns="45718" rIns="45718" bIns="45718" anchor="ctr"/>
          <a:lstStyle/>
          <a:p>
            <a:pPr>
              <a:defRPr>
                <a:solidFill>
                  <a:srgbClr val="E2E2E2"/>
                </a:solidFill>
              </a:defRPr>
            </a:pPr>
            <a:endParaRPr/>
          </a:p>
        </p:txBody>
      </p:sp>
      <p:sp>
        <p:nvSpPr>
          <p:cNvPr id="451" name="Group 3"/>
          <p:cNvSpPr txBox="1"/>
          <p:nvPr/>
        </p:nvSpPr>
        <p:spPr>
          <a:xfrm>
            <a:off x="9815570" y="871019"/>
            <a:ext cx="601016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lvl1pPr>
          </a:lstStyle>
          <a:p>
            <a:r>
              <a:t>TERMINOLOGY</a:t>
            </a:r>
          </a:p>
        </p:txBody>
      </p:sp>
      <p:sp>
        <p:nvSpPr>
          <p:cNvPr id="452" name="&gt;"/>
          <p:cNvSpPr txBox="1"/>
          <p:nvPr/>
        </p:nvSpPr>
        <p:spPr>
          <a:xfrm>
            <a:off x="19264819" y="12054362"/>
            <a:ext cx="378504" cy="6121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b="1">
                <a:latin typeface="Courier New"/>
                <a:ea typeface="Courier New"/>
                <a:cs typeface="Courier New"/>
                <a:sym typeface="Courier New"/>
              </a:defRPr>
            </a:lvl1pPr>
          </a:lstStyle>
          <a:p>
            <a:r>
              <a:t>&gt;</a:t>
            </a:r>
          </a:p>
        </p:txBody>
      </p:sp>
      <p:sp>
        <p:nvSpPr>
          <p:cNvPr id="3" name="TextBox 2">
            <a:extLst>
              <a:ext uri="{FF2B5EF4-FFF2-40B4-BE49-F238E27FC236}">
                <a16:creationId xmlns:a16="http://schemas.microsoft.com/office/drawing/2014/main" id="{1FE266E2-08DE-E25F-8FD3-671E3D0EB8F0}"/>
              </a:ext>
            </a:extLst>
          </p:cNvPr>
          <p:cNvSpPr txBox="1"/>
          <p:nvPr/>
        </p:nvSpPr>
        <p:spPr>
          <a:xfrm>
            <a:off x="15412189" y="12352828"/>
            <a:ext cx="8741014" cy="10847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nSpc>
                <a:spcPts val="4000"/>
              </a:lnSpc>
              <a:buSzPct val="100000"/>
              <a:defRPr sz="2800" spc="300">
                <a:solidFill>
                  <a:srgbClr val="FFFFFF"/>
                </a:solidFill>
              </a:defRPr>
            </a:pPr>
            <a:r>
              <a:rPr lang="en-US" dirty="0">
                <a:latin typeface="YACkoL24Adk 0"/>
              </a:rPr>
              <a:t>* These might seem very different, but really software is just an executable file.</a:t>
            </a:r>
          </a:p>
        </p:txBody>
      </p:sp>
      <p:sp>
        <p:nvSpPr>
          <p:cNvPr id="453" name="TextBox 35"/>
          <p:cNvSpPr txBox="1"/>
          <p:nvPr/>
        </p:nvSpPr>
        <p:spPr>
          <a:xfrm>
            <a:off x="1125708" y="10688110"/>
            <a:ext cx="10586533" cy="22170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marL="280735" indent="-280735">
              <a:lnSpc>
                <a:spcPct val="150000"/>
              </a:lnSpc>
              <a:buSzPct val="100000"/>
              <a:buChar char="•"/>
              <a:defRPr sz="2800" spc="300">
                <a:solidFill>
                  <a:srgbClr val="FFFFFF"/>
                </a:solidFill>
              </a:defRPr>
            </a:pPr>
            <a:r>
              <a:rPr sz="3200" dirty="0">
                <a:latin typeface="YACkoL24Adk 0"/>
              </a:rPr>
              <a:t>You open the terminal on your computer</a:t>
            </a:r>
          </a:p>
          <a:p>
            <a:pPr marL="280735" indent="-280735">
              <a:lnSpc>
                <a:spcPct val="150000"/>
              </a:lnSpc>
              <a:buSzPct val="100000"/>
              <a:buChar char="•"/>
              <a:defRPr sz="2800" spc="300">
                <a:solidFill>
                  <a:srgbClr val="FFFFFF"/>
                </a:solidFill>
              </a:defRPr>
            </a:pPr>
            <a:r>
              <a:rPr lang="en-US" sz="3200" dirty="0">
                <a:latin typeface="YACkoL24Adk 0"/>
              </a:rPr>
              <a:t>Into the terminal you</a:t>
            </a:r>
            <a:r>
              <a:rPr sz="3200" dirty="0">
                <a:latin typeface="YACkoL24Adk 0"/>
              </a:rPr>
              <a:t> type bash commands </a:t>
            </a:r>
          </a:p>
          <a:p>
            <a:pPr marL="280735" indent="-280735">
              <a:lnSpc>
                <a:spcPct val="150000"/>
              </a:lnSpc>
              <a:buSzPct val="100000"/>
              <a:buChar char="•"/>
              <a:defRPr sz="2800" spc="300">
                <a:solidFill>
                  <a:srgbClr val="FFFFFF"/>
                </a:solidFill>
              </a:defRPr>
            </a:pPr>
            <a:r>
              <a:rPr sz="3200" dirty="0">
                <a:latin typeface="YACkoL24Adk 0"/>
              </a:rPr>
              <a:t>Commands are interpreted </a:t>
            </a:r>
            <a:r>
              <a:rPr lang="en-US" sz="3200" dirty="0">
                <a:latin typeface="YACkoL24Adk 0"/>
              </a:rPr>
              <a:t>by the shell</a:t>
            </a:r>
            <a:endParaRPr sz="3200" dirty="0">
              <a:latin typeface="YACkoL24Adk 0"/>
            </a:endParaRPr>
          </a:p>
        </p:txBody>
      </p:sp>
      <p:grpSp>
        <p:nvGrpSpPr>
          <p:cNvPr id="499" name="Group"/>
          <p:cNvGrpSpPr/>
          <p:nvPr/>
        </p:nvGrpSpPr>
        <p:grpSpPr>
          <a:xfrm>
            <a:off x="146772" y="3430383"/>
            <a:ext cx="24837153" cy="8354177"/>
            <a:chOff x="0" y="0"/>
            <a:chExt cx="24837152" cy="8354176"/>
          </a:xfrm>
        </p:grpSpPr>
        <p:sp>
          <p:nvSpPr>
            <p:cNvPr id="454" name="TextBox 34"/>
            <p:cNvSpPr txBox="1"/>
            <p:nvPr/>
          </p:nvSpPr>
          <p:spPr>
            <a:xfrm>
              <a:off x="0" y="2233920"/>
              <a:ext cx="6272203" cy="5464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lvl1pPr algn="ctr">
                <a:defRPr sz="2800" b="1" spc="311">
                  <a:solidFill>
                    <a:srgbClr val="FFFFFF"/>
                  </a:solidFill>
                </a:defRPr>
              </a:lvl1pPr>
            </a:lstStyle>
            <a:p>
              <a:r>
                <a:t>COMPUTER (Hardware)</a:t>
              </a:r>
            </a:p>
          </p:txBody>
        </p:sp>
        <p:sp>
          <p:nvSpPr>
            <p:cNvPr id="455" name="TextBox 34"/>
            <p:cNvSpPr txBox="1"/>
            <p:nvPr/>
          </p:nvSpPr>
          <p:spPr>
            <a:xfrm>
              <a:off x="1938750" y="4290241"/>
              <a:ext cx="6272205" cy="54644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lvl1pPr algn="ctr">
                <a:defRPr sz="2800" b="1" spc="311">
                  <a:solidFill>
                    <a:srgbClr val="FFFFFF"/>
                  </a:solidFill>
                </a:defRPr>
              </a:lvl1pPr>
            </a:lstStyle>
            <a:p>
              <a:r>
                <a:rPr dirty="0"/>
                <a:t>OPERATING SYSTEM (GUI)</a:t>
              </a:r>
            </a:p>
          </p:txBody>
        </p:sp>
        <p:sp>
          <p:nvSpPr>
            <p:cNvPr id="456" name="TextBox 34"/>
            <p:cNvSpPr txBox="1"/>
            <p:nvPr/>
          </p:nvSpPr>
          <p:spPr>
            <a:xfrm>
              <a:off x="11915132" y="3223232"/>
              <a:ext cx="9327072" cy="9973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p>
              <a:pPr algn="ctr">
                <a:defRPr sz="2800" b="1" spc="311">
                  <a:solidFill>
                    <a:srgbClr val="FFFFFF"/>
                  </a:solidFill>
                </a:defRPr>
              </a:pPr>
              <a:r>
                <a:t>BASH SHELL &amp;</a:t>
              </a:r>
            </a:p>
            <a:p>
              <a:pPr algn="ctr">
                <a:defRPr sz="2800" b="1" spc="311">
                  <a:solidFill>
                    <a:srgbClr val="FFFFFF"/>
                  </a:solidFill>
                </a:defRPr>
              </a:pPr>
              <a:r>
                <a:t>COMMAND INTEPRETER</a:t>
              </a:r>
            </a:p>
          </p:txBody>
        </p:sp>
        <p:sp>
          <p:nvSpPr>
            <p:cNvPr id="457" name="TextBox 34"/>
            <p:cNvSpPr txBox="1"/>
            <p:nvPr/>
          </p:nvSpPr>
          <p:spPr>
            <a:xfrm>
              <a:off x="4653602" y="5729872"/>
              <a:ext cx="6272205" cy="9973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p>
              <a:pPr algn="ctr">
                <a:defRPr sz="2800" b="1" spc="311">
                  <a:solidFill>
                    <a:srgbClr val="FFFFFF"/>
                  </a:solidFill>
                </a:defRPr>
              </a:pPr>
              <a:r>
                <a:rPr dirty="0"/>
                <a:t>FILES</a:t>
              </a:r>
              <a:r>
                <a:rPr lang="en-US" dirty="0"/>
                <a:t> &amp;</a:t>
              </a:r>
              <a:br>
                <a:rPr dirty="0"/>
              </a:br>
              <a:r>
                <a:rPr dirty="0"/>
                <a:t>SOFTWARE</a:t>
              </a:r>
              <a:r>
                <a:rPr lang="en-US" dirty="0"/>
                <a:t> *</a:t>
              </a:r>
              <a:endParaRPr dirty="0"/>
            </a:p>
          </p:txBody>
        </p:sp>
        <p:sp>
          <p:nvSpPr>
            <p:cNvPr id="458" name="TextBox 34"/>
            <p:cNvSpPr txBox="1"/>
            <p:nvPr/>
          </p:nvSpPr>
          <p:spPr>
            <a:xfrm>
              <a:off x="15002282" y="5293501"/>
              <a:ext cx="9834871" cy="9973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p>
              <a:pPr algn="ctr">
                <a:defRPr sz="2800" b="1" spc="311">
                  <a:solidFill>
                    <a:srgbClr val="FFFFFF"/>
                  </a:solidFill>
                </a:defRPr>
              </a:pPr>
              <a:r>
                <a:t>TERMINAL - </a:t>
              </a:r>
            </a:p>
            <a:p>
              <a:pPr algn="ctr">
                <a:defRPr sz="2800" b="1" spc="311">
                  <a:solidFill>
                    <a:srgbClr val="FFFFFF"/>
                  </a:solidFill>
                </a:defRPr>
              </a:pPr>
              <a:r>
                <a:t>WRAPPER FOR SHELL</a:t>
              </a:r>
            </a:p>
          </p:txBody>
        </p:sp>
        <p:sp>
          <p:nvSpPr>
            <p:cNvPr id="459" name="Oval 6"/>
            <p:cNvSpPr/>
            <p:nvPr/>
          </p:nvSpPr>
          <p:spPr>
            <a:xfrm rot="16200000">
              <a:off x="3096317" y="0"/>
              <a:ext cx="1809564" cy="1809564"/>
            </a:xfrm>
            <a:prstGeom prst="ellipse">
              <a:avLst/>
            </a:prstGeom>
            <a:solidFill>
              <a:srgbClr val="FFC899"/>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460" name="Oval 7"/>
            <p:cNvSpPr/>
            <p:nvPr/>
          </p:nvSpPr>
          <p:spPr>
            <a:xfrm rot="16200000">
              <a:off x="5933245" y="2182488"/>
              <a:ext cx="1802198" cy="1809564"/>
            </a:xfrm>
            <a:prstGeom prst="ellipse">
              <a:avLst/>
            </a:prstGeom>
            <a:solidFill>
              <a:srgbClr val="B6A99D"/>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461" name="Oval 8"/>
            <p:cNvSpPr/>
            <p:nvPr/>
          </p:nvSpPr>
          <p:spPr>
            <a:xfrm rot="16200000">
              <a:off x="8750575" y="4371531"/>
              <a:ext cx="1802198" cy="1809565"/>
            </a:xfrm>
            <a:prstGeom prst="ellipse">
              <a:avLst/>
            </a:prstGeom>
            <a:solidFill>
              <a:srgbClr val="FFFFFF"/>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462" name="Oval 9"/>
            <p:cNvSpPr/>
            <p:nvPr/>
          </p:nvSpPr>
          <p:spPr>
            <a:xfrm rot="16200000">
              <a:off x="13087216" y="4437847"/>
              <a:ext cx="1807108" cy="1809565"/>
            </a:xfrm>
            <a:prstGeom prst="ellipse">
              <a:avLst/>
            </a:prstGeom>
            <a:solidFill>
              <a:srgbClr val="A4D2B4"/>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463" name="Group 28"/>
            <p:cNvSpPr/>
            <p:nvPr/>
          </p:nvSpPr>
          <p:spPr>
            <a:xfrm rot="16200000">
              <a:off x="8147956" y="2746556"/>
              <a:ext cx="1138567" cy="18095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18514"/>
                    <a:pt x="21600" y="18514"/>
                    <a:pt x="21600" y="18514"/>
                  </a:cubicBezTo>
                  <a:cubicBezTo>
                    <a:pt x="21600" y="20211"/>
                    <a:pt x="20310" y="21600"/>
                    <a:pt x="18733" y="21600"/>
                  </a:cubicBezTo>
                  <a:cubicBezTo>
                    <a:pt x="0" y="21600"/>
                    <a:pt x="0" y="21600"/>
                    <a:pt x="0" y="21600"/>
                  </a:cubicBezTo>
                </a:path>
              </a:pathLst>
            </a:custGeom>
            <a:noFill/>
            <a:ln w="63500" cap="flat">
              <a:solidFill>
                <a:srgbClr val="B6A99D"/>
              </a:solidFill>
              <a:prstDash val="solid"/>
              <a:miter lim="8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464" name="Line"/>
            <p:cNvSpPr/>
            <p:nvPr/>
          </p:nvSpPr>
          <p:spPr>
            <a:xfrm>
              <a:off x="10703562" y="5342629"/>
              <a:ext cx="2235318" cy="3"/>
            </a:xfrm>
            <a:prstGeom prst="line">
              <a:avLst/>
            </a:prstGeom>
            <a:noFill/>
            <a:ln w="63500" cap="flat">
              <a:solidFill>
                <a:srgbClr val="90C4C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465" name="Group 28"/>
            <p:cNvSpPr/>
            <p:nvPr/>
          </p:nvSpPr>
          <p:spPr>
            <a:xfrm rot="16200000">
              <a:off x="5372148" y="567321"/>
              <a:ext cx="1138567" cy="180956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18514"/>
                    <a:pt x="21600" y="18514"/>
                    <a:pt x="21600" y="18514"/>
                  </a:cubicBezTo>
                  <a:cubicBezTo>
                    <a:pt x="21600" y="20211"/>
                    <a:pt x="20310" y="21600"/>
                    <a:pt x="18733" y="21600"/>
                  </a:cubicBezTo>
                  <a:cubicBezTo>
                    <a:pt x="0" y="21600"/>
                    <a:pt x="0" y="21600"/>
                    <a:pt x="0" y="21600"/>
                  </a:cubicBezTo>
                </a:path>
              </a:pathLst>
            </a:custGeom>
            <a:noFill/>
            <a:ln w="63500" cap="flat">
              <a:solidFill>
                <a:srgbClr val="FFC899"/>
              </a:solidFill>
              <a:prstDash val="solid"/>
              <a:miter lim="8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466" name="Group 28"/>
            <p:cNvSpPr/>
            <p:nvPr/>
          </p:nvSpPr>
          <p:spPr>
            <a:xfrm rot="16200000">
              <a:off x="15442666" y="4947934"/>
              <a:ext cx="1138568" cy="193858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18514"/>
                    <a:pt x="21600" y="18514"/>
                    <a:pt x="21600" y="18514"/>
                  </a:cubicBezTo>
                  <a:cubicBezTo>
                    <a:pt x="21600" y="20211"/>
                    <a:pt x="20310" y="21600"/>
                    <a:pt x="18733" y="21600"/>
                  </a:cubicBezTo>
                  <a:cubicBezTo>
                    <a:pt x="0" y="21600"/>
                    <a:pt x="0" y="21600"/>
                    <a:pt x="0" y="21600"/>
                  </a:cubicBezTo>
                </a:path>
              </a:pathLst>
            </a:custGeom>
            <a:noFill/>
            <a:ln w="63500" cap="flat">
              <a:solidFill>
                <a:schemeClr val="accent1">
                  <a:alpha val="68198"/>
                </a:schemeClr>
              </a:solidFill>
              <a:prstDash val="solid"/>
              <a:miter lim="8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467" name="Shape"/>
            <p:cNvSpPr/>
            <p:nvPr/>
          </p:nvSpPr>
          <p:spPr>
            <a:xfrm>
              <a:off x="6300496" y="2595253"/>
              <a:ext cx="1067699" cy="993843"/>
            </a:xfrm>
            <a:custGeom>
              <a:avLst/>
              <a:gdLst/>
              <a:ahLst/>
              <a:cxnLst>
                <a:cxn ang="0">
                  <a:pos x="wd2" y="hd2"/>
                </a:cxn>
                <a:cxn ang="5400000">
                  <a:pos x="wd2" y="hd2"/>
                </a:cxn>
                <a:cxn ang="10800000">
                  <a:pos x="wd2" y="hd2"/>
                </a:cxn>
                <a:cxn ang="16200000">
                  <a:pos x="wd2" y="hd2"/>
                </a:cxn>
              </a:cxnLst>
              <a:rect l="0" t="0" r="r" b="b"/>
              <a:pathLst>
                <a:path w="21595" h="21600" extrusionOk="0">
                  <a:moveTo>
                    <a:pt x="464" y="0"/>
                  </a:moveTo>
                  <a:cubicBezTo>
                    <a:pt x="210" y="0"/>
                    <a:pt x="0" y="261"/>
                    <a:pt x="0" y="575"/>
                  </a:cubicBezTo>
                  <a:lnTo>
                    <a:pt x="0" y="17777"/>
                  </a:lnTo>
                  <a:cubicBezTo>
                    <a:pt x="0" y="18091"/>
                    <a:pt x="210" y="18354"/>
                    <a:pt x="464" y="18354"/>
                  </a:cubicBezTo>
                  <a:lnTo>
                    <a:pt x="9148" y="18354"/>
                  </a:lnTo>
                  <a:lnTo>
                    <a:pt x="9116" y="18513"/>
                  </a:lnTo>
                  <a:lnTo>
                    <a:pt x="8753" y="20763"/>
                  </a:lnTo>
                  <a:lnTo>
                    <a:pt x="7690" y="20763"/>
                  </a:lnTo>
                  <a:lnTo>
                    <a:pt x="7690" y="21600"/>
                  </a:lnTo>
                  <a:lnTo>
                    <a:pt x="13905" y="21600"/>
                  </a:lnTo>
                  <a:lnTo>
                    <a:pt x="13905" y="20763"/>
                  </a:lnTo>
                  <a:lnTo>
                    <a:pt x="12842" y="20763"/>
                  </a:lnTo>
                  <a:lnTo>
                    <a:pt x="12479" y="18513"/>
                  </a:lnTo>
                  <a:lnTo>
                    <a:pt x="12452" y="18354"/>
                  </a:lnTo>
                  <a:lnTo>
                    <a:pt x="21131" y="18354"/>
                  </a:lnTo>
                  <a:cubicBezTo>
                    <a:pt x="21384" y="18354"/>
                    <a:pt x="21595" y="18091"/>
                    <a:pt x="21595" y="17777"/>
                  </a:cubicBezTo>
                  <a:lnTo>
                    <a:pt x="21595" y="575"/>
                  </a:lnTo>
                  <a:cubicBezTo>
                    <a:pt x="21600" y="261"/>
                    <a:pt x="21389" y="0"/>
                    <a:pt x="21136" y="0"/>
                  </a:cubicBezTo>
                  <a:lnTo>
                    <a:pt x="464" y="0"/>
                  </a:lnTo>
                  <a:close/>
                  <a:moveTo>
                    <a:pt x="10800" y="542"/>
                  </a:moveTo>
                  <a:cubicBezTo>
                    <a:pt x="10913" y="542"/>
                    <a:pt x="11006" y="650"/>
                    <a:pt x="11006" y="797"/>
                  </a:cubicBezTo>
                  <a:cubicBezTo>
                    <a:pt x="11006" y="937"/>
                    <a:pt x="10913" y="1052"/>
                    <a:pt x="10800" y="1052"/>
                  </a:cubicBezTo>
                  <a:cubicBezTo>
                    <a:pt x="10686" y="1052"/>
                    <a:pt x="10594" y="937"/>
                    <a:pt x="10594" y="797"/>
                  </a:cubicBezTo>
                  <a:cubicBezTo>
                    <a:pt x="10594" y="656"/>
                    <a:pt x="10686" y="542"/>
                    <a:pt x="10800" y="542"/>
                  </a:cubicBezTo>
                  <a:close/>
                  <a:moveTo>
                    <a:pt x="1242" y="1734"/>
                  </a:moveTo>
                  <a:lnTo>
                    <a:pt x="20358" y="1734"/>
                  </a:lnTo>
                  <a:lnTo>
                    <a:pt x="20358" y="15233"/>
                  </a:lnTo>
                  <a:lnTo>
                    <a:pt x="1242" y="15233"/>
                  </a:lnTo>
                  <a:lnTo>
                    <a:pt x="1242" y="1734"/>
                  </a:lnTo>
                  <a:close/>
                </a:path>
              </a:pathLst>
            </a:custGeom>
            <a:solidFill>
              <a:srgbClr val="363D48"/>
            </a:solidFill>
            <a:ln w="12700" cap="flat">
              <a:solidFill>
                <a:srgbClr val="363D48"/>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468" name="Shape"/>
            <p:cNvSpPr/>
            <p:nvPr/>
          </p:nvSpPr>
          <p:spPr>
            <a:xfrm>
              <a:off x="6652326" y="2727666"/>
              <a:ext cx="395297" cy="486931"/>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63D48"/>
            </a:solidFill>
            <a:ln w="12700" cap="flat">
              <a:noFill/>
              <a:miter lim="400000"/>
            </a:ln>
            <a:effectLst/>
          </p:spPr>
          <p:txBody>
            <a:bodyPr wrap="square" lIns="45718" tIns="45718" rIns="45718" bIns="45718" numCol="1" anchor="t">
              <a:noAutofit/>
            </a:bodyPr>
            <a:lstStyle/>
            <a:p>
              <a:pPr defTabSz="2438400">
                <a:defRPr sz="4800">
                  <a:solidFill>
                    <a:srgbClr val="000000"/>
                  </a:solidFill>
                  <a:latin typeface="Calibri"/>
                  <a:ea typeface="Calibri"/>
                  <a:cs typeface="Calibri"/>
                  <a:sym typeface="Calibri"/>
                </a:defRPr>
              </a:pPr>
              <a:endParaRPr/>
            </a:p>
          </p:txBody>
        </p:sp>
        <p:sp>
          <p:nvSpPr>
            <p:cNvPr id="469" name="Oval 9"/>
            <p:cNvSpPr/>
            <p:nvPr/>
          </p:nvSpPr>
          <p:spPr>
            <a:xfrm rot="16200000">
              <a:off x="16058337" y="6545840"/>
              <a:ext cx="1807108" cy="1809565"/>
            </a:xfrm>
            <a:prstGeom prst="ellipse">
              <a:avLst/>
            </a:prstGeom>
            <a:solidFill>
              <a:schemeClr val="accent1">
                <a:alpha val="68198"/>
              </a:schemeClr>
            </a:solidFill>
            <a:ln w="12700" cap="flat">
              <a:noFill/>
              <a:miter lim="400000"/>
            </a:ln>
            <a:effectLst/>
          </p:spPr>
          <p:txBody>
            <a:bodyPr wrap="square" lIns="45718" tIns="45718" rIns="45718" bIns="45718" numCol="1" anchor="t">
              <a:noAutofit/>
            </a:bodyPr>
            <a:lstStyle/>
            <a:p>
              <a:pPr defTabSz="914400">
                <a:defRPr sz="1800">
                  <a:solidFill>
                    <a:srgbClr val="FFFFFF"/>
                  </a:solidFill>
                  <a:latin typeface="Calibri"/>
                  <a:ea typeface="Calibri"/>
                  <a:cs typeface="Calibri"/>
                  <a:sym typeface="Calibri"/>
                </a:defRPr>
              </a:pPr>
              <a:endParaRPr/>
            </a:p>
          </p:txBody>
        </p:sp>
        <p:sp>
          <p:nvSpPr>
            <p:cNvPr id="470" name="Shape"/>
            <p:cNvSpPr/>
            <p:nvPr/>
          </p:nvSpPr>
          <p:spPr>
            <a:xfrm>
              <a:off x="16474523" y="6991784"/>
              <a:ext cx="974736" cy="917679"/>
            </a:xfrm>
            <a:custGeom>
              <a:avLst/>
              <a:gdLst/>
              <a:ahLst/>
              <a:cxnLst>
                <a:cxn ang="0">
                  <a:pos x="wd2" y="hd2"/>
                </a:cxn>
                <a:cxn ang="5400000">
                  <a:pos x="wd2" y="hd2"/>
                </a:cxn>
                <a:cxn ang="10800000">
                  <a:pos x="wd2" y="hd2"/>
                </a:cxn>
                <a:cxn ang="16200000">
                  <a:pos x="wd2" y="hd2"/>
                </a:cxn>
              </a:cxnLst>
              <a:rect l="0" t="0" r="r" b="b"/>
              <a:pathLst>
                <a:path w="21600" h="21600" extrusionOk="0">
                  <a:moveTo>
                    <a:pt x="20229" y="0"/>
                  </a:moveTo>
                  <a:cubicBezTo>
                    <a:pt x="1200" y="0"/>
                    <a:pt x="1200" y="0"/>
                    <a:pt x="1200" y="0"/>
                  </a:cubicBezTo>
                  <a:cubicBezTo>
                    <a:pt x="514" y="0"/>
                    <a:pt x="0" y="751"/>
                    <a:pt x="0" y="1503"/>
                  </a:cubicBezTo>
                  <a:cubicBezTo>
                    <a:pt x="0" y="20097"/>
                    <a:pt x="0" y="20097"/>
                    <a:pt x="0" y="20097"/>
                  </a:cubicBezTo>
                  <a:cubicBezTo>
                    <a:pt x="0" y="21037"/>
                    <a:pt x="514" y="21600"/>
                    <a:pt x="1200" y="21600"/>
                  </a:cubicBezTo>
                  <a:cubicBezTo>
                    <a:pt x="20229" y="21600"/>
                    <a:pt x="20229" y="21600"/>
                    <a:pt x="20229" y="21600"/>
                  </a:cubicBezTo>
                  <a:cubicBezTo>
                    <a:pt x="20914" y="21600"/>
                    <a:pt x="21600" y="21037"/>
                    <a:pt x="21600" y="20097"/>
                  </a:cubicBezTo>
                  <a:cubicBezTo>
                    <a:pt x="21600" y="1503"/>
                    <a:pt x="21600" y="1503"/>
                    <a:pt x="21600" y="1503"/>
                  </a:cubicBezTo>
                  <a:cubicBezTo>
                    <a:pt x="21600" y="751"/>
                    <a:pt x="20914" y="0"/>
                    <a:pt x="20229" y="0"/>
                  </a:cubicBezTo>
                  <a:close/>
                  <a:moveTo>
                    <a:pt x="16286" y="2442"/>
                  </a:moveTo>
                  <a:cubicBezTo>
                    <a:pt x="16286" y="2254"/>
                    <a:pt x="16629" y="1878"/>
                    <a:pt x="16800" y="1878"/>
                  </a:cubicBezTo>
                  <a:cubicBezTo>
                    <a:pt x="17314" y="1878"/>
                    <a:pt x="17314" y="1878"/>
                    <a:pt x="17314" y="1878"/>
                  </a:cubicBezTo>
                  <a:cubicBezTo>
                    <a:pt x="17486" y="1878"/>
                    <a:pt x="17829" y="2254"/>
                    <a:pt x="17829" y="2442"/>
                  </a:cubicBezTo>
                  <a:cubicBezTo>
                    <a:pt x="17829" y="3005"/>
                    <a:pt x="17829" y="3005"/>
                    <a:pt x="17829" y="3005"/>
                  </a:cubicBezTo>
                  <a:cubicBezTo>
                    <a:pt x="17829" y="3381"/>
                    <a:pt x="17486" y="3569"/>
                    <a:pt x="17314" y="3569"/>
                  </a:cubicBezTo>
                  <a:cubicBezTo>
                    <a:pt x="16800" y="3569"/>
                    <a:pt x="16800" y="3569"/>
                    <a:pt x="16800" y="3569"/>
                  </a:cubicBezTo>
                  <a:cubicBezTo>
                    <a:pt x="16629" y="3569"/>
                    <a:pt x="16286" y="3381"/>
                    <a:pt x="16286" y="3005"/>
                  </a:cubicBezTo>
                  <a:lnTo>
                    <a:pt x="16286" y="2442"/>
                  </a:lnTo>
                  <a:close/>
                  <a:moveTo>
                    <a:pt x="14057" y="2442"/>
                  </a:moveTo>
                  <a:cubicBezTo>
                    <a:pt x="14057" y="2254"/>
                    <a:pt x="14400" y="1878"/>
                    <a:pt x="14571" y="1878"/>
                  </a:cubicBezTo>
                  <a:cubicBezTo>
                    <a:pt x="15086" y="1878"/>
                    <a:pt x="15086" y="1878"/>
                    <a:pt x="15086" y="1878"/>
                  </a:cubicBezTo>
                  <a:cubicBezTo>
                    <a:pt x="15257" y="1878"/>
                    <a:pt x="15600" y="2254"/>
                    <a:pt x="15600" y="2442"/>
                  </a:cubicBezTo>
                  <a:cubicBezTo>
                    <a:pt x="15600" y="3005"/>
                    <a:pt x="15600" y="3005"/>
                    <a:pt x="15600" y="3005"/>
                  </a:cubicBezTo>
                  <a:cubicBezTo>
                    <a:pt x="15600" y="3381"/>
                    <a:pt x="15257" y="3569"/>
                    <a:pt x="15086" y="3569"/>
                  </a:cubicBezTo>
                  <a:cubicBezTo>
                    <a:pt x="14571" y="3569"/>
                    <a:pt x="14571" y="3569"/>
                    <a:pt x="14571" y="3569"/>
                  </a:cubicBezTo>
                  <a:cubicBezTo>
                    <a:pt x="14400" y="3569"/>
                    <a:pt x="14057" y="3381"/>
                    <a:pt x="14057" y="3005"/>
                  </a:cubicBezTo>
                  <a:lnTo>
                    <a:pt x="14057" y="2442"/>
                  </a:lnTo>
                  <a:close/>
                  <a:moveTo>
                    <a:pt x="20057" y="19910"/>
                  </a:moveTo>
                  <a:cubicBezTo>
                    <a:pt x="1543" y="19910"/>
                    <a:pt x="1543" y="19910"/>
                    <a:pt x="1543" y="19910"/>
                  </a:cubicBezTo>
                  <a:cubicBezTo>
                    <a:pt x="1543" y="5071"/>
                    <a:pt x="1543" y="5071"/>
                    <a:pt x="1543" y="5071"/>
                  </a:cubicBezTo>
                  <a:cubicBezTo>
                    <a:pt x="20057" y="5071"/>
                    <a:pt x="20057" y="5071"/>
                    <a:pt x="20057" y="5071"/>
                  </a:cubicBezTo>
                  <a:lnTo>
                    <a:pt x="20057" y="19910"/>
                  </a:lnTo>
                  <a:close/>
                  <a:moveTo>
                    <a:pt x="20057" y="3005"/>
                  </a:moveTo>
                  <a:cubicBezTo>
                    <a:pt x="20057" y="3381"/>
                    <a:pt x="19886" y="3569"/>
                    <a:pt x="19543" y="3569"/>
                  </a:cubicBezTo>
                  <a:cubicBezTo>
                    <a:pt x="19029" y="3569"/>
                    <a:pt x="19029" y="3569"/>
                    <a:pt x="19029" y="3569"/>
                  </a:cubicBezTo>
                  <a:cubicBezTo>
                    <a:pt x="18857" y="3569"/>
                    <a:pt x="18514" y="3381"/>
                    <a:pt x="18514" y="3005"/>
                  </a:cubicBezTo>
                  <a:cubicBezTo>
                    <a:pt x="18514" y="2442"/>
                    <a:pt x="18514" y="2442"/>
                    <a:pt x="18514" y="2442"/>
                  </a:cubicBezTo>
                  <a:cubicBezTo>
                    <a:pt x="18514" y="2254"/>
                    <a:pt x="18857" y="1878"/>
                    <a:pt x="19029" y="1878"/>
                  </a:cubicBezTo>
                  <a:cubicBezTo>
                    <a:pt x="19543" y="1878"/>
                    <a:pt x="19543" y="1878"/>
                    <a:pt x="19543" y="1878"/>
                  </a:cubicBezTo>
                  <a:cubicBezTo>
                    <a:pt x="19886" y="1878"/>
                    <a:pt x="20057" y="2254"/>
                    <a:pt x="20057" y="2442"/>
                  </a:cubicBezTo>
                  <a:lnTo>
                    <a:pt x="20057" y="3005"/>
                  </a:lnTo>
                  <a:close/>
                  <a:moveTo>
                    <a:pt x="4629" y="13148"/>
                  </a:moveTo>
                  <a:cubicBezTo>
                    <a:pt x="8057" y="14838"/>
                    <a:pt x="8057" y="14838"/>
                    <a:pt x="8057" y="14838"/>
                  </a:cubicBezTo>
                  <a:cubicBezTo>
                    <a:pt x="8057" y="14838"/>
                    <a:pt x="8229" y="14838"/>
                    <a:pt x="8400" y="14838"/>
                  </a:cubicBezTo>
                  <a:cubicBezTo>
                    <a:pt x="8400" y="14838"/>
                    <a:pt x="8571" y="14838"/>
                    <a:pt x="8743" y="14838"/>
                  </a:cubicBezTo>
                  <a:cubicBezTo>
                    <a:pt x="8914" y="14650"/>
                    <a:pt x="9086" y="14463"/>
                    <a:pt x="9086" y="14275"/>
                  </a:cubicBezTo>
                  <a:cubicBezTo>
                    <a:pt x="9086" y="14087"/>
                    <a:pt x="9086" y="14087"/>
                    <a:pt x="9086" y="14087"/>
                  </a:cubicBezTo>
                  <a:cubicBezTo>
                    <a:pt x="9086" y="13899"/>
                    <a:pt x="8914" y="13523"/>
                    <a:pt x="8571" y="13523"/>
                  </a:cubicBezTo>
                  <a:cubicBezTo>
                    <a:pt x="6514" y="12397"/>
                    <a:pt x="6514" y="12397"/>
                    <a:pt x="6514" y="12397"/>
                  </a:cubicBezTo>
                  <a:cubicBezTo>
                    <a:pt x="8571" y="11270"/>
                    <a:pt x="8571" y="11270"/>
                    <a:pt x="8571" y="11270"/>
                  </a:cubicBezTo>
                  <a:cubicBezTo>
                    <a:pt x="8914" y="11082"/>
                    <a:pt x="9086" y="10894"/>
                    <a:pt x="9086" y="10518"/>
                  </a:cubicBezTo>
                  <a:cubicBezTo>
                    <a:pt x="9086" y="10518"/>
                    <a:pt x="9086" y="10518"/>
                    <a:pt x="9086" y="10518"/>
                  </a:cubicBezTo>
                  <a:cubicBezTo>
                    <a:pt x="9086" y="10330"/>
                    <a:pt x="8914" y="10143"/>
                    <a:pt x="8743" y="9955"/>
                  </a:cubicBezTo>
                  <a:cubicBezTo>
                    <a:pt x="8571" y="9955"/>
                    <a:pt x="8400" y="9767"/>
                    <a:pt x="8400" y="9767"/>
                  </a:cubicBezTo>
                  <a:cubicBezTo>
                    <a:pt x="8229" y="9767"/>
                    <a:pt x="8057" y="9955"/>
                    <a:pt x="8057" y="9955"/>
                  </a:cubicBezTo>
                  <a:cubicBezTo>
                    <a:pt x="4629" y="11645"/>
                    <a:pt x="4629" y="11645"/>
                    <a:pt x="4629" y="11645"/>
                  </a:cubicBezTo>
                  <a:cubicBezTo>
                    <a:pt x="4286" y="11833"/>
                    <a:pt x="4114" y="12021"/>
                    <a:pt x="4114" y="12397"/>
                  </a:cubicBezTo>
                  <a:cubicBezTo>
                    <a:pt x="4114" y="12397"/>
                    <a:pt x="4114" y="12397"/>
                    <a:pt x="4114" y="12397"/>
                  </a:cubicBezTo>
                  <a:cubicBezTo>
                    <a:pt x="4114" y="12772"/>
                    <a:pt x="4286" y="12960"/>
                    <a:pt x="4629" y="13148"/>
                  </a:cubicBezTo>
                  <a:close/>
                  <a:moveTo>
                    <a:pt x="9086" y="16717"/>
                  </a:moveTo>
                  <a:cubicBezTo>
                    <a:pt x="9257" y="16904"/>
                    <a:pt x="9429" y="17092"/>
                    <a:pt x="9600" y="17092"/>
                  </a:cubicBezTo>
                  <a:cubicBezTo>
                    <a:pt x="9600" y="17092"/>
                    <a:pt x="9600" y="17092"/>
                    <a:pt x="9600" y="17092"/>
                  </a:cubicBezTo>
                  <a:cubicBezTo>
                    <a:pt x="9943" y="17092"/>
                    <a:pt x="10114" y="16717"/>
                    <a:pt x="10286" y="16529"/>
                  </a:cubicBezTo>
                  <a:cubicBezTo>
                    <a:pt x="12514" y="8640"/>
                    <a:pt x="12514" y="8640"/>
                    <a:pt x="12514" y="8640"/>
                  </a:cubicBezTo>
                  <a:cubicBezTo>
                    <a:pt x="12686" y="8452"/>
                    <a:pt x="12514" y="8264"/>
                    <a:pt x="12514" y="8077"/>
                  </a:cubicBezTo>
                  <a:cubicBezTo>
                    <a:pt x="12343" y="7889"/>
                    <a:pt x="12171" y="7701"/>
                    <a:pt x="11829" y="7701"/>
                  </a:cubicBezTo>
                  <a:cubicBezTo>
                    <a:pt x="11829" y="7701"/>
                    <a:pt x="11829" y="7701"/>
                    <a:pt x="11829" y="7701"/>
                  </a:cubicBezTo>
                  <a:cubicBezTo>
                    <a:pt x="11657" y="7701"/>
                    <a:pt x="11314" y="7889"/>
                    <a:pt x="11314" y="8264"/>
                  </a:cubicBezTo>
                  <a:cubicBezTo>
                    <a:pt x="8914" y="15965"/>
                    <a:pt x="8914" y="15965"/>
                    <a:pt x="8914" y="15965"/>
                  </a:cubicBezTo>
                  <a:cubicBezTo>
                    <a:pt x="8914" y="16341"/>
                    <a:pt x="8914" y="16529"/>
                    <a:pt x="9086" y="16717"/>
                  </a:cubicBezTo>
                  <a:close/>
                  <a:moveTo>
                    <a:pt x="12514" y="10518"/>
                  </a:moveTo>
                  <a:cubicBezTo>
                    <a:pt x="12514" y="10894"/>
                    <a:pt x="12686" y="11082"/>
                    <a:pt x="12857" y="11270"/>
                  </a:cubicBezTo>
                  <a:cubicBezTo>
                    <a:pt x="15086" y="12397"/>
                    <a:pt x="15086" y="12397"/>
                    <a:pt x="15086" y="12397"/>
                  </a:cubicBezTo>
                  <a:cubicBezTo>
                    <a:pt x="12857" y="13523"/>
                    <a:pt x="12857" y="13523"/>
                    <a:pt x="12857" y="13523"/>
                  </a:cubicBezTo>
                  <a:cubicBezTo>
                    <a:pt x="12686" y="13523"/>
                    <a:pt x="12514" y="13899"/>
                    <a:pt x="12514" y="14087"/>
                  </a:cubicBezTo>
                  <a:cubicBezTo>
                    <a:pt x="12514" y="14275"/>
                    <a:pt x="12514" y="14275"/>
                    <a:pt x="12514" y="14275"/>
                  </a:cubicBezTo>
                  <a:cubicBezTo>
                    <a:pt x="12514" y="14463"/>
                    <a:pt x="12514" y="14650"/>
                    <a:pt x="12857" y="14838"/>
                  </a:cubicBezTo>
                  <a:cubicBezTo>
                    <a:pt x="12857" y="14838"/>
                    <a:pt x="13029" y="14838"/>
                    <a:pt x="13200" y="14838"/>
                  </a:cubicBezTo>
                  <a:cubicBezTo>
                    <a:pt x="13200" y="14838"/>
                    <a:pt x="13371" y="14838"/>
                    <a:pt x="13371" y="14838"/>
                  </a:cubicBezTo>
                  <a:cubicBezTo>
                    <a:pt x="16971" y="13148"/>
                    <a:pt x="16971" y="13148"/>
                    <a:pt x="16971" y="13148"/>
                  </a:cubicBezTo>
                  <a:cubicBezTo>
                    <a:pt x="17143" y="12960"/>
                    <a:pt x="17314" y="12772"/>
                    <a:pt x="17314" y="12397"/>
                  </a:cubicBezTo>
                  <a:cubicBezTo>
                    <a:pt x="17314" y="12397"/>
                    <a:pt x="17314" y="12397"/>
                    <a:pt x="17314" y="12397"/>
                  </a:cubicBezTo>
                  <a:cubicBezTo>
                    <a:pt x="17314" y="12021"/>
                    <a:pt x="17143" y="11833"/>
                    <a:pt x="16971" y="11645"/>
                  </a:cubicBezTo>
                  <a:cubicBezTo>
                    <a:pt x="13371" y="9955"/>
                    <a:pt x="13371" y="9955"/>
                    <a:pt x="13371" y="9955"/>
                  </a:cubicBezTo>
                  <a:cubicBezTo>
                    <a:pt x="13371" y="9955"/>
                    <a:pt x="13200" y="9767"/>
                    <a:pt x="13200" y="9767"/>
                  </a:cubicBezTo>
                  <a:cubicBezTo>
                    <a:pt x="13029" y="9767"/>
                    <a:pt x="12857" y="9955"/>
                    <a:pt x="12857" y="9955"/>
                  </a:cubicBezTo>
                  <a:cubicBezTo>
                    <a:pt x="12514" y="10143"/>
                    <a:pt x="12514" y="10330"/>
                    <a:pt x="12514" y="10518"/>
                  </a:cubicBezTo>
                  <a:close/>
                </a:path>
              </a:pathLst>
            </a:custGeom>
            <a:solidFill>
              <a:srgbClr val="363D48"/>
            </a:solidFill>
            <a:ln w="12700" cap="flat">
              <a:noFill/>
              <a:miter lim="400000"/>
            </a:ln>
            <a:effectLst/>
          </p:spPr>
          <p:txBody>
            <a:bodyPr wrap="square" lIns="45718" tIns="45718" rIns="45718" bIns="45718" numCol="1" anchor="t">
              <a:noAutofit/>
            </a:bodyPr>
            <a:lstStyle/>
            <a:p>
              <a:pPr defTabSz="2438400">
                <a:defRPr sz="4800">
                  <a:solidFill>
                    <a:srgbClr val="000000"/>
                  </a:solidFill>
                  <a:latin typeface="Calibri"/>
                  <a:ea typeface="Calibri"/>
                  <a:cs typeface="Calibri"/>
                  <a:sym typeface="Calibri"/>
                </a:defRPr>
              </a:pPr>
              <a:endParaRPr/>
            </a:p>
          </p:txBody>
        </p:sp>
        <p:grpSp>
          <p:nvGrpSpPr>
            <p:cNvPr id="488" name="Group"/>
            <p:cNvGrpSpPr/>
            <p:nvPr/>
          </p:nvGrpSpPr>
          <p:grpSpPr>
            <a:xfrm>
              <a:off x="3407565" y="320794"/>
              <a:ext cx="1136809" cy="1138568"/>
              <a:chOff x="-1" y="0"/>
              <a:chExt cx="1136808" cy="1138567"/>
            </a:xfrm>
          </p:grpSpPr>
          <p:sp>
            <p:nvSpPr>
              <p:cNvPr id="471" name="Rounded Rectangle"/>
              <p:cNvSpPr/>
              <p:nvPr/>
            </p:nvSpPr>
            <p:spPr>
              <a:xfrm>
                <a:off x="223230" y="225411"/>
                <a:ext cx="690346" cy="690345"/>
              </a:xfrm>
              <a:prstGeom prst="roundRect">
                <a:avLst>
                  <a:gd name="adj" fmla="val 15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72" name="Rounded Rectangle"/>
              <p:cNvSpPr/>
              <p:nvPr/>
            </p:nvSpPr>
            <p:spPr>
              <a:xfrm>
                <a:off x="301361" y="-1"/>
                <a:ext cx="72281"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73" name="Rounded Rectangle"/>
              <p:cNvSpPr/>
              <p:nvPr/>
            </p:nvSpPr>
            <p:spPr>
              <a:xfrm>
                <a:off x="454277" y="-1"/>
                <a:ext cx="72281"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74" name="Rounded Rectangle"/>
              <p:cNvSpPr/>
              <p:nvPr/>
            </p:nvSpPr>
            <p:spPr>
              <a:xfrm>
                <a:off x="607195" y="-1"/>
                <a:ext cx="72281"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75" name="Rounded Rectangle"/>
              <p:cNvSpPr/>
              <p:nvPr/>
            </p:nvSpPr>
            <p:spPr>
              <a:xfrm>
                <a:off x="760111" y="-1"/>
                <a:ext cx="72282"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76" name="Rounded Rectangle"/>
              <p:cNvSpPr/>
              <p:nvPr/>
            </p:nvSpPr>
            <p:spPr>
              <a:xfrm>
                <a:off x="297789" y="947944"/>
                <a:ext cx="72283"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77" name="Rounded Rectangle"/>
              <p:cNvSpPr/>
              <p:nvPr/>
            </p:nvSpPr>
            <p:spPr>
              <a:xfrm>
                <a:off x="450707" y="947944"/>
                <a:ext cx="72281"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78" name="Rounded Rectangle"/>
              <p:cNvSpPr/>
              <p:nvPr/>
            </p:nvSpPr>
            <p:spPr>
              <a:xfrm>
                <a:off x="603624" y="947944"/>
                <a:ext cx="72281"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79" name="Rounded Rectangle"/>
              <p:cNvSpPr/>
              <p:nvPr/>
            </p:nvSpPr>
            <p:spPr>
              <a:xfrm>
                <a:off x="756540" y="947944"/>
                <a:ext cx="72282"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80" name="Rounded Rectangle"/>
              <p:cNvSpPr/>
              <p:nvPr/>
            </p:nvSpPr>
            <p:spPr>
              <a:xfrm rot="16200000">
                <a:off x="1005355" y="273618"/>
                <a:ext cx="72282" cy="190623"/>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81" name="Rounded Rectangle"/>
              <p:cNvSpPr/>
              <p:nvPr/>
            </p:nvSpPr>
            <p:spPr>
              <a:xfrm rot="16200000">
                <a:off x="1005355" y="415722"/>
                <a:ext cx="72282"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82" name="Rounded Rectangle"/>
              <p:cNvSpPr/>
              <p:nvPr/>
            </p:nvSpPr>
            <p:spPr>
              <a:xfrm rot="16200000">
                <a:off x="1005355" y="558144"/>
                <a:ext cx="72282" cy="190625"/>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83" name="Rounded Rectangle"/>
              <p:cNvSpPr/>
              <p:nvPr/>
            </p:nvSpPr>
            <p:spPr>
              <a:xfrm rot="16200000">
                <a:off x="1005355" y="700567"/>
                <a:ext cx="72282"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84" name="Rounded Rectangle"/>
              <p:cNvSpPr/>
              <p:nvPr/>
            </p:nvSpPr>
            <p:spPr>
              <a:xfrm rot="16200000">
                <a:off x="59170" y="261797"/>
                <a:ext cx="72281" cy="190623"/>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85" name="Rounded Rectangle"/>
              <p:cNvSpPr/>
              <p:nvPr/>
            </p:nvSpPr>
            <p:spPr>
              <a:xfrm rot="16200000">
                <a:off x="59170" y="403901"/>
                <a:ext cx="72281"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86" name="Rounded Rectangle"/>
              <p:cNvSpPr/>
              <p:nvPr/>
            </p:nvSpPr>
            <p:spPr>
              <a:xfrm rot="16200000">
                <a:off x="59170" y="546323"/>
                <a:ext cx="72281" cy="190625"/>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487" name="Rounded Rectangle"/>
              <p:cNvSpPr/>
              <p:nvPr/>
            </p:nvSpPr>
            <p:spPr>
              <a:xfrm rot="16200000">
                <a:off x="59170" y="688746"/>
                <a:ext cx="72281" cy="190624"/>
              </a:xfrm>
              <a:prstGeom prst="roundRect">
                <a:avLst>
                  <a:gd name="adj" fmla="val 50000"/>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grpSp>
        <p:sp>
          <p:nvSpPr>
            <p:cNvPr id="489" name="Shape"/>
            <p:cNvSpPr/>
            <p:nvPr/>
          </p:nvSpPr>
          <p:spPr>
            <a:xfrm>
              <a:off x="13456922" y="4890422"/>
              <a:ext cx="1067694" cy="957603"/>
            </a:xfrm>
            <a:custGeom>
              <a:avLst/>
              <a:gdLst/>
              <a:ahLst/>
              <a:cxnLst>
                <a:cxn ang="0">
                  <a:pos x="wd2" y="hd2"/>
                </a:cxn>
                <a:cxn ang="5400000">
                  <a:pos x="wd2" y="hd2"/>
                </a:cxn>
                <a:cxn ang="10800000">
                  <a:pos x="wd2" y="hd2"/>
                </a:cxn>
                <a:cxn ang="16200000">
                  <a:pos x="wd2" y="hd2"/>
                </a:cxn>
              </a:cxnLst>
              <a:rect l="0" t="0" r="r" b="b"/>
              <a:pathLst>
                <a:path w="21600" h="21600" extrusionOk="0">
                  <a:moveTo>
                    <a:pt x="7201" y="0"/>
                  </a:moveTo>
                  <a:cubicBezTo>
                    <a:pt x="7108" y="0"/>
                    <a:pt x="7018" y="37"/>
                    <a:pt x="6952" y="103"/>
                  </a:cubicBezTo>
                  <a:lnTo>
                    <a:pt x="103" y="6951"/>
                  </a:lnTo>
                  <a:cubicBezTo>
                    <a:pt x="65" y="6989"/>
                    <a:pt x="91" y="7054"/>
                    <a:pt x="145" y="7054"/>
                  </a:cubicBezTo>
                  <a:lnTo>
                    <a:pt x="14172" y="7054"/>
                  </a:lnTo>
                  <a:cubicBezTo>
                    <a:pt x="14214" y="7054"/>
                    <a:pt x="14253" y="7038"/>
                    <a:pt x="14283" y="7008"/>
                  </a:cubicBezTo>
                  <a:lnTo>
                    <a:pt x="21210" y="81"/>
                  </a:lnTo>
                  <a:cubicBezTo>
                    <a:pt x="21240" y="51"/>
                    <a:pt x="21219" y="0"/>
                    <a:pt x="21176" y="0"/>
                  </a:cubicBezTo>
                  <a:lnTo>
                    <a:pt x="7201" y="0"/>
                  </a:lnTo>
                  <a:close/>
                  <a:moveTo>
                    <a:pt x="21571" y="380"/>
                  </a:moveTo>
                  <a:cubicBezTo>
                    <a:pt x="21555" y="373"/>
                    <a:pt x="21534" y="375"/>
                    <a:pt x="21519" y="390"/>
                  </a:cubicBezTo>
                  <a:lnTo>
                    <a:pt x="14597" y="7312"/>
                  </a:lnTo>
                  <a:cubicBezTo>
                    <a:pt x="14564" y="7345"/>
                    <a:pt x="14546" y="7389"/>
                    <a:pt x="14546" y="7435"/>
                  </a:cubicBezTo>
                  <a:lnTo>
                    <a:pt x="14546" y="21490"/>
                  </a:lnTo>
                  <a:cubicBezTo>
                    <a:pt x="14546" y="21530"/>
                    <a:pt x="14594" y="21550"/>
                    <a:pt x="14622" y="21522"/>
                  </a:cubicBezTo>
                  <a:lnTo>
                    <a:pt x="21490" y="14622"/>
                  </a:lnTo>
                  <a:cubicBezTo>
                    <a:pt x="21561" y="14552"/>
                    <a:pt x="21600" y="14457"/>
                    <a:pt x="21600" y="14357"/>
                  </a:cubicBezTo>
                  <a:lnTo>
                    <a:pt x="21600" y="424"/>
                  </a:lnTo>
                  <a:cubicBezTo>
                    <a:pt x="21600" y="402"/>
                    <a:pt x="21588" y="387"/>
                    <a:pt x="21571" y="380"/>
                  </a:cubicBezTo>
                  <a:close/>
                  <a:moveTo>
                    <a:pt x="78" y="7491"/>
                  </a:moveTo>
                  <a:cubicBezTo>
                    <a:pt x="34" y="7491"/>
                    <a:pt x="0" y="7527"/>
                    <a:pt x="0" y="7570"/>
                  </a:cubicBezTo>
                  <a:lnTo>
                    <a:pt x="0" y="21522"/>
                  </a:lnTo>
                  <a:cubicBezTo>
                    <a:pt x="0" y="21566"/>
                    <a:pt x="34" y="21600"/>
                    <a:pt x="78" y="21600"/>
                  </a:cubicBezTo>
                  <a:lnTo>
                    <a:pt x="14030" y="21600"/>
                  </a:lnTo>
                  <a:cubicBezTo>
                    <a:pt x="14073" y="21600"/>
                    <a:pt x="14109" y="21566"/>
                    <a:pt x="14109" y="21522"/>
                  </a:cubicBezTo>
                  <a:lnTo>
                    <a:pt x="14109" y="7570"/>
                  </a:lnTo>
                  <a:cubicBezTo>
                    <a:pt x="14109" y="7527"/>
                    <a:pt x="14073" y="7491"/>
                    <a:pt x="14030" y="7491"/>
                  </a:cubicBezTo>
                  <a:lnTo>
                    <a:pt x="78" y="7491"/>
                  </a:lnTo>
                  <a:close/>
                </a:path>
              </a:pathLst>
            </a:custGeom>
            <a:solidFill>
              <a:srgbClr val="363D48"/>
            </a:solidFill>
            <a:ln w="12700" cap="flat">
              <a:solidFill>
                <a:srgbClr val="E2E2E2"/>
              </a:solidFill>
              <a:prstDash val="solid"/>
              <a:miter lim="800000"/>
            </a:ln>
            <a:effectLst/>
          </p:spPr>
          <p:txBody>
            <a:bodyPr wrap="square" lIns="45718" tIns="45718" rIns="45718" bIns="45718" numCol="1" anchor="ctr">
              <a:noAutofit/>
            </a:bodyPr>
            <a:lstStyle/>
            <a:p>
              <a:pPr>
                <a:defRPr>
                  <a:solidFill>
                    <a:srgbClr val="FFFFFF"/>
                  </a:solidFill>
                </a:defRPr>
              </a:pPr>
              <a:endParaRPr/>
            </a:p>
          </p:txBody>
        </p:sp>
        <p:sp>
          <p:nvSpPr>
            <p:cNvPr id="490" name="$_"/>
            <p:cNvSpPr txBox="1"/>
            <p:nvPr/>
          </p:nvSpPr>
          <p:spPr>
            <a:xfrm>
              <a:off x="13513975" y="5166893"/>
              <a:ext cx="698912" cy="60584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p>
              <a:pPr>
                <a:defRPr sz="3000" b="1">
                  <a:solidFill>
                    <a:srgbClr val="FFFFFF"/>
                  </a:solidFill>
                  <a:latin typeface="Courier New"/>
                  <a:ea typeface="Courier New"/>
                  <a:cs typeface="Courier New"/>
                  <a:sym typeface="Courier New"/>
                </a:defRPr>
              </a:pPr>
              <a:r>
                <a:t>$_</a:t>
              </a:r>
              <a:r>
                <a:rPr>
                  <a:latin typeface="+mn-lt"/>
                  <a:ea typeface="+mn-ea"/>
                  <a:cs typeface="+mn-cs"/>
                  <a:sym typeface="Helvetica"/>
                </a:rPr>
                <a:t> </a:t>
              </a:r>
            </a:p>
          </p:txBody>
        </p:sp>
        <p:sp>
          <p:nvSpPr>
            <p:cNvPr id="491" name="Shape"/>
            <p:cNvSpPr/>
            <p:nvPr/>
          </p:nvSpPr>
          <p:spPr>
            <a:xfrm>
              <a:off x="9193518" y="4707030"/>
              <a:ext cx="942839" cy="1138569"/>
            </a:xfrm>
            <a:custGeom>
              <a:avLst/>
              <a:gdLst/>
              <a:ahLst/>
              <a:cxnLst>
                <a:cxn ang="0">
                  <a:pos x="wd2" y="hd2"/>
                </a:cxn>
                <a:cxn ang="5400000">
                  <a:pos x="wd2" y="hd2"/>
                </a:cxn>
                <a:cxn ang="10800000">
                  <a:pos x="wd2" y="hd2"/>
                </a:cxn>
                <a:cxn ang="16200000">
                  <a:pos x="wd2" y="hd2"/>
                </a:cxn>
              </a:cxnLst>
              <a:rect l="0" t="0" r="r" b="b"/>
              <a:pathLst>
                <a:path w="21600" h="21600" extrusionOk="0">
                  <a:moveTo>
                    <a:pt x="21600" y="594"/>
                  </a:moveTo>
                  <a:cubicBezTo>
                    <a:pt x="21600" y="18429"/>
                    <a:pt x="21600" y="18429"/>
                    <a:pt x="21600" y="18429"/>
                  </a:cubicBezTo>
                  <a:cubicBezTo>
                    <a:pt x="21600" y="18628"/>
                    <a:pt x="21346" y="18826"/>
                    <a:pt x="21092" y="18826"/>
                  </a:cubicBezTo>
                  <a:cubicBezTo>
                    <a:pt x="19821" y="18826"/>
                    <a:pt x="19821" y="18826"/>
                    <a:pt x="19821" y="18826"/>
                  </a:cubicBezTo>
                  <a:cubicBezTo>
                    <a:pt x="19821" y="1982"/>
                    <a:pt x="19821" y="1982"/>
                    <a:pt x="19821" y="1982"/>
                  </a:cubicBezTo>
                  <a:cubicBezTo>
                    <a:pt x="19821" y="1783"/>
                    <a:pt x="19313" y="1585"/>
                    <a:pt x="19059" y="1585"/>
                  </a:cubicBezTo>
                  <a:cubicBezTo>
                    <a:pt x="3812" y="1585"/>
                    <a:pt x="3812" y="1585"/>
                    <a:pt x="3812" y="1585"/>
                  </a:cubicBezTo>
                  <a:cubicBezTo>
                    <a:pt x="3812" y="594"/>
                    <a:pt x="3812" y="594"/>
                    <a:pt x="3812" y="594"/>
                  </a:cubicBezTo>
                  <a:cubicBezTo>
                    <a:pt x="3812" y="198"/>
                    <a:pt x="4066" y="0"/>
                    <a:pt x="4320" y="0"/>
                  </a:cubicBezTo>
                  <a:cubicBezTo>
                    <a:pt x="21092" y="0"/>
                    <a:pt x="21092" y="0"/>
                    <a:pt x="21092" y="0"/>
                  </a:cubicBezTo>
                  <a:cubicBezTo>
                    <a:pt x="21346" y="0"/>
                    <a:pt x="21600" y="198"/>
                    <a:pt x="21600" y="594"/>
                  </a:cubicBezTo>
                  <a:close/>
                  <a:moveTo>
                    <a:pt x="17788" y="3567"/>
                  </a:moveTo>
                  <a:cubicBezTo>
                    <a:pt x="17788" y="21006"/>
                    <a:pt x="17788" y="21006"/>
                    <a:pt x="17788" y="21006"/>
                  </a:cubicBezTo>
                  <a:cubicBezTo>
                    <a:pt x="17788" y="21204"/>
                    <a:pt x="17534" y="21600"/>
                    <a:pt x="17280" y="21600"/>
                  </a:cubicBezTo>
                  <a:cubicBezTo>
                    <a:pt x="508" y="21600"/>
                    <a:pt x="508" y="21600"/>
                    <a:pt x="508" y="21600"/>
                  </a:cubicBezTo>
                  <a:cubicBezTo>
                    <a:pt x="254" y="21600"/>
                    <a:pt x="0" y="21204"/>
                    <a:pt x="0" y="21006"/>
                  </a:cubicBezTo>
                  <a:cubicBezTo>
                    <a:pt x="0" y="3567"/>
                    <a:pt x="0" y="3567"/>
                    <a:pt x="0" y="3567"/>
                  </a:cubicBezTo>
                  <a:cubicBezTo>
                    <a:pt x="0" y="3171"/>
                    <a:pt x="254" y="2972"/>
                    <a:pt x="508" y="2972"/>
                  </a:cubicBezTo>
                  <a:cubicBezTo>
                    <a:pt x="17280" y="2972"/>
                    <a:pt x="17280" y="2972"/>
                    <a:pt x="17280" y="2972"/>
                  </a:cubicBezTo>
                  <a:cubicBezTo>
                    <a:pt x="17534" y="2972"/>
                    <a:pt x="17788" y="3171"/>
                    <a:pt x="17788" y="3567"/>
                  </a:cubicBezTo>
                  <a:close/>
                  <a:moveTo>
                    <a:pt x="2541" y="9908"/>
                  </a:moveTo>
                  <a:cubicBezTo>
                    <a:pt x="2541" y="10305"/>
                    <a:pt x="2795" y="10503"/>
                    <a:pt x="3049" y="10503"/>
                  </a:cubicBezTo>
                  <a:cubicBezTo>
                    <a:pt x="12706" y="10503"/>
                    <a:pt x="12706" y="10503"/>
                    <a:pt x="12706" y="10503"/>
                  </a:cubicBezTo>
                  <a:cubicBezTo>
                    <a:pt x="13214" y="10503"/>
                    <a:pt x="13468" y="10305"/>
                    <a:pt x="13468" y="9908"/>
                  </a:cubicBezTo>
                  <a:cubicBezTo>
                    <a:pt x="13468" y="9710"/>
                    <a:pt x="13214" y="9512"/>
                    <a:pt x="12706" y="9512"/>
                  </a:cubicBezTo>
                  <a:cubicBezTo>
                    <a:pt x="3049" y="9512"/>
                    <a:pt x="3049" y="9512"/>
                    <a:pt x="3049" y="9512"/>
                  </a:cubicBezTo>
                  <a:cubicBezTo>
                    <a:pt x="2795" y="9512"/>
                    <a:pt x="2541" y="9710"/>
                    <a:pt x="2541" y="9908"/>
                  </a:cubicBezTo>
                  <a:close/>
                  <a:moveTo>
                    <a:pt x="3049" y="8323"/>
                  </a:moveTo>
                  <a:cubicBezTo>
                    <a:pt x="9148" y="8323"/>
                    <a:pt x="9148" y="8323"/>
                    <a:pt x="9148" y="8323"/>
                  </a:cubicBezTo>
                  <a:cubicBezTo>
                    <a:pt x="9402" y="8323"/>
                    <a:pt x="9656" y="8125"/>
                    <a:pt x="9656" y="7927"/>
                  </a:cubicBezTo>
                  <a:cubicBezTo>
                    <a:pt x="9656" y="7530"/>
                    <a:pt x="9402" y="7332"/>
                    <a:pt x="9148" y="7332"/>
                  </a:cubicBezTo>
                  <a:cubicBezTo>
                    <a:pt x="3049" y="7332"/>
                    <a:pt x="3049" y="7332"/>
                    <a:pt x="3049" y="7332"/>
                  </a:cubicBezTo>
                  <a:cubicBezTo>
                    <a:pt x="2795" y="7332"/>
                    <a:pt x="2541" y="7530"/>
                    <a:pt x="2541" y="7927"/>
                  </a:cubicBezTo>
                  <a:cubicBezTo>
                    <a:pt x="2541" y="8125"/>
                    <a:pt x="2795" y="8323"/>
                    <a:pt x="3049" y="8323"/>
                  </a:cubicBezTo>
                  <a:close/>
                  <a:moveTo>
                    <a:pt x="15247" y="17439"/>
                  </a:moveTo>
                  <a:cubicBezTo>
                    <a:pt x="15247" y="17042"/>
                    <a:pt x="14993" y="16844"/>
                    <a:pt x="14739" y="16844"/>
                  </a:cubicBezTo>
                  <a:cubicBezTo>
                    <a:pt x="3049" y="16844"/>
                    <a:pt x="3049" y="16844"/>
                    <a:pt x="3049" y="16844"/>
                  </a:cubicBezTo>
                  <a:cubicBezTo>
                    <a:pt x="2795" y="16844"/>
                    <a:pt x="2541" y="17042"/>
                    <a:pt x="2541" y="17439"/>
                  </a:cubicBezTo>
                  <a:cubicBezTo>
                    <a:pt x="2541" y="17637"/>
                    <a:pt x="2795" y="17835"/>
                    <a:pt x="3049" y="17835"/>
                  </a:cubicBezTo>
                  <a:cubicBezTo>
                    <a:pt x="14739" y="17835"/>
                    <a:pt x="14739" y="17835"/>
                    <a:pt x="14739" y="17835"/>
                  </a:cubicBezTo>
                  <a:cubicBezTo>
                    <a:pt x="14993" y="17835"/>
                    <a:pt x="15247" y="17637"/>
                    <a:pt x="15247" y="17439"/>
                  </a:cubicBezTo>
                  <a:close/>
                  <a:moveTo>
                    <a:pt x="15247" y="15259"/>
                  </a:moveTo>
                  <a:cubicBezTo>
                    <a:pt x="15247" y="15061"/>
                    <a:pt x="14993" y="14664"/>
                    <a:pt x="14739" y="14664"/>
                  </a:cubicBezTo>
                  <a:cubicBezTo>
                    <a:pt x="3049" y="14664"/>
                    <a:pt x="3049" y="14664"/>
                    <a:pt x="3049" y="14664"/>
                  </a:cubicBezTo>
                  <a:cubicBezTo>
                    <a:pt x="2795" y="14664"/>
                    <a:pt x="2541" y="15061"/>
                    <a:pt x="2541" y="15259"/>
                  </a:cubicBezTo>
                  <a:cubicBezTo>
                    <a:pt x="2541" y="15655"/>
                    <a:pt x="2795" y="15853"/>
                    <a:pt x="3049" y="15853"/>
                  </a:cubicBezTo>
                  <a:cubicBezTo>
                    <a:pt x="14739" y="15853"/>
                    <a:pt x="14739" y="15853"/>
                    <a:pt x="14739" y="15853"/>
                  </a:cubicBezTo>
                  <a:cubicBezTo>
                    <a:pt x="14993" y="15853"/>
                    <a:pt x="15247" y="15655"/>
                    <a:pt x="15247" y="15259"/>
                  </a:cubicBezTo>
                  <a:close/>
                  <a:moveTo>
                    <a:pt x="15247" y="5747"/>
                  </a:moveTo>
                  <a:cubicBezTo>
                    <a:pt x="15247" y="5549"/>
                    <a:pt x="14993" y="5350"/>
                    <a:pt x="14739" y="5350"/>
                  </a:cubicBezTo>
                  <a:cubicBezTo>
                    <a:pt x="3049" y="5350"/>
                    <a:pt x="3049" y="5350"/>
                    <a:pt x="3049" y="5350"/>
                  </a:cubicBezTo>
                  <a:cubicBezTo>
                    <a:pt x="2795" y="5350"/>
                    <a:pt x="2541" y="5549"/>
                    <a:pt x="2541" y="5747"/>
                  </a:cubicBezTo>
                  <a:cubicBezTo>
                    <a:pt x="2541" y="6143"/>
                    <a:pt x="2795" y="6341"/>
                    <a:pt x="3049" y="6341"/>
                  </a:cubicBezTo>
                  <a:cubicBezTo>
                    <a:pt x="14739" y="6341"/>
                    <a:pt x="14739" y="6341"/>
                    <a:pt x="14739" y="6341"/>
                  </a:cubicBezTo>
                  <a:cubicBezTo>
                    <a:pt x="14993" y="6341"/>
                    <a:pt x="15247" y="6143"/>
                    <a:pt x="15247" y="5747"/>
                  </a:cubicBezTo>
                  <a:close/>
                  <a:moveTo>
                    <a:pt x="15247" y="5747"/>
                  </a:moveTo>
                  <a:cubicBezTo>
                    <a:pt x="15247" y="5747"/>
                    <a:pt x="15247" y="5747"/>
                    <a:pt x="15247" y="5747"/>
                  </a:cubicBezTo>
                </a:path>
              </a:pathLst>
            </a:custGeom>
            <a:solidFill>
              <a:srgbClr val="363D48"/>
            </a:solidFill>
            <a:ln w="12700" cap="flat">
              <a:noFill/>
              <a:miter lim="400000"/>
            </a:ln>
            <a:effectLst/>
          </p:spPr>
          <p:txBody>
            <a:bodyPr wrap="square" lIns="45718" tIns="45718" rIns="45718" bIns="45718" numCol="1" anchor="t">
              <a:noAutofit/>
            </a:bodyPr>
            <a:lstStyle/>
            <a:p>
              <a:pPr defTabSz="2438400">
                <a:defRPr sz="4800">
                  <a:solidFill>
                    <a:srgbClr val="000000"/>
                  </a:solidFill>
                  <a:latin typeface="Calibri"/>
                  <a:ea typeface="Calibri"/>
                  <a:cs typeface="Calibri"/>
                  <a:sym typeface="Calibri"/>
                </a:defRPr>
              </a:pPr>
              <a:endParaRPr/>
            </a:p>
          </p:txBody>
        </p:sp>
        <p:sp>
          <p:nvSpPr>
            <p:cNvPr id="492" name="Connection Line"/>
            <p:cNvSpPr/>
            <p:nvPr/>
          </p:nvSpPr>
          <p:spPr>
            <a:xfrm>
              <a:off x="6709962" y="1863367"/>
              <a:ext cx="248272" cy="163727"/>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noFill/>
            <a:ln w="63500" cap="flat">
              <a:solidFill>
                <a:srgbClr val="FFC899"/>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493" name="Connection Line"/>
            <p:cNvSpPr/>
            <p:nvPr/>
          </p:nvSpPr>
          <p:spPr>
            <a:xfrm>
              <a:off x="9500766" y="4088936"/>
              <a:ext cx="248272" cy="163727"/>
            </a:xfrm>
            <a:custGeom>
              <a:avLst/>
              <a:gdLst/>
              <a:ahLst/>
              <a:cxnLst>
                <a:cxn ang="0">
                  <a:pos x="wd2" y="hd2"/>
                </a:cxn>
                <a:cxn ang="5400000">
                  <a:pos x="wd2" y="hd2"/>
                </a:cxn>
                <a:cxn ang="10800000">
                  <a:pos x="wd2" y="hd2"/>
                </a:cxn>
                <a:cxn ang="16200000">
                  <a:pos x="wd2" y="hd2"/>
                </a:cxn>
              </a:cxnLst>
              <a:rect l="0" t="0" r="r" b="b"/>
              <a:pathLst>
                <a:path w="21600" h="16201" extrusionOk="0">
                  <a:moveTo>
                    <a:pt x="21600" y="0"/>
                  </a:moveTo>
                  <a:cubicBezTo>
                    <a:pt x="15097" y="21463"/>
                    <a:pt x="7897" y="21600"/>
                    <a:pt x="0" y="410"/>
                  </a:cubicBezTo>
                </a:path>
              </a:pathLst>
            </a:custGeom>
            <a:noFill/>
            <a:ln w="63500" cap="flat">
              <a:solidFill>
                <a:srgbClr val="B6A99D"/>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494" name="Connection Line"/>
            <p:cNvSpPr/>
            <p:nvPr/>
          </p:nvSpPr>
          <p:spPr>
            <a:xfrm>
              <a:off x="10667552" y="5247796"/>
              <a:ext cx="159518" cy="228669"/>
            </a:xfrm>
            <a:custGeom>
              <a:avLst/>
              <a:gdLst/>
              <a:ahLst/>
              <a:cxnLst>
                <a:cxn ang="0">
                  <a:pos x="wd2" y="hd2"/>
                </a:cxn>
                <a:cxn ang="5400000">
                  <a:pos x="wd2" y="hd2"/>
                </a:cxn>
                <a:cxn ang="10800000">
                  <a:pos x="wd2" y="hd2"/>
                </a:cxn>
                <a:cxn ang="16200000">
                  <a:pos x="wd2" y="hd2"/>
                </a:cxn>
              </a:cxnLst>
              <a:rect l="0" t="0" r="r" b="b"/>
              <a:pathLst>
                <a:path w="16227" h="21600" extrusionOk="0">
                  <a:moveTo>
                    <a:pt x="13701" y="21600"/>
                  </a:moveTo>
                  <a:cubicBezTo>
                    <a:pt x="-5373" y="12380"/>
                    <a:pt x="-4531" y="5180"/>
                    <a:pt x="16227" y="0"/>
                  </a:cubicBezTo>
                </a:path>
              </a:pathLst>
            </a:custGeom>
            <a:noFill/>
            <a:ln w="63500" cap="flat">
              <a:solidFill>
                <a:srgbClr val="A4D2B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495" name="Connection Line"/>
            <p:cNvSpPr/>
            <p:nvPr/>
          </p:nvSpPr>
          <p:spPr>
            <a:xfrm>
              <a:off x="12807729" y="5235659"/>
              <a:ext cx="152476" cy="237409"/>
            </a:xfrm>
            <a:custGeom>
              <a:avLst/>
              <a:gdLst/>
              <a:ahLst/>
              <a:cxnLst>
                <a:cxn ang="0">
                  <a:pos x="wd2" y="hd2"/>
                </a:cxn>
                <a:cxn ang="5400000">
                  <a:pos x="wd2" y="hd2"/>
                </a:cxn>
                <a:cxn ang="10800000">
                  <a:pos x="wd2" y="hd2"/>
                </a:cxn>
                <a:cxn ang="16200000">
                  <a:pos x="wd2" y="hd2"/>
                </a:cxn>
              </a:cxnLst>
              <a:rect l="0" t="0" r="r" b="b"/>
              <a:pathLst>
                <a:path w="16227" h="21600" extrusionOk="0">
                  <a:moveTo>
                    <a:pt x="2526" y="21600"/>
                  </a:moveTo>
                  <a:cubicBezTo>
                    <a:pt x="21600" y="12380"/>
                    <a:pt x="20758" y="5180"/>
                    <a:pt x="0" y="0"/>
                  </a:cubicBezTo>
                </a:path>
              </a:pathLst>
            </a:custGeom>
            <a:noFill/>
            <a:ln w="63500" cap="flat">
              <a:solidFill>
                <a:srgbClr val="90C4C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496" name="Connection Line"/>
            <p:cNvSpPr/>
            <p:nvPr/>
          </p:nvSpPr>
          <p:spPr>
            <a:xfrm>
              <a:off x="15007992" y="5232498"/>
              <a:ext cx="152475" cy="231625"/>
            </a:xfrm>
            <a:custGeom>
              <a:avLst/>
              <a:gdLst/>
              <a:ahLst/>
              <a:cxnLst>
                <a:cxn ang="0">
                  <a:pos x="wd2" y="hd2"/>
                </a:cxn>
                <a:cxn ang="5400000">
                  <a:pos x="wd2" y="hd2"/>
                </a:cxn>
                <a:cxn ang="10800000">
                  <a:pos x="wd2" y="hd2"/>
                </a:cxn>
                <a:cxn ang="16200000">
                  <a:pos x="wd2" y="hd2"/>
                </a:cxn>
              </a:cxnLst>
              <a:rect l="0" t="0" r="r" b="b"/>
              <a:pathLst>
                <a:path w="16227" h="21600" extrusionOk="0">
                  <a:moveTo>
                    <a:pt x="13701" y="21600"/>
                  </a:moveTo>
                  <a:cubicBezTo>
                    <a:pt x="-5373" y="12380"/>
                    <a:pt x="-4531" y="5180"/>
                    <a:pt x="16227" y="0"/>
                  </a:cubicBezTo>
                </a:path>
              </a:pathLst>
            </a:custGeom>
            <a:noFill/>
            <a:ln w="63500" cap="flat">
              <a:solidFill>
                <a:schemeClr val="accent1">
                  <a:alpha val="68198"/>
                </a:scheme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497" name="Line"/>
            <p:cNvSpPr/>
            <p:nvPr/>
          </p:nvSpPr>
          <p:spPr>
            <a:xfrm>
              <a:off x="5033414" y="892929"/>
              <a:ext cx="17972789" cy="6595876"/>
            </a:xfrm>
            <a:custGeom>
              <a:avLst/>
              <a:gdLst/>
              <a:ahLst/>
              <a:cxnLst>
                <a:cxn ang="0">
                  <a:pos x="wd2" y="hd2"/>
                </a:cxn>
                <a:cxn ang="5400000">
                  <a:pos x="wd2" y="hd2"/>
                </a:cxn>
                <a:cxn ang="10800000">
                  <a:pos x="wd2" y="hd2"/>
                </a:cxn>
                <a:cxn ang="16200000">
                  <a:pos x="wd2" y="hd2"/>
                </a:cxn>
              </a:cxnLst>
              <a:rect l="0" t="0" r="r" b="b"/>
              <a:pathLst>
                <a:path w="21597" h="21589" extrusionOk="0">
                  <a:moveTo>
                    <a:pt x="0" y="34"/>
                  </a:moveTo>
                  <a:lnTo>
                    <a:pt x="21009" y="1"/>
                  </a:lnTo>
                  <a:cubicBezTo>
                    <a:pt x="21113" y="-11"/>
                    <a:pt x="21215" y="53"/>
                    <a:pt x="21306" y="186"/>
                  </a:cubicBezTo>
                  <a:cubicBezTo>
                    <a:pt x="21420" y="351"/>
                    <a:pt x="21510" y="622"/>
                    <a:pt x="21558" y="940"/>
                  </a:cubicBezTo>
                  <a:cubicBezTo>
                    <a:pt x="21587" y="1126"/>
                    <a:pt x="21600" y="1321"/>
                    <a:pt x="21597" y="1515"/>
                  </a:cubicBezTo>
                  <a:lnTo>
                    <a:pt x="21597" y="20000"/>
                  </a:lnTo>
                  <a:cubicBezTo>
                    <a:pt x="21596" y="20175"/>
                    <a:pt x="21589" y="20347"/>
                    <a:pt x="21576" y="20516"/>
                  </a:cubicBezTo>
                  <a:cubicBezTo>
                    <a:pt x="21565" y="20663"/>
                    <a:pt x="21549" y="20810"/>
                    <a:pt x="21520" y="20942"/>
                  </a:cubicBezTo>
                  <a:cubicBezTo>
                    <a:pt x="21432" y="21336"/>
                    <a:pt x="21262" y="21489"/>
                    <a:pt x="21094" y="21548"/>
                  </a:cubicBezTo>
                  <a:cubicBezTo>
                    <a:pt x="21030" y="21571"/>
                    <a:pt x="20964" y="21583"/>
                    <a:pt x="20898" y="21584"/>
                  </a:cubicBezTo>
                  <a:lnTo>
                    <a:pt x="15799" y="21589"/>
                  </a:lnTo>
                </a:path>
              </a:pathLst>
            </a:custGeom>
            <a:noFill/>
            <a:ln w="63500" cap="flat">
              <a:solidFill>
                <a:srgbClr val="FFC899"/>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498" name="Connection Line"/>
            <p:cNvSpPr/>
            <p:nvPr/>
          </p:nvSpPr>
          <p:spPr>
            <a:xfrm>
              <a:off x="18161576" y="7389635"/>
              <a:ext cx="148827" cy="221708"/>
            </a:xfrm>
            <a:custGeom>
              <a:avLst/>
              <a:gdLst/>
              <a:ahLst/>
              <a:cxnLst>
                <a:cxn ang="0">
                  <a:pos x="wd2" y="hd2"/>
                </a:cxn>
                <a:cxn ang="5400000">
                  <a:pos x="wd2" y="hd2"/>
                </a:cxn>
                <a:cxn ang="10800000">
                  <a:pos x="wd2" y="hd2"/>
                </a:cxn>
                <a:cxn ang="16200000">
                  <a:pos x="wd2" y="hd2"/>
                </a:cxn>
              </a:cxnLst>
              <a:rect l="0" t="0" r="r" b="b"/>
              <a:pathLst>
                <a:path w="16227" h="21600" extrusionOk="0">
                  <a:moveTo>
                    <a:pt x="13701" y="21600"/>
                  </a:moveTo>
                  <a:cubicBezTo>
                    <a:pt x="-5373" y="12380"/>
                    <a:pt x="-4531" y="5180"/>
                    <a:pt x="16227" y="0"/>
                  </a:cubicBezTo>
                </a:path>
              </a:pathLst>
            </a:custGeom>
            <a:noFill/>
            <a:ln w="63500" cap="flat">
              <a:solidFill>
                <a:srgbClr val="FFC899"/>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500" name="TextBox 6"/>
          <p:cNvSpPr txBox="1">
            <a:spLocks noGrp="1"/>
          </p:cNvSpPr>
          <p:nvPr>
            <p:ph type="sldNum" sz="quarter" idx="2"/>
          </p:nvPr>
        </p:nvSpPr>
        <p:spPr>
          <a:xfrm>
            <a:off x="23627966" y="12949908"/>
            <a:ext cx="327295" cy="49240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r>
              <a:rPr lang="en-US" dirty="0"/>
              <a:t>9</a:t>
            </a:r>
            <a:endParaRPr dirty="0"/>
          </a:p>
        </p:txBody>
      </p:sp>
    </p:spTree>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 name="Скругленный прямоугольник 7"/>
          <p:cNvSpPr/>
          <p:nvPr/>
        </p:nvSpPr>
        <p:spPr>
          <a:xfrm>
            <a:off x="12317552" y="11206280"/>
            <a:ext cx="10662734" cy="758072"/>
          </a:xfrm>
          <a:prstGeom prst="roundRect">
            <a:avLst>
              <a:gd name="adj" fmla="val 29738"/>
            </a:avLst>
          </a:prstGeom>
          <a:solidFill>
            <a:srgbClr val="D8C1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C74F"/>
                </a:solidFill>
                <a:latin typeface="Calibri"/>
                <a:ea typeface="Calibri"/>
                <a:cs typeface="Calibri"/>
                <a:sym typeface="Calibri"/>
              </a:defRPr>
            </a:pPr>
            <a:endParaRPr/>
          </a:p>
        </p:txBody>
      </p:sp>
      <p:sp>
        <p:nvSpPr>
          <p:cNvPr id="1946" name="Скругленный прямоугольник 7"/>
          <p:cNvSpPr/>
          <p:nvPr/>
        </p:nvSpPr>
        <p:spPr>
          <a:xfrm>
            <a:off x="1419451" y="11206280"/>
            <a:ext cx="9971269" cy="758072"/>
          </a:xfrm>
          <a:prstGeom prst="roundRect">
            <a:avLst>
              <a:gd name="adj" fmla="val 29738"/>
            </a:avLst>
          </a:prstGeom>
          <a:solidFill>
            <a:srgbClr val="FFC899"/>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C74F"/>
                </a:solidFill>
                <a:latin typeface="Calibri"/>
                <a:ea typeface="Calibri"/>
                <a:cs typeface="Calibri"/>
                <a:sym typeface="Calibri"/>
              </a:defRPr>
            </a:pPr>
            <a:endParaRPr/>
          </a:p>
        </p:txBody>
      </p:sp>
      <p:sp>
        <p:nvSpPr>
          <p:cNvPr id="1947" name="Скругленный прямоугольник 7"/>
          <p:cNvSpPr/>
          <p:nvPr/>
        </p:nvSpPr>
        <p:spPr>
          <a:xfrm>
            <a:off x="1419451" y="12476280"/>
            <a:ext cx="9971269" cy="758072"/>
          </a:xfrm>
          <a:prstGeom prst="roundRect">
            <a:avLst>
              <a:gd name="adj" fmla="val 29738"/>
            </a:avLst>
          </a:prstGeom>
          <a:solidFill>
            <a:srgbClr val="FFC899"/>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C74F"/>
                </a:solidFill>
                <a:latin typeface="Calibri"/>
                <a:ea typeface="Calibri"/>
                <a:cs typeface="Calibri"/>
                <a:sym typeface="Calibri"/>
              </a:defRPr>
            </a:pPr>
            <a:endParaRPr/>
          </a:p>
        </p:txBody>
      </p:sp>
      <p:sp>
        <p:nvSpPr>
          <p:cNvPr id="1948" name="Rounded Rectangle"/>
          <p:cNvSpPr/>
          <p:nvPr/>
        </p:nvSpPr>
        <p:spPr>
          <a:xfrm>
            <a:off x="1391014" y="8369300"/>
            <a:ext cx="9971269" cy="2546409"/>
          </a:xfrm>
          <a:prstGeom prst="roundRect">
            <a:avLst>
              <a:gd name="adj" fmla="val 15000"/>
            </a:avLst>
          </a:prstGeom>
          <a:solidFill>
            <a:srgbClr val="FFFFFF"/>
          </a:solidFill>
          <a:ln w="12700">
            <a:miter lim="400000"/>
          </a:ln>
        </p:spPr>
        <p:txBody>
          <a:bodyPr lIns="45718" tIns="45718" rIns="45718" bIns="45718" anchor="ctr"/>
          <a:lstStyle/>
          <a:p>
            <a:endParaRPr/>
          </a:p>
        </p:txBody>
      </p:sp>
      <p:sp>
        <p:nvSpPr>
          <p:cNvPr id="1949" name="Rounded Rectangle"/>
          <p:cNvSpPr/>
          <p:nvPr/>
        </p:nvSpPr>
        <p:spPr>
          <a:xfrm>
            <a:off x="12317552" y="8369300"/>
            <a:ext cx="10662734" cy="2546409"/>
          </a:xfrm>
          <a:prstGeom prst="roundRect">
            <a:avLst>
              <a:gd name="adj" fmla="val 15000"/>
            </a:avLst>
          </a:prstGeom>
          <a:solidFill>
            <a:srgbClr val="FFFFFF"/>
          </a:solidFill>
          <a:ln w="12700">
            <a:miter lim="400000"/>
          </a:ln>
        </p:spPr>
        <p:txBody>
          <a:bodyPr lIns="45718" tIns="45718" rIns="45718" bIns="45718" anchor="ctr"/>
          <a:lstStyle/>
          <a:p>
            <a:endParaRPr/>
          </a:p>
        </p:txBody>
      </p:sp>
      <p:sp>
        <p:nvSpPr>
          <p:cNvPr id="1950" name="TextShape 28"/>
          <p:cNvSpPr txBox="1"/>
          <p:nvPr/>
        </p:nvSpPr>
        <p:spPr>
          <a:xfrm>
            <a:off x="1733627" y="8696663"/>
            <a:ext cx="9192204" cy="1664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800" i="1" spc="296">
                <a:solidFill>
                  <a:schemeClr val="accent4">
                    <a:lumOff val="22549"/>
                  </a:schemeClr>
                </a:solidFill>
                <a:latin typeface="Courier New"/>
                <a:ea typeface="Courier New"/>
                <a:cs typeface="Courier New"/>
                <a:sym typeface="Courier New"/>
              </a:defRPr>
            </a:pPr>
            <a:r>
              <a:t># Comment line </a:t>
            </a:r>
            <a:r>
              <a:rPr b="1"/>
              <a:t>script 1</a:t>
            </a:r>
            <a:endParaRPr b="1">
              <a:solidFill>
                <a:srgbClr val="FFFFFF"/>
              </a:solidFill>
            </a:endParaRPr>
          </a:p>
          <a:p>
            <a:pPr>
              <a:defRPr sz="2800" i="1" spc="296">
                <a:solidFill>
                  <a:schemeClr val="accent4">
                    <a:lumOff val="22549"/>
                  </a:schemeClr>
                </a:solidFill>
                <a:latin typeface="Courier New"/>
                <a:ea typeface="Courier New"/>
                <a:cs typeface="Courier New"/>
                <a:sym typeface="Courier New"/>
              </a:defRPr>
            </a:pPr>
            <a:r>
              <a:t># Usage: sort_this.sh file_name</a:t>
            </a:r>
            <a:endParaRPr b="1"/>
          </a:p>
          <a:p>
            <a:pPr>
              <a:defRPr sz="2800" b="1" spc="296">
                <a:solidFill>
                  <a:schemeClr val="accent4">
                    <a:lumOff val="22549"/>
                  </a:schemeClr>
                </a:solidFill>
                <a:latin typeface="Courier New"/>
                <a:ea typeface="Courier New"/>
                <a:cs typeface="Courier New"/>
                <a:sym typeface="Courier New"/>
              </a:defRPr>
            </a:pPr>
            <a:endParaRPr b="1"/>
          </a:p>
          <a:p>
            <a:pPr>
              <a:defRPr sz="2800" b="1" spc="296">
                <a:solidFill>
                  <a:schemeClr val="accent4">
                    <a:lumOff val="22549"/>
                  </a:schemeClr>
                </a:solidFill>
                <a:latin typeface="Courier New"/>
                <a:ea typeface="Courier New"/>
                <a:cs typeface="Courier New"/>
                <a:sym typeface="Courier New"/>
              </a:defRPr>
            </a:pPr>
            <a:r>
              <a:t>sort -n $1</a:t>
            </a:r>
          </a:p>
        </p:txBody>
      </p:sp>
      <p:sp>
        <p:nvSpPr>
          <p:cNvPr id="1951" name="TextShape 29"/>
          <p:cNvSpPr txBox="1"/>
          <p:nvPr/>
        </p:nvSpPr>
        <p:spPr>
          <a:xfrm>
            <a:off x="1637271" y="11276799"/>
            <a:ext cx="9971269" cy="181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3000" b="1" spc="317">
                <a:solidFill>
                  <a:srgbClr val="3F4756"/>
                </a:solidFill>
                <a:latin typeface="Courier New"/>
                <a:ea typeface="Courier New"/>
                <a:cs typeface="Courier New"/>
                <a:sym typeface="Courier New"/>
              </a:defRPr>
            </a:pPr>
            <a:r>
              <a:rPr dirty="0"/>
              <a:t>$ bash sort_this.sh patients.txt</a:t>
            </a:r>
          </a:p>
          <a:p>
            <a:pPr>
              <a:defRPr sz="3000" b="1" spc="317">
                <a:solidFill>
                  <a:srgbClr val="3F4756"/>
                </a:solidFill>
                <a:latin typeface="Courier New"/>
                <a:ea typeface="Courier New"/>
                <a:cs typeface="Courier New"/>
                <a:sym typeface="Courier New"/>
              </a:defRPr>
            </a:pPr>
            <a:endParaRPr dirty="0"/>
          </a:p>
          <a:p>
            <a:pPr>
              <a:defRPr sz="3000" b="1" spc="317">
                <a:solidFill>
                  <a:srgbClr val="3F4756"/>
                </a:solidFill>
                <a:latin typeface="Courier New"/>
                <a:ea typeface="Courier New"/>
                <a:cs typeface="Courier New"/>
                <a:sym typeface="Courier New"/>
              </a:defRPr>
            </a:pPr>
            <a:endParaRPr dirty="0"/>
          </a:p>
          <a:p>
            <a:pPr>
              <a:defRPr sz="3000" b="1" spc="317">
                <a:solidFill>
                  <a:srgbClr val="3F4756"/>
                </a:solidFill>
                <a:latin typeface="Courier New"/>
                <a:ea typeface="Courier New"/>
                <a:cs typeface="Courier New"/>
                <a:sym typeface="Courier New"/>
              </a:defRPr>
            </a:pPr>
            <a:r>
              <a:rPr dirty="0"/>
              <a:t>$ bash sort_this.sh my_textfile.txt</a:t>
            </a:r>
          </a:p>
        </p:txBody>
      </p:sp>
      <p:sp>
        <p:nvSpPr>
          <p:cNvPr id="1952" name="TextShape 29"/>
          <p:cNvSpPr txBox="1"/>
          <p:nvPr/>
        </p:nvSpPr>
        <p:spPr>
          <a:xfrm>
            <a:off x="1555436" y="3543050"/>
            <a:ext cx="21444809" cy="354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SzPct val="100000"/>
              <a:buChar char="•"/>
              <a:defRPr sz="2800" spc="296">
                <a:solidFill>
                  <a:srgbClr val="FFFFFF"/>
                </a:solidFill>
              </a:defRPr>
            </a:pPr>
            <a:r>
              <a:t>Add </a:t>
            </a:r>
            <a:r>
              <a:rPr b="1"/>
              <a:t>arguments</a:t>
            </a:r>
            <a:r>
              <a:t> when you execute your script, these will be passed to it.</a:t>
            </a:r>
          </a:p>
          <a:p>
            <a:pPr>
              <a:defRPr sz="2800" spc="296">
                <a:solidFill>
                  <a:srgbClr val="FFFFFF"/>
                </a:solidFill>
              </a:defRPr>
            </a:pPr>
            <a:endParaRPr/>
          </a:p>
          <a:p>
            <a:pPr marL="280736" indent="-280736">
              <a:buSzPct val="100000"/>
              <a:buChar char="•"/>
              <a:defRPr sz="2800" spc="296">
                <a:solidFill>
                  <a:srgbClr val="FFFFFF"/>
                </a:solidFill>
              </a:defRPr>
            </a:pPr>
            <a:r>
              <a:t>Useful if you want to i.e. specify the file you want to run the script on.</a:t>
            </a:r>
          </a:p>
          <a:p>
            <a:pPr>
              <a:defRPr sz="2800" spc="296">
                <a:solidFill>
                  <a:srgbClr val="FFFFFF"/>
                </a:solidFill>
              </a:defRPr>
            </a:pPr>
            <a:endParaRPr/>
          </a:p>
          <a:p>
            <a:pPr marL="280736" indent="-280736">
              <a:buSzPct val="100000"/>
              <a:buChar char="•"/>
              <a:defRPr sz="2800" spc="296">
                <a:solidFill>
                  <a:srgbClr val="FFFFFF"/>
                </a:solidFill>
              </a:defRPr>
            </a:pPr>
            <a:r>
              <a:t>A script is called with </a:t>
            </a:r>
            <a:r>
              <a:rPr b="1" i="1"/>
              <a:t>bash</a:t>
            </a:r>
            <a:r>
              <a:t> (or simply </a:t>
            </a:r>
            <a:r>
              <a:rPr b="1" i="1"/>
              <a:t>sh</a:t>
            </a:r>
            <a:r>
              <a:t>).</a:t>
            </a:r>
          </a:p>
          <a:p>
            <a:pPr marL="280736" indent="-280736">
              <a:buSzPct val="100000"/>
              <a:buChar char="•"/>
              <a:defRPr sz="2800" spc="296">
                <a:solidFill>
                  <a:srgbClr val="FFFFFF"/>
                </a:solidFill>
              </a:defRPr>
            </a:pPr>
            <a:endParaRPr/>
          </a:p>
          <a:p>
            <a:pPr marL="280736" indent="-280736">
              <a:buSzPct val="100000"/>
              <a:buChar char="•"/>
              <a:defRPr sz="2800" spc="296">
                <a:solidFill>
                  <a:srgbClr val="FFFFFF"/>
                </a:solidFill>
              </a:defRPr>
            </a:pPr>
            <a:r>
              <a:t>The</a:t>
            </a:r>
            <a:r>
              <a:rPr b="1"/>
              <a:t> first argument</a:t>
            </a:r>
            <a:r>
              <a:t> after the script name will be </a:t>
            </a:r>
            <a:r>
              <a:rPr b="1"/>
              <a:t>$1 </a:t>
            </a:r>
            <a:r>
              <a:t>inside the script. </a:t>
            </a:r>
          </a:p>
          <a:p>
            <a:pPr marL="280736" indent="-280736">
              <a:buSzPct val="100000"/>
              <a:buChar char="•"/>
              <a:defRPr sz="2800" spc="296">
                <a:solidFill>
                  <a:srgbClr val="FFFFFF"/>
                </a:solidFill>
              </a:defRPr>
            </a:pPr>
            <a:r>
              <a:t>The </a:t>
            </a:r>
            <a:r>
              <a:rPr b="1"/>
              <a:t>second</a:t>
            </a:r>
            <a:r>
              <a:t> </a:t>
            </a:r>
            <a:r>
              <a:rPr b="1"/>
              <a:t>argument</a:t>
            </a:r>
            <a:r>
              <a:t> will be </a:t>
            </a:r>
            <a:r>
              <a:rPr b="1"/>
              <a:t>$2</a:t>
            </a:r>
            <a:r>
              <a:t> and so on.</a:t>
            </a:r>
          </a:p>
        </p:txBody>
      </p:sp>
      <p:sp>
        <p:nvSpPr>
          <p:cNvPr id="1953" name="TextShape 28"/>
          <p:cNvSpPr txBox="1"/>
          <p:nvPr/>
        </p:nvSpPr>
        <p:spPr>
          <a:xfrm>
            <a:off x="12611780" y="8567123"/>
            <a:ext cx="10099677" cy="1664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800" i="1" spc="296">
                <a:solidFill>
                  <a:schemeClr val="accent4">
                    <a:lumOff val="22549"/>
                  </a:schemeClr>
                </a:solidFill>
                <a:latin typeface="Courier New"/>
                <a:ea typeface="Courier New"/>
                <a:cs typeface="Courier New"/>
                <a:sym typeface="Courier New"/>
              </a:defRPr>
            </a:pPr>
            <a:r>
              <a:rPr dirty="0"/>
              <a:t># Comment line </a:t>
            </a:r>
            <a:r>
              <a:rPr b="1" dirty="0"/>
              <a:t>script 2</a:t>
            </a:r>
          </a:p>
          <a:p>
            <a:pPr>
              <a:defRPr sz="2800" i="1" spc="296">
                <a:solidFill>
                  <a:schemeClr val="accent4">
                    <a:lumOff val="22549"/>
                  </a:schemeClr>
                </a:solidFill>
                <a:latin typeface="Courier New"/>
                <a:ea typeface="Courier New"/>
                <a:cs typeface="Courier New"/>
                <a:sym typeface="Courier New"/>
              </a:defRPr>
            </a:pPr>
            <a:r>
              <a:rPr dirty="0"/>
              <a:t># Usage: </a:t>
            </a:r>
            <a:r>
              <a:rPr dirty="0" err="1"/>
              <a:t>cut_col</a:t>
            </a:r>
            <a:r>
              <a:rPr dirty="0"/>
              <a:t> </a:t>
            </a:r>
            <a:r>
              <a:rPr dirty="0" err="1"/>
              <a:t>file_name</a:t>
            </a:r>
            <a:r>
              <a:rPr dirty="0"/>
              <a:t> </a:t>
            </a:r>
            <a:r>
              <a:rPr dirty="0" err="1"/>
              <a:t>column_number</a:t>
            </a:r>
            <a:endParaRPr dirty="0"/>
          </a:p>
          <a:p>
            <a:pPr>
              <a:defRPr sz="2800" b="1" spc="296">
                <a:solidFill>
                  <a:schemeClr val="accent4">
                    <a:lumOff val="22549"/>
                  </a:schemeClr>
                </a:solidFill>
                <a:latin typeface="Courier New"/>
                <a:ea typeface="Courier New"/>
                <a:cs typeface="Courier New"/>
                <a:sym typeface="Courier New"/>
              </a:defRPr>
            </a:pPr>
            <a:endParaRPr dirty="0"/>
          </a:p>
          <a:p>
            <a:pPr>
              <a:defRPr sz="2800" b="1" spc="296">
                <a:solidFill>
                  <a:schemeClr val="accent4">
                    <a:lumOff val="22549"/>
                  </a:schemeClr>
                </a:solidFill>
                <a:latin typeface="Courier New"/>
                <a:ea typeface="Courier New"/>
                <a:cs typeface="Courier New"/>
                <a:sym typeface="Courier New"/>
              </a:defRPr>
            </a:pPr>
            <a:r>
              <a:rPr dirty="0"/>
              <a:t>cut -d ',' -f $1 $2  </a:t>
            </a:r>
          </a:p>
        </p:txBody>
      </p:sp>
      <p:sp>
        <p:nvSpPr>
          <p:cNvPr id="1954" name="TextShape 29"/>
          <p:cNvSpPr txBox="1"/>
          <p:nvPr/>
        </p:nvSpPr>
        <p:spPr>
          <a:xfrm>
            <a:off x="12762061" y="11356166"/>
            <a:ext cx="8750683"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defRPr sz="3000" b="1" spc="317">
                <a:solidFill>
                  <a:srgbClr val="3F4756"/>
                </a:solidFill>
                <a:latin typeface="Courier New"/>
                <a:ea typeface="Courier New"/>
                <a:cs typeface="Courier New"/>
                <a:sym typeface="Courier New"/>
              </a:defRPr>
            </a:lvl1pPr>
          </a:lstStyle>
          <a:p>
            <a:r>
              <a:t>$ bash cut_col patients.txt 3</a:t>
            </a:r>
          </a:p>
        </p:txBody>
      </p:sp>
      <p:sp>
        <p:nvSpPr>
          <p:cNvPr id="1955"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90</a:t>
            </a:fld>
            <a:endParaRPr/>
          </a:p>
        </p:txBody>
      </p:sp>
      <p:sp>
        <p:nvSpPr>
          <p:cNvPr id="1956" name="Group 3"/>
          <p:cNvSpPr txBox="1"/>
          <p:nvPr/>
        </p:nvSpPr>
        <p:spPr>
          <a:xfrm>
            <a:off x="7656626" y="1004198"/>
            <a:ext cx="9058048"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COMMAND LINE INPUT</a:t>
            </a:r>
          </a:p>
        </p:txBody>
      </p:sp>
      <p:sp>
        <p:nvSpPr>
          <p:cNvPr id="1957"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Tree>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9" name="Rectangle"/>
          <p:cNvSpPr/>
          <p:nvPr/>
        </p:nvSpPr>
        <p:spPr>
          <a:xfrm>
            <a:off x="-410056" y="9488"/>
            <a:ext cx="25191412" cy="2729583"/>
          </a:xfrm>
          <a:prstGeom prst="rect">
            <a:avLst/>
          </a:prstGeom>
          <a:solidFill>
            <a:srgbClr val="FFC899"/>
          </a:solidFill>
          <a:ln w="12700">
            <a:miter lim="400000"/>
          </a:ln>
        </p:spPr>
        <p:txBody>
          <a:bodyPr lIns="45718" tIns="45718" rIns="45718" bIns="45718" anchor="ctr"/>
          <a:lstStyle/>
          <a:p>
            <a:pPr>
              <a:defRPr>
                <a:solidFill>
                  <a:srgbClr val="000000"/>
                </a:solidFill>
              </a:defRPr>
            </a:pPr>
            <a:endParaRPr/>
          </a:p>
        </p:txBody>
      </p:sp>
      <p:sp>
        <p:nvSpPr>
          <p:cNvPr id="1960" name="Скругленный прямоугольник 7"/>
          <p:cNvSpPr/>
          <p:nvPr/>
        </p:nvSpPr>
        <p:spPr>
          <a:xfrm>
            <a:off x="1235705" y="4680742"/>
            <a:ext cx="10573393" cy="6796195"/>
          </a:xfrm>
          <a:prstGeom prst="roundRect">
            <a:avLst>
              <a:gd name="adj" fmla="val 2958"/>
            </a:avLst>
          </a:prstGeom>
          <a:solidFill>
            <a:srgbClr val="B3C2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1961" name="TextShape 28"/>
          <p:cNvSpPr txBox="1"/>
          <p:nvPr/>
        </p:nvSpPr>
        <p:spPr>
          <a:xfrm>
            <a:off x="1706332" y="4922519"/>
            <a:ext cx="10106923" cy="7570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800" b="1" spc="296">
                <a:solidFill>
                  <a:schemeClr val="accent4">
                    <a:lumOff val="22549"/>
                  </a:schemeClr>
                </a:solidFill>
                <a:latin typeface="Courier New"/>
                <a:ea typeface="Courier New"/>
                <a:cs typeface="Courier New"/>
                <a:sym typeface="Courier New"/>
              </a:defRPr>
            </a:pPr>
            <a:r>
              <a:rPr dirty="0"/>
              <a:t>#example of a for loop in bash</a:t>
            </a: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r>
              <a:rPr dirty="0"/>
              <a:t>for file in *.txt</a:t>
            </a:r>
          </a:p>
          <a:p>
            <a:pPr>
              <a:defRPr sz="2800" b="1" spc="296">
                <a:solidFill>
                  <a:schemeClr val="accent4">
                    <a:lumOff val="22549"/>
                  </a:schemeClr>
                </a:solidFill>
                <a:latin typeface="Courier New"/>
                <a:ea typeface="Courier New"/>
                <a:cs typeface="Courier New"/>
                <a:sym typeface="Courier New"/>
              </a:defRPr>
            </a:pPr>
            <a:r>
              <a:rPr dirty="0"/>
              <a:t>do</a:t>
            </a: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r>
              <a:rPr dirty="0"/>
              <a:t>      echo $file</a:t>
            </a: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r>
              <a:rPr dirty="0"/>
              <a:t>      </a:t>
            </a:r>
            <a:r>
              <a:rPr dirty="0" err="1"/>
              <a:t>wc</a:t>
            </a:r>
            <a:r>
              <a:rPr dirty="0"/>
              <a:t> $file</a:t>
            </a: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r>
              <a:rPr dirty="0"/>
              <a:t>done</a:t>
            </a: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r>
              <a:rPr dirty="0"/>
              <a:t>#the general syntax of a for loop is:</a:t>
            </a: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r>
              <a:rPr dirty="0"/>
              <a:t>for [iterator] in [generator]</a:t>
            </a:r>
          </a:p>
          <a:p>
            <a:pPr>
              <a:defRPr sz="2800" b="1" spc="296">
                <a:solidFill>
                  <a:schemeClr val="accent4">
                    <a:lumOff val="22549"/>
                  </a:schemeClr>
                </a:solidFill>
                <a:latin typeface="Courier New"/>
                <a:ea typeface="Courier New"/>
                <a:cs typeface="Courier New"/>
                <a:sym typeface="Courier New"/>
              </a:defRPr>
            </a:pPr>
            <a:r>
              <a:rPr dirty="0"/>
              <a:t>do</a:t>
            </a: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r>
              <a:rPr dirty="0"/>
              <a:t>      commands</a:t>
            </a: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r>
              <a:rPr dirty="0"/>
              <a:t>done </a:t>
            </a: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endParaRPr dirty="0">
              <a:solidFill>
                <a:srgbClr val="FFFFFF"/>
              </a:solidFill>
            </a:endParaRPr>
          </a:p>
          <a:p>
            <a:pPr>
              <a:defRPr sz="2800" b="1" spc="296">
                <a:solidFill>
                  <a:schemeClr val="accent4">
                    <a:lumOff val="22549"/>
                  </a:schemeClr>
                </a:solidFill>
                <a:latin typeface="Courier New"/>
                <a:ea typeface="Courier New"/>
                <a:cs typeface="Courier New"/>
                <a:sym typeface="Courier New"/>
              </a:defRPr>
            </a:pPr>
            <a:endParaRPr dirty="0">
              <a:solidFill>
                <a:srgbClr val="FFFFFF"/>
              </a:solidFill>
            </a:endParaRPr>
          </a:p>
          <a:p>
            <a:pPr>
              <a:defRPr sz="2800" b="1" spc="296">
                <a:solidFill>
                  <a:srgbClr val="FFFFFF"/>
                </a:solidFill>
                <a:latin typeface="Courier New"/>
                <a:ea typeface="Courier New"/>
                <a:cs typeface="Courier New"/>
                <a:sym typeface="Courier New"/>
              </a:defRPr>
            </a:pPr>
            <a:endParaRPr dirty="0">
              <a:solidFill>
                <a:srgbClr val="FFFFFF"/>
              </a:solidFill>
            </a:endParaRPr>
          </a:p>
        </p:txBody>
      </p:sp>
      <p:sp>
        <p:nvSpPr>
          <p:cNvPr id="1962" name="TextShape 29"/>
          <p:cNvSpPr txBox="1"/>
          <p:nvPr/>
        </p:nvSpPr>
        <p:spPr>
          <a:xfrm>
            <a:off x="13276574" y="6522718"/>
            <a:ext cx="9976877" cy="4369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SzPct val="100000"/>
              <a:buChar char="•"/>
              <a:defRPr sz="2800" spc="296">
                <a:solidFill>
                  <a:srgbClr val="FFFFFF"/>
                </a:solidFill>
              </a:defRPr>
            </a:pPr>
            <a:r>
              <a:t>Loops allow you to repeat the same action several times, once for each file for example. </a:t>
            </a:r>
          </a:p>
          <a:p>
            <a:pPr marL="280736" indent="-280736">
              <a:buSzPct val="100000"/>
              <a:buChar char="•"/>
              <a:defRPr sz="2800" spc="296">
                <a:solidFill>
                  <a:srgbClr val="FFFFFF"/>
                </a:solidFill>
              </a:defRPr>
            </a:pPr>
            <a:endParaRPr/>
          </a:p>
          <a:p>
            <a:pPr marL="280736" indent="-280736">
              <a:buSzPct val="100000"/>
              <a:buChar char="•"/>
              <a:defRPr sz="2800" spc="296">
                <a:solidFill>
                  <a:srgbClr val="FFFFFF"/>
                </a:solidFill>
              </a:defRPr>
            </a:pPr>
            <a:r>
              <a:t>Many bash commands can be run on several files, i.e.</a:t>
            </a:r>
          </a:p>
          <a:p>
            <a:pPr marL="280736" indent="-280736">
              <a:buSzPct val="100000"/>
              <a:buChar char="•"/>
              <a:defRPr sz="2800" spc="296">
                <a:solidFill>
                  <a:srgbClr val="FFFFFF"/>
                </a:solidFill>
              </a:defRPr>
            </a:pPr>
            <a:endParaRPr/>
          </a:p>
          <a:p>
            <a:pPr>
              <a:defRPr sz="2800" b="1" spc="296">
                <a:solidFill>
                  <a:srgbClr val="FFFFFF"/>
                </a:solidFill>
                <a:latin typeface="Courier New"/>
                <a:ea typeface="Courier New"/>
                <a:cs typeface="Courier New"/>
                <a:sym typeface="Courier New"/>
              </a:defRPr>
            </a:pPr>
            <a:r>
              <a:t>$ wc *.txt</a:t>
            </a:r>
          </a:p>
          <a:p>
            <a:pPr>
              <a:defRPr sz="2800" spc="296">
                <a:solidFill>
                  <a:srgbClr val="FFFFFF"/>
                </a:solidFill>
              </a:defRPr>
            </a:pPr>
            <a:endParaRPr/>
          </a:p>
          <a:p>
            <a:pPr marL="280736" indent="-280736">
              <a:buSzPct val="100000"/>
              <a:buChar char="•"/>
              <a:defRPr sz="2800" spc="296">
                <a:solidFill>
                  <a:srgbClr val="FFFFFF"/>
                </a:solidFill>
              </a:defRPr>
            </a:pPr>
            <a:r>
              <a:t>However, a loop is useful if you want to execute several commands for each file. </a:t>
            </a:r>
          </a:p>
        </p:txBody>
      </p:sp>
      <p:sp>
        <p:nvSpPr>
          <p:cNvPr id="1963"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91</a:t>
            </a:fld>
            <a:endParaRPr/>
          </a:p>
        </p:txBody>
      </p:sp>
      <p:sp>
        <p:nvSpPr>
          <p:cNvPr id="1964" name="Group 3"/>
          <p:cNvSpPr txBox="1"/>
          <p:nvPr/>
        </p:nvSpPr>
        <p:spPr>
          <a:xfrm>
            <a:off x="9262351" y="909460"/>
            <a:ext cx="5846598"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374556"/>
                </a:solidFill>
              </a:defRPr>
            </a:lvl1pPr>
          </a:lstStyle>
          <a:p>
            <a:r>
              <a:t>LOOP IN BASH</a:t>
            </a:r>
          </a:p>
        </p:txBody>
      </p:sp>
      <p:sp>
        <p:nvSpPr>
          <p:cNvPr id="1965" name="Arrow 3"/>
          <p:cNvSpPr/>
          <p:nvPr/>
        </p:nvSpPr>
        <p:spPr>
          <a:xfrm rot="19320000">
            <a:off x="10340606" y="3286332"/>
            <a:ext cx="3125058" cy="2758822"/>
          </a:xfrm>
          <a:custGeom>
            <a:avLst/>
            <a:gdLst/>
            <a:ahLst/>
            <a:cxnLst>
              <a:cxn ang="0">
                <a:pos x="wd2" y="hd2"/>
              </a:cxn>
              <a:cxn ang="5400000">
                <a:pos x="wd2" y="hd2"/>
              </a:cxn>
              <a:cxn ang="10800000">
                <a:pos x="wd2" y="hd2"/>
              </a:cxn>
              <a:cxn ang="16200000">
                <a:pos x="wd2" y="hd2"/>
              </a:cxn>
            </a:cxnLst>
            <a:rect l="0" t="0" r="r" b="b"/>
            <a:pathLst>
              <a:path w="21600" h="21600" extrusionOk="0">
                <a:moveTo>
                  <a:pt x="9418" y="0"/>
                </a:moveTo>
                <a:cubicBezTo>
                  <a:pt x="4218" y="41"/>
                  <a:pt x="0" y="4377"/>
                  <a:pt x="0" y="10278"/>
                </a:cubicBezTo>
                <a:lnTo>
                  <a:pt x="0" y="10847"/>
                </a:lnTo>
                <a:cubicBezTo>
                  <a:pt x="0" y="16776"/>
                  <a:pt x="4259" y="21600"/>
                  <a:pt x="9493" y="21600"/>
                </a:cubicBezTo>
                <a:cubicBezTo>
                  <a:pt x="9512" y="21600"/>
                  <a:pt x="9531" y="21598"/>
                  <a:pt x="9550" y="21598"/>
                </a:cubicBezTo>
                <a:lnTo>
                  <a:pt x="9581" y="21598"/>
                </a:lnTo>
                <a:lnTo>
                  <a:pt x="9577" y="21027"/>
                </a:lnTo>
                <a:lnTo>
                  <a:pt x="9577" y="17837"/>
                </a:lnTo>
                <a:lnTo>
                  <a:pt x="9584" y="17837"/>
                </a:lnTo>
                <a:lnTo>
                  <a:pt x="9569" y="16699"/>
                </a:lnTo>
                <a:lnTo>
                  <a:pt x="9533" y="16699"/>
                </a:lnTo>
                <a:cubicBezTo>
                  <a:pt x="9520" y="16699"/>
                  <a:pt x="9506" y="16701"/>
                  <a:pt x="9493" y="16701"/>
                </a:cubicBezTo>
                <a:cubicBezTo>
                  <a:pt x="6644" y="16701"/>
                  <a:pt x="4327" y="14075"/>
                  <a:pt x="4327" y="10847"/>
                </a:cubicBezTo>
                <a:lnTo>
                  <a:pt x="4327" y="10669"/>
                </a:lnTo>
                <a:cubicBezTo>
                  <a:pt x="4365" y="7497"/>
                  <a:pt x="6641" y="4928"/>
                  <a:pt x="9444" y="4899"/>
                </a:cubicBezTo>
                <a:lnTo>
                  <a:pt x="9539" y="4899"/>
                </a:lnTo>
                <a:cubicBezTo>
                  <a:pt x="12226" y="4925"/>
                  <a:pt x="14431" y="7288"/>
                  <a:pt x="14644" y="10278"/>
                </a:cubicBezTo>
                <a:lnTo>
                  <a:pt x="12029" y="10278"/>
                </a:lnTo>
                <a:lnTo>
                  <a:pt x="16815" y="17636"/>
                </a:lnTo>
                <a:lnTo>
                  <a:pt x="21600" y="10278"/>
                </a:lnTo>
                <a:lnTo>
                  <a:pt x="18976" y="10278"/>
                </a:lnTo>
                <a:cubicBezTo>
                  <a:pt x="18756" y="4585"/>
                  <a:pt x="14612" y="27"/>
                  <a:pt x="9539" y="0"/>
                </a:cubicBezTo>
                <a:lnTo>
                  <a:pt x="9503" y="0"/>
                </a:lnTo>
                <a:cubicBezTo>
                  <a:pt x="9500" y="0"/>
                  <a:pt x="9496" y="0"/>
                  <a:pt x="9493" y="0"/>
                </a:cubicBezTo>
                <a:lnTo>
                  <a:pt x="9491" y="0"/>
                </a:lnTo>
                <a:cubicBezTo>
                  <a:pt x="9488" y="0"/>
                  <a:pt x="9485" y="0"/>
                  <a:pt x="9481" y="0"/>
                </a:cubicBezTo>
                <a:lnTo>
                  <a:pt x="9418" y="0"/>
                </a:lnTo>
                <a:close/>
              </a:path>
            </a:pathLst>
          </a:custGeom>
          <a:solidFill>
            <a:srgbClr val="FFC899"/>
          </a:solidFill>
          <a:ln w="12700">
            <a:miter lim="400000"/>
          </a:ln>
        </p:spPr>
        <p:txBody>
          <a:bodyPr lIns="45718" tIns="45718" rIns="45718" bIns="45718" anchor="ctr"/>
          <a:lstStyle/>
          <a:p>
            <a:endParaRPr/>
          </a:p>
        </p:txBody>
      </p:sp>
    </p:spTree>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7"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92</a:t>
            </a:fld>
            <a:endParaRPr/>
          </a:p>
        </p:txBody>
      </p:sp>
      <p:sp>
        <p:nvSpPr>
          <p:cNvPr id="1968" name="Group 3"/>
          <p:cNvSpPr txBox="1"/>
          <p:nvPr/>
        </p:nvSpPr>
        <p:spPr>
          <a:xfrm>
            <a:off x="8266263" y="909460"/>
            <a:ext cx="7838774"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OTHER SCRIPTING </a:t>
            </a:r>
          </a:p>
        </p:txBody>
      </p:sp>
      <p:sp>
        <p:nvSpPr>
          <p:cNvPr id="1969" name="TextShape 29"/>
          <p:cNvSpPr txBox="1"/>
          <p:nvPr/>
        </p:nvSpPr>
        <p:spPr>
          <a:xfrm>
            <a:off x="1463246" y="4885006"/>
            <a:ext cx="21444808" cy="7608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SzPct val="100000"/>
              <a:buChar char="•"/>
              <a:defRPr sz="2800" spc="296">
                <a:solidFill>
                  <a:srgbClr val="FFFFFF"/>
                </a:solidFill>
              </a:defRPr>
            </a:pPr>
            <a:r>
              <a:t>This is a bash script. It's basically just a text file but we tell the computer to use bash to interpret it by calling it with 'bash my_script.sh'</a:t>
            </a:r>
            <a:endParaRPr sz="1200" spc="126">
              <a:solidFill>
                <a:srgbClr val="000000"/>
              </a:solidFill>
              <a:latin typeface="Times Roman"/>
              <a:ea typeface="Times Roman"/>
              <a:cs typeface="Times Roman"/>
              <a:sym typeface="Times Roman"/>
            </a:endParaRPr>
          </a:p>
          <a:p>
            <a:pPr>
              <a:defRPr sz="2800" spc="296">
                <a:solidFill>
                  <a:srgbClr val="FFFFFF"/>
                </a:solidFill>
              </a:defRPr>
            </a:pPr>
            <a:endParaRPr sz="1200" spc="126">
              <a:solidFill>
                <a:srgbClr val="000000"/>
              </a:solidFill>
              <a:latin typeface="Times Roman"/>
              <a:ea typeface="Times Roman"/>
              <a:cs typeface="Times Roman"/>
              <a:sym typeface="Times Roman"/>
            </a:endParaRPr>
          </a:p>
          <a:p>
            <a:pPr marL="280736" indent="-280736">
              <a:buSzPct val="100000"/>
              <a:buChar char="•"/>
              <a:defRPr sz="2800" spc="296">
                <a:solidFill>
                  <a:srgbClr val="FFFFFF"/>
                </a:solidFill>
              </a:defRPr>
            </a:pPr>
            <a:r>
              <a:t>We can also run scripts in other languages from the command line, i.e. python:</a:t>
            </a:r>
          </a:p>
          <a:p>
            <a:pPr>
              <a:defRPr sz="2800" spc="296">
                <a:solidFill>
                  <a:srgbClr val="FFFFFF"/>
                </a:solidFill>
              </a:defRPr>
            </a:pPr>
            <a:endParaRPr/>
          </a:p>
          <a:p>
            <a:pPr>
              <a:defRPr sz="2800" spc="296">
                <a:solidFill>
                  <a:srgbClr val="FFFFFF"/>
                </a:solidFill>
              </a:defRPr>
            </a:pPr>
            <a:endParaRPr/>
          </a:p>
          <a:p>
            <a:pPr>
              <a:defRPr sz="2800" spc="296">
                <a:solidFill>
                  <a:srgbClr val="FFFFFF"/>
                </a:solidFill>
              </a:defRPr>
            </a:pPr>
            <a:endParaRPr/>
          </a:p>
          <a:p>
            <a:pPr>
              <a:defRPr sz="2800" spc="296">
                <a:solidFill>
                  <a:srgbClr val="FFFFFF"/>
                </a:solidFill>
              </a:defRPr>
            </a:pPr>
            <a:endParaRPr/>
          </a:p>
          <a:p>
            <a:pPr>
              <a:defRPr sz="2800" spc="296">
                <a:solidFill>
                  <a:srgbClr val="FFFFFF"/>
                </a:solidFill>
              </a:defRPr>
            </a:pPr>
            <a:endParaRPr/>
          </a:p>
          <a:p>
            <a:pPr>
              <a:defRPr sz="2800" spc="296">
                <a:solidFill>
                  <a:srgbClr val="FFFFFF"/>
                </a:solidFill>
              </a:defRPr>
            </a:pPr>
            <a:endParaRPr sz="1200" spc="126">
              <a:solidFill>
                <a:srgbClr val="000000"/>
              </a:solidFill>
              <a:latin typeface="Times Roman"/>
              <a:ea typeface="Times Roman"/>
              <a:cs typeface="Times Roman"/>
              <a:sym typeface="Times Roman"/>
            </a:endParaRPr>
          </a:p>
          <a:p>
            <a:pPr marL="280736" indent="-280736">
              <a:buSzPct val="100000"/>
              <a:buChar char="•"/>
              <a:defRPr sz="2800" spc="296">
                <a:solidFill>
                  <a:srgbClr val="FFFFFF"/>
                </a:solidFill>
              </a:defRPr>
            </a:pPr>
            <a:r>
              <a:t>Scripts in the R language are called with the command ‘Rscript':</a:t>
            </a:r>
          </a:p>
          <a:p>
            <a:pPr>
              <a:defRPr sz="2800" spc="296">
                <a:solidFill>
                  <a:srgbClr val="FFFFFF"/>
                </a:solidFill>
              </a:defRPr>
            </a:pPr>
            <a:endParaRPr/>
          </a:p>
          <a:p>
            <a:pPr>
              <a:defRPr sz="2800" spc="296">
                <a:solidFill>
                  <a:srgbClr val="FFFFFF"/>
                </a:solidFill>
              </a:defRPr>
            </a:pPr>
            <a:endParaRPr/>
          </a:p>
          <a:p>
            <a:pPr>
              <a:defRPr sz="2800" spc="296">
                <a:solidFill>
                  <a:srgbClr val="FFFFFF"/>
                </a:solidFill>
              </a:defRPr>
            </a:pPr>
            <a:endParaRPr/>
          </a:p>
          <a:p>
            <a:pPr>
              <a:defRPr sz="2800" spc="296">
                <a:solidFill>
                  <a:srgbClr val="FFFFFF"/>
                </a:solidFill>
              </a:defRPr>
            </a:pPr>
            <a:endParaRPr/>
          </a:p>
          <a:p>
            <a:pPr>
              <a:defRPr sz="2800" spc="296">
                <a:solidFill>
                  <a:srgbClr val="FFFFFF"/>
                </a:solidFill>
              </a:defRPr>
            </a:pPr>
            <a:endParaRPr/>
          </a:p>
          <a:p>
            <a:pPr marL="280736" indent="-280736">
              <a:buSzPct val="100000"/>
              <a:buChar char="•"/>
              <a:defRPr sz="2800" spc="296">
                <a:solidFill>
                  <a:srgbClr val="FFFFFF"/>
                </a:solidFill>
              </a:defRPr>
            </a:pPr>
            <a:r>
              <a:t>You need to have R and python installed on your computer in order to be able to call them on the command line.</a:t>
            </a:r>
          </a:p>
        </p:txBody>
      </p:sp>
      <p:sp>
        <p:nvSpPr>
          <p:cNvPr id="1970"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1971" name="Скругленный прямоугольник 7"/>
          <p:cNvSpPr/>
          <p:nvPr/>
        </p:nvSpPr>
        <p:spPr>
          <a:xfrm>
            <a:off x="2440266" y="6964122"/>
            <a:ext cx="8990596" cy="758073"/>
          </a:xfrm>
          <a:prstGeom prst="roundRect">
            <a:avLst>
              <a:gd name="adj" fmla="val 29738"/>
            </a:avLst>
          </a:prstGeom>
          <a:solidFill>
            <a:srgbClr val="D8C1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C74F"/>
                </a:solidFill>
                <a:latin typeface="Calibri"/>
                <a:ea typeface="Calibri"/>
                <a:cs typeface="Calibri"/>
                <a:sym typeface="Calibri"/>
              </a:defRPr>
            </a:pPr>
            <a:endParaRPr/>
          </a:p>
        </p:txBody>
      </p:sp>
      <p:sp>
        <p:nvSpPr>
          <p:cNvPr id="1972" name="Скругленный прямоугольник 7"/>
          <p:cNvSpPr/>
          <p:nvPr/>
        </p:nvSpPr>
        <p:spPr>
          <a:xfrm>
            <a:off x="2440266" y="3557471"/>
            <a:ext cx="8990596" cy="758072"/>
          </a:xfrm>
          <a:prstGeom prst="roundRect">
            <a:avLst>
              <a:gd name="adj" fmla="val 29738"/>
            </a:avLst>
          </a:prstGeom>
          <a:solidFill>
            <a:srgbClr val="FFC899"/>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C74F"/>
                </a:solidFill>
                <a:latin typeface="Calibri"/>
                <a:ea typeface="Calibri"/>
                <a:cs typeface="Calibri"/>
                <a:sym typeface="Calibri"/>
              </a:defRPr>
            </a:pPr>
            <a:endParaRPr/>
          </a:p>
        </p:txBody>
      </p:sp>
      <p:sp>
        <p:nvSpPr>
          <p:cNvPr id="1973" name="Скругленный прямоугольник 7"/>
          <p:cNvSpPr/>
          <p:nvPr/>
        </p:nvSpPr>
        <p:spPr>
          <a:xfrm>
            <a:off x="2440266" y="9824690"/>
            <a:ext cx="8990596" cy="758072"/>
          </a:xfrm>
          <a:prstGeom prst="roundRect">
            <a:avLst>
              <a:gd name="adj" fmla="val 29738"/>
            </a:avLst>
          </a:prstGeom>
          <a:solidFill>
            <a:srgbClr val="FFFF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chemeClr val="accent4">
                    <a:lumOff val="45098"/>
                  </a:schemeClr>
                </a:solidFill>
                <a:latin typeface="Calibri"/>
                <a:ea typeface="Calibri"/>
                <a:cs typeface="Calibri"/>
                <a:sym typeface="Calibri"/>
              </a:defRPr>
            </a:pPr>
            <a:endParaRPr/>
          </a:p>
        </p:txBody>
      </p:sp>
      <p:sp>
        <p:nvSpPr>
          <p:cNvPr id="1974" name="TextShape 29"/>
          <p:cNvSpPr txBox="1"/>
          <p:nvPr/>
        </p:nvSpPr>
        <p:spPr>
          <a:xfrm>
            <a:off x="2906203" y="7082258"/>
            <a:ext cx="8509001"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defRPr sz="3000" b="1" spc="317">
                <a:solidFill>
                  <a:srgbClr val="3F4756"/>
                </a:solidFill>
                <a:latin typeface="Courier New"/>
                <a:ea typeface="Courier New"/>
                <a:cs typeface="Courier New"/>
                <a:sym typeface="Courier New"/>
              </a:defRPr>
            </a:lvl1pPr>
          </a:lstStyle>
          <a:p>
            <a:r>
              <a:t>$ python align_reads.py</a:t>
            </a:r>
          </a:p>
        </p:txBody>
      </p:sp>
      <p:sp>
        <p:nvSpPr>
          <p:cNvPr id="1975" name="TextShape 29"/>
          <p:cNvSpPr txBox="1"/>
          <p:nvPr/>
        </p:nvSpPr>
        <p:spPr>
          <a:xfrm>
            <a:off x="2906203" y="9942825"/>
            <a:ext cx="8509001"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defRPr sz="3000" b="1" spc="317">
                <a:solidFill>
                  <a:srgbClr val="3F4756"/>
                </a:solidFill>
                <a:latin typeface="Courier New"/>
                <a:ea typeface="Courier New"/>
                <a:cs typeface="Courier New"/>
                <a:sym typeface="Courier New"/>
              </a:defRPr>
            </a:lvl1pPr>
          </a:lstStyle>
          <a:p>
            <a:r>
              <a:rPr dirty="0"/>
              <a:t>$ </a:t>
            </a:r>
            <a:r>
              <a:rPr dirty="0" err="1"/>
              <a:t>Rscript</a:t>
            </a:r>
            <a:r>
              <a:rPr dirty="0"/>
              <a:t> </a:t>
            </a:r>
            <a:r>
              <a:rPr dirty="0" err="1"/>
              <a:t>deSEQ_cancer_Data.R</a:t>
            </a:r>
            <a:endParaRPr dirty="0"/>
          </a:p>
        </p:txBody>
      </p:sp>
      <p:sp>
        <p:nvSpPr>
          <p:cNvPr id="1976" name="TextShape 29"/>
          <p:cNvSpPr txBox="1"/>
          <p:nvPr/>
        </p:nvSpPr>
        <p:spPr>
          <a:xfrm>
            <a:off x="2906203" y="3675607"/>
            <a:ext cx="8509001"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defRPr sz="3000" b="1" spc="317">
                <a:solidFill>
                  <a:srgbClr val="3F4756"/>
                </a:solidFill>
                <a:latin typeface="Courier New"/>
                <a:ea typeface="Courier New"/>
                <a:cs typeface="Courier New"/>
                <a:sym typeface="Courier New"/>
              </a:defRPr>
            </a:lvl1pPr>
          </a:lstStyle>
          <a:p>
            <a:r>
              <a:t>$ bash my_script.sh</a:t>
            </a:r>
          </a:p>
        </p:txBody>
      </p:sp>
    </p:spTree>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8" name="Rectangle 12"/>
          <p:cNvSpPr/>
          <p:nvPr/>
        </p:nvSpPr>
        <p:spPr>
          <a:xfrm>
            <a:off x="-14986" y="13441993"/>
            <a:ext cx="24401272" cy="254973"/>
          </a:xfrm>
          <a:prstGeom prst="rect">
            <a:avLst/>
          </a:prstGeom>
          <a:solidFill>
            <a:srgbClr val="FFC899"/>
          </a:solidFill>
          <a:ln w="12700">
            <a:miter lim="400000"/>
          </a:ln>
        </p:spPr>
        <p:txBody>
          <a:bodyPr lIns="45718" tIns="45718" rIns="45718" bIns="45718" anchor="ctr"/>
          <a:lstStyle/>
          <a:p>
            <a:pPr algn="ctr">
              <a:defRPr>
                <a:solidFill>
                  <a:srgbClr val="FFFFFF"/>
                </a:solidFill>
              </a:defRPr>
            </a:pPr>
            <a:endParaRPr/>
          </a:p>
        </p:txBody>
      </p:sp>
      <p:grpSp>
        <p:nvGrpSpPr>
          <p:cNvPr id="1992" name="Group"/>
          <p:cNvGrpSpPr/>
          <p:nvPr/>
        </p:nvGrpSpPr>
        <p:grpSpPr>
          <a:xfrm>
            <a:off x="7561860" y="1024532"/>
            <a:ext cx="25206934" cy="11666938"/>
            <a:chOff x="0" y="-1"/>
            <a:chExt cx="25206932" cy="11666936"/>
          </a:xfrm>
        </p:grpSpPr>
        <p:grpSp>
          <p:nvGrpSpPr>
            <p:cNvPr id="1990" name="Group"/>
            <p:cNvGrpSpPr/>
            <p:nvPr/>
          </p:nvGrpSpPr>
          <p:grpSpPr>
            <a:xfrm>
              <a:off x="0" y="-2"/>
              <a:ext cx="25206934" cy="11666938"/>
              <a:chOff x="0" y="-1"/>
              <a:chExt cx="25206932" cy="11666936"/>
            </a:xfrm>
          </p:grpSpPr>
          <p:grpSp>
            <p:nvGrpSpPr>
              <p:cNvPr id="1987" name="Group 36"/>
              <p:cNvGrpSpPr/>
              <p:nvPr/>
            </p:nvGrpSpPr>
            <p:grpSpPr>
              <a:xfrm>
                <a:off x="2132622" y="-2"/>
                <a:ext cx="19159732" cy="11007446"/>
                <a:chOff x="-1" y="-1"/>
                <a:chExt cx="19159730" cy="11007444"/>
              </a:xfrm>
            </p:grpSpPr>
            <p:sp>
              <p:nvSpPr>
                <p:cNvPr id="1979" name="Freeform 6"/>
                <p:cNvSpPr/>
                <p:nvPr/>
              </p:nvSpPr>
              <p:spPr>
                <a:xfrm>
                  <a:off x="1779836" y="-2"/>
                  <a:ext cx="15615945" cy="10705511"/>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80" name="Freeform 7"/>
                <p:cNvSpPr/>
                <p:nvPr/>
              </p:nvSpPr>
              <p:spPr>
                <a:xfrm>
                  <a:off x="1806323" y="10593"/>
                  <a:ext cx="15562975" cy="10223470"/>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81" name="Freeform 8"/>
                <p:cNvSpPr/>
                <p:nvPr/>
              </p:nvSpPr>
              <p:spPr>
                <a:xfrm>
                  <a:off x="1806323" y="10244656"/>
                  <a:ext cx="15562975" cy="4343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82" name="Rectangle 9"/>
                <p:cNvSpPr/>
                <p:nvPr/>
              </p:nvSpPr>
              <p:spPr>
                <a:xfrm>
                  <a:off x="2378412" y="815757"/>
                  <a:ext cx="14392311" cy="9026318"/>
                </a:xfrm>
                <a:prstGeom prst="rect">
                  <a:avLst/>
                </a:prstGeom>
                <a:solidFill>
                  <a:srgbClr val="C7F1FB"/>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83" name="Rectangle 10"/>
                <p:cNvSpPr/>
                <p:nvPr/>
              </p:nvSpPr>
              <p:spPr>
                <a:xfrm>
                  <a:off x="11436508" y="10679021"/>
                  <a:ext cx="7723221"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84" name="Freeform 11"/>
                <p:cNvSpPr/>
                <p:nvPr/>
              </p:nvSpPr>
              <p:spPr>
                <a:xfrm>
                  <a:off x="-1" y="10816745"/>
                  <a:ext cx="19159731" cy="1906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85" name="Rectangle 12"/>
                <p:cNvSpPr/>
                <p:nvPr/>
              </p:nvSpPr>
              <p:spPr>
                <a:xfrm>
                  <a:off x="-2" y="10679021"/>
                  <a:ext cx="7712627" cy="137727"/>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1986" name="Rectangle 13"/>
                <p:cNvSpPr/>
                <p:nvPr/>
              </p:nvSpPr>
              <p:spPr>
                <a:xfrm>
                  <a:off x="7712623" y="10679021"/>
                  <a:ext cx="3723887" cy="137727"/>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pic>
            <p:nvPicPr>
              <p:cNvPr id="1988" name="Picture Placeholder 37" descr="Picture Placeholder 37"/>
              <p:cNvPicPr>
                <a:picLocks noChangeAspect="1"/>
              </p:cNvPicPr>
              <p:nvPr/>
            </p:nvPicPr>
            <p:blipFill>
              <a:blip r:embed="rId3"/>
              <a:stretch>
                <a:fillRect/>
              </a:stretch>
            </p:blipFill>
            <p:spPr>
              <a:xfrm>
                <a:off x="4511037" y="815758"/>
                <a:ext cx="14392308" cy="9026317"/>
              </a:xfrm>
              <a:prstGeom prst="rect">
                <a:avLst/>
              </a:prstGeom>
              <a:ln w="12700" cap="flat">
                <a:noFill/>
                <a:miter lim="400000"/>
              </a:ln>
              <a:effectLst/>
            </p:spPr>
          </p:pic>
          <p:sp>
            <p:nvSpPr>
              <p:cNvPr id="1989" name="Oval 34"/>
              <p:cNvSpPr/>
              <p:nvPr/>
            </p:nvSpPr>
            <p:spPr>
              <a:xfrm>
                <a:off x="0" y="10461837"/>
                <a:ext cx="25206933" cy="1205099"/>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pic>
          <p:nvPicPr>
            <p:cNvPr id="1991" name="iStock-1124838925.pdf" descr="iStock-1124838925.pdf"/>
            <p:cNvPicPr>
              <a:picLocks noChangeAspect="1"/>
            </p:cNvPicPr>
            <p:nvPr/>
          </p:nvPicPr>
          <p:blipFill>
            <a:blip r:embed="rId4"/>
            <a:srcRect l="17085" t="18765" r="17085" b="22546"/>
            <a:stretch>
              <a:fillRect/>
            </a:stretch>
          </p:blipFill>
          <p:spPr>
            <a:xfrm>
              <a:off x="4495679" y="662102"/>
              <a:ext cx="14480779" cy="9278939"/>
            </a:xfrm>
            <a:custGeom>
              <a:avLst/>
              <a:gdLst/>
              <a:ahLst/>
              <a:cxnLst>
                <a:cxn ang="0">
                  <a:pos x="wd2" y="hd2"/>
                </a:cxn>
                <a:cxn ang="5400000">
                  <a:pos x="wd2" y="hd2"/>
                </a:cxn>
                <a:cxn ang="10800000">
                  <a:pos x="wd2" y="hd2"/>
                </a:cxn>
                <a:cxn ang="16200000">
                  <a:pos x="wd2" y="hd2"/>
                </a:cxn>
              </a:cxnLst>
              <a:rect l="0" t="0" r="r" b="b"/>
              <a:pathLst>
                <a:path w="21600" h="21600" extrusionOk="0">
                  <a:moveTo>
                    <a:pt x="328" y="0"/>
                  </a:moveTo>
                  <a:cubicBezTo>
                    <a:pt x="232" y="0"/>
                    <a:pt x="174" y="0"/>
                    <a:pt x="136" y="25"/>
                  </a:cubicBezTo>
                  <a:cubicBezTo>
                    <a:pt x="80" y="57"/>
                    <a:pt x="36" y="125"/>
                    <a:pt x="16" y="212"/>
                  </a:cubicBezTo>
                  <a:cubicBezTo>
                    <a:pt x="0" y="272"/>
                    <a:pt x="0" y="362"/>
                    <a:pt x="0" y="512"/>
                  </a:cubicBezTo>
                  <a:lnTo>
                    <a:pt x="0" y="21088"/>
                  </a:lnTo>
                  <a:cubicBezTo>
                    <a:pt x="0" y="21238"/>
                    <a:pt x="0" y="21328"/>
                    <a:pt x="16" y="21388"/>
                  </a:cubicBezTo>
                  <a:cubicBezTo>
                    <a:pt x="36" y="21475"/>
                    <a:pt x="80" y="21543"/>
                    <a:pt x="136" y="21575"/>
                  </a:cubicBezTo>
                  <a:cubicBezTo>
                    <a:pt x="174" y="21600"/>
                    <a:pt x="232" y="21600"/>
                    <a:pt x="328" y="21600"/>
                  </a:cubicBezTo>
                  <a:lnTo>
                    <a:pt x="21272" y="21600"/>
                  </a:lnTo>
                  <a:cubicBezTo>
                    <a:pt x="21368" y="21600"/>
                    <a:pt x="21426" y="21600"/>
                    <a:pt x="21464" y="21575"/>
                  </a:cubicBezTo>
                  <a:cubicBezTo>
                    <a:pt x="21520" y="21543"/>
                    <a:pt x="21564" y="21475"/>
                    <a:pt x="21584" y="21388"/>
                  </a:cubicBezTo>
                  <a:cubicBezTo>
                    <a:pt x="21600" y="21328"/>
                    <a:pt x="21600" y="21238"/>
                    <a:pt x="21600" y="21088"/>
                  </a:cubicBezTo>
                  <a:lnTo>
                    <a:pt x="21600" y="512"/>
                  </a:lnTo>
                  <a:cubicBezTo>
                    <a:pt x="21600" y="362"/>
                    <a:pt x="21600" y="272"/>
                    <a:pt x="21584" y="212"/>
                  </a:cubicBezTo>
                  <a:cubicBezTo>
                    <a:pt x="21564" y="125"/>
                    <a:pt x="21520" y="57"/>
                    <a:pt x="21464" y="25"/>
                  </a:cubicBezTo>
                  <a:cubicBezTo>
                    <a:pt x="21426" y="0"/>
                    <a:pt x="21368" y="0"/>
                    <a:pt x="21272" y="0"/>
                  </a:cubicBezTo>
                  <a:lnTo>
                    <a:pt x="328" y="0"/>
                  </a:lnTo>
                  <a:close/>
                </a:path>
              </a:pathLst>
            </a:custGeom>
            <a:ln w="12700" cap="flat">
              <a:noFill/>
              <a:miter lim="400000"/>
            </a:ln>
            <a:effectLst/>
          </p:spPr>
        </p:pic>
      </p:grpSp>
      <p:sp>
        <p:nvSpPr>
          <p:cNvPr id="1993" name="TextBox 11"/>
          <p:cNvSpPr txBox="1"/>
          <p:nvPr/>
        </p:nvSpPr>
        <p:spPr>
          <a:xfrm>
            <a:off x="813321" y="5421630"/>
            <a:ext cx="9620830" cy="28346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6000" spc="450">
                <a:solidFill>
                  <a:srgbClr val="FFFFFF"/>
                </a:solidFill>
              </a:defRPr>
            </a:lvl1pPr>
          </a:lstStyle>
          <a:p>
            <a:r>
              <a:rPr lang="en-US" dirty="0"/>
              <a:t>9</a:t>
            </a:r>
            <a:r>
              <a:rPr dirty="0"/>
              <a:t>. SOFTWARE INSTALLATION UPKEEP &amp; MORE</a:t>
            </a:r>
          </a:p>
        </p:txBody>
      </p:sp>
      <p:sp>
        <p:nvSpPr>
          <p:cNvPr id="1994"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93</a:t>
            </a:fld>
            <a:endParaRPr/>
          </a:p>
        </p:txBody>
      </p:sp>
    </p:spTree>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 name="TextShape 29"/>
          <p:cNvSpPr txBox="1"/>
          <p:nvPr/>
        </p:nvSpPr>
        <p:spPr>
          <a:xfrm>
            <a:off x="1697031" y="3486222"/>
            <a:ext cx="21410240" cy="311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SzPct val="100000"/>
              <a:buChar char="•"/>
              <a:defRPr sz="2800" spc="296">
                <a:solidFill>
                  <a:srgbClr val="FFFFFF"/>
                </a:solidFill>
              </a:defRPr>
            </a:pPr>
            <a:r>
              <a:rPr b="1"/>
              <a:t>Conda</a:t>
            </a:r>
            <a:r>
              <a:t> is an open source package &amp; environment management system. </a:t>
            </a:r>
          </a:p>
          <a:p>
            <a:pPr marL="280736" indent="-280736">
              <a:buSzPct val="100000"/>
              <a:buChar char="•"/>
              <a:defRPr sz="2800" spc="296">
                <a:solidFill>
                  <a:srgbClr val="FFFFFF"/>
                </a:solidFill>
              </a:defRPr>
            </a:pPr>
            <a:endParaRPr/>
          </a:p>
          <a:p>
            <a:pPr marL="280736" indent="-280736">
              <a:buSzPct val="100000"/>
              <a:buChar char="•"/>
              <a:defRPr sz="2800" spc="296">
                <a:solidFill>
                  <a:srgbClr val="FFFFFF"/>
                </a:solidFill>
              </a:defRPr>
            </a:pPr>
            <a:r>
              <a:t>Many softwares exist as conda packages, you can use conda to install them and their dependencies. </a:t>
            </a:r>
          </a:p>
          <a:p>
            <a:pPr marL="280736" indent="-280736">
              <a:buSzPct val="100000"/>
              <a:buChar char="•"/>
              <a:defRPr sz="2800" spc="296">
                <a:solidFill>
                  <a:srgbClr val="FFFFFF"/>
                </a:solidFill>
              </a:defRPr>
            </a:pPr>
            <a:endParaRPr/>
          </a:p>
          <a:p>
            <a:pPr marL="280736" indent="-280736">
              <a:buSzPct val="100000"/>
              <a:buChar char="•"/>
              <a:defRPr sz="2800" spc="296">
                <a:solidFill>
                  <a:srgbClr val="FFFFFF"/>
                </a:solidFill>
              </a:defRPr>
            </a:pPr>
            <a:r>
              <a:rPr b="1"/>
              <a:t>An environment</a:t>
            </a:r>
            <a:r>
              <a:t> is a specific combination of packages in a specific version.</a:t>
            </a:r>
          </a:p>
          <a:p>
            <a:pPr>
              <a:defRPr sz="2800" spc="296">
                <a:solidFill>
                  <a:srgbClr val="FFFFFF"/>
                </a:solidFill>
              </a:defRPr>
            </a:pPr>
            <a:endParaRPr/>
          </a:p>
          <a:p>
            <a:pPr marL="280736" indent="-280736">
              <a:buSzPct val="100000"/>
              <a:buChar char="•"/>
              <a:defRPr sz="2800" spc="296">
                <a:solidFill>
                  <a:srgbClr val="FFFFFF"/>
                </a:solidFill>
              </a:defRPr>
            </a:pPr>
            <a:r>
              <a:t>IF you do not update the packages, running an analysis in the same environment will give the same result. </a:t>
            </a:r>
          </a:p>
        </p:txBody>
      </p:sp>
      <p:sp>
        <p:nvSpPr>
          <p:cNvPr id="1997"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94</a:t>
            </a:fld>
            <a:endParaRPr/>
          </a:p>
        </p:txBody>
      </p:sp>
      <p:sp>
        <p:nvSpPr>
          <p:cNvPr id="1998"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grpSp>
        <p:nvGrpSpPr>
          <p:cNvPr id="2002" name="Group"/>
          <p:cNvGrpSpPr/>
          <p:nvPr/>
        </p:nvGrpSpPr>
        <p:grpSpPr>
          <a:xfrm>
            <a:off x="1334293" y="8608868"/>
            <a:ext cx="15329263" cy="4164539"/>
            <a:chOff x="0" y="0"/>
            <a:chExt cx="15329262" cy="4164538"/>
          </a:xfrm>
        </p:grpSpPr>
        <p:sp>
          <p:nvSpPr>
            <p:cNvPr id="1999" name="Rounded Rectangle"/>
            <p:cNvSpPr/>
            <p:nvPr/>
          </p:nvSpPr>
          <p:spPr>
            <a:xfrm>
              <a:off x="0" y="0"/>
              <a:ext cx="15329263" cy="4164539"/>
            </a:xfrm>
            <a:prstGeom prst="roundRect">
              <a:avLst>
                <a:gd name="adj" fmla="val 16172"/>
              </a:avLst>
            </a:prstGeom>
            <a:solidFill>
              <a:srgbClr val="FFFFFF"/>
            </a:solidFill>
            <a:ln w="12700" cap="flat">
              <a:noFill/>
              <a:miter lim="400000"/>
            </a:ln>
            <a:effectLst/>
          </p:spPr>
          <p:txBody>
            <a:bodyPr wrap="square" lIns="45718" tIns="45718" rIns="45718" bIns="45718" numCol="1" anchor="ctr">
              <a:noAutofit/>
            </a:bodyPr>
            <a:lstStyle/>
            <a:p>
              <a:endParaRPr/>
            </a:p>
          </p:txBody>
        </p:sp>
        <p:pic>
          <p:nvPicPr>
            <p:cNvPr id="2000" name="Picture 9" descr="Picture 9"/>
            <p:cNvPicPr>
              <a:picLocks noChangeAspect="1"/>
            </p:cNvPicPr>
            <p:nvPr/>
          </p:nvPicPr>
          <p:blipFill>
            <a:blip r:embed="rId3"/>
            <a:srcRect t="7789" b="7789"/>
            <a:stretch>
              <a:fillRect/>
            </a:stretch>
          </p:blipFill>
          <p:spPr>
            <a:xfrm>
              <a:off x="197013" y="239138"/>
              <a:ext cx="11099421" cy="3686398"/>
            </a:xfrm>
            <a:prstGeom prst="rect">
              <a:avLst/>
            </a:prstGeom>
            <a:ln w="12700" cap="flat">
              <a:noFill/>
              <a:miter lim="400000"/>
            </a:ln>
            <a:effectLst/>
          </p:spPr>
        </p:pic>
        <p:pic>
          <p:nvPicPr>
            <p:cNvPr id="2001" name="Picture 8" descr="Picture 8"/>
            <p:cNvPicPr>
              <a:picLocks noChangeAspect="1"/>
            </p:cNvPicPr>
            <p:nvPr/>
          </p:nvPicPr>
          <p:blipFill>
            <a:blip r:embed="rId4"/>
            <a:stretch>
              <a:fillRect/>
            </a:stretch>
          </p:blipFill>
          <p:spPr>
            <a:xfrm>
              <a:off x="12013023" y="660203"/>
              <a:ext cx="2842564" cy="2844268"/>
            </a:xfrm>
            <a:prstGeom prst="rect">
              <a:avLst/>
            </a:prstGeom>
            <a:ln w="12700" cap="flat">
              <a:noFill/>
              <a:miter lim="400000"/>
            </a:ln>
            <a:effectLst/>
          </p:spPr>
        </p:pic>
      </p:grpSp>
      <p:pic>
        <p:nvPicPr>
          <p:cNvPr id="2003" name="conda.png" descr="conda.png"/>
          <p:cNvPicPr>
            <a:picLocks noChangeAspect="1"/>
          </p:cNvPicPr>
          <p:nvPr/>
        </p:nvPicPr>
        <p:blipFill>
          <a:blip r:embed="rId5"/>
          <a:stretch>
            <a:fillRect/>
          </a:stretch>
        </p:blipFill>
        <p:spPr>
          <a:xfrm>
            <a:off x="8030291" y="-360287"/>
            <a:ext cx="8310718" cy="3338139"/>
          </a:xfrm>
          <a:prstGeom prst="rect">
            <a:avLst/>
          </a:prstGeom>
          <a:ln w="12700">
            <a:miter lim="400000"/>
          </a:ln>
        </p:spPr>
      </p:pic>
      <p:sp>
        <p:nvSpPr>
          <p:cNvPr id="2004" name="Rounded Rectangle"/>
          <p:cNvSpPr/>
          <p:nvPr/>
        </p:nvSpPr>
        <p:spPr>
          <a:xfrm>
            <a:off x="17659311" y="8608868"/>
            <a:ext cx="5377696" cy="4164539"/>
          </a:xfrm>
          <a:prstGeom prst="roundRect">
            <a:avLst>
              <a:gd name="adj" fmla="val 14810"/>
            </a:avLst>
          </a:prstGeom>
          <a:solidFill>
            <a:srgbClr val="FFFFFF"/>
          </a:solidFill>
          <a:ln w="12700">
            <a:miter lim="400000"/>
          </a:ln>
        </p:spPr>
        <p:txBody>
          <a:bodyPr lIns="45718" tIns="45718" rIns="45718" bIns="45718" anchor="ctr"/>
          <a:lstStyle/>
          <a:p>
            <a:endParaRPr/>
          </a:p>
        </p:txBody>
      </p:sp>
      <p:sp>
        <p:nvSpPr>
          <p:cNvPr id="2005" name="CustomShape 15"/>
          <p:cNvSpPr txBox="1"/>
          <p:nvPr/>
        </p:nvSpPr>
        <p:spPr>
          <a:xfrm>
            <a:off x="17908150" y="8980618"/>
            <a:ext cx="13955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p>
            <a:pPr>
              <a:defRPr sz="2800" b="1" spc="-1">
                <a:solidFill>
                  <a:srgbClr val="374556"/>
                </a:solidFill>
              </a:defRPr>
            </a:pPr>
            <a:r>
              <a:t>  </a:t>
            </a:r>
            <a:r>
              <a:rPr>
                <a:solidFill>
                  <a:srgbClr val="73A984"/>
                </a:solidFill>
              </a:rPr>
              <a:t>PROS</a:t>
            </a:r>
          </a:p>
        </p:txBody>
      </p:sp>
      <p:sp>
        <p:nvSpPr>
          <p:cNvPr id="2006" name="CustomShape 15"/>
          <p:cNvSpPr txBox="1"/>
          <p:nvPr/>
        </p:nvSpPr>
        <p:spPr>
          <a:xfrm>
            <a:off x="17909387" y="11246477"/>
            <a:ext cx="1393084"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p>
            <a:pPr>
              <a:defRPr sz="2800" b="1" spc="-1">
                <a:solidFill>
                  <a:srgbClr val="374556"/>
                </a:solidFill>
              </a:defRPr>
            </a:pPr>
            <a:r>
              <a:t>  </a:t>
            </a:r>
            <a:r>
              <a:rPr>
                <a:solidFill>
                  <a:srgbClr val="CB810B"/>
                </a:solidFill>
              </a:rPr>
              <a:t>CONS</a:t>
            </a:r>
          </a:p>
        </p:txBody>
      </p:sp>
      <p:sp>
        <p:nvSpPr>
          <p:cNvPr id="2007" name="TextShape 27"/>
          <p:cNvSpPr txBox="1"/>
          <p:nvPr/>
        </p:nvSpPr>
        <p:spPr>
          <a:xfrm>
            <a:off x="18227034" y="9564099"/>
            <a:ext cx="4574454" cy="1360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spcBef>
                <a:spcPts val="1100"/>
              </a:spcBef>
              <a:defRPr sz="2200" spc="0">
                <a:solidFill>
                  <a:srgbClr val="3F4756"/>
                </a:solidFill>
              </a:defRPr>
            </a:pPr>
            <a:r>
              <a:t>Comprehensive, many options</a:t>
            </a:r>
          </a:p>
          <a:p>
            <a:pPr>
              <a:spcBef>
                <a:spcPts val="1100"/>
              </a:spcBef>
              <a:defRPr sz="2200" spc="0">
                <a:solidFill>
                  <a:srgbClr val="3F4756"/>
                </a:solidFill>
              </a:defRPr>
            </a:pPr>
            <a:r>
              <a:t>Environment management</a:t>
            </a:r>
          </a:p>
          <a:p>
            <a:pPr>
              <a:spcBef>
                <a:spcPts val="1100"/>
              </a:spcBef>
              <a:defRPr sz="2200" spc="0">
                <a:solidFill>
                  <a:srgbClr val="3F4756"/>
                </a:solidFill>
              </a:defRPr>
            </a:pPr>
            <a:r>
              <a:t>Well documented</a:t>
            </a:r>
          </a:p>
        </p:txBody>
      </p:sp>
      <p:sp>
        <p:nvSpPr>
          <p:cNvPr id="2008" name="TextShape 27"/>
          <p:cNvSpPr txBox="1"/>
          <p:nvPr/>
        </p:nvSpPr>
        <p:spPr>
          <a:xfrm>
            <a:off x="18227034" y="11873576"/>
            <a:ext cx="4574454" cy="420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spcBef>
                <a:spcPts val="1100"/>
              </a:spcBef>
              <a:defRPr sz="2200" spc="0">
                <a:solidFill>
                  <a:srgbClr val="3F4756"/>
                </a:solidFill>
              </a:defRPr>
            </a:lvl1pPr>
          </a:lstStyle>
          <a:p>
            <a:r>
              <a:t>Can be overwhelming</a:t>
            </a:r>
          </a:p>
        </p:txBody>
      </p:sp>
    </p:spTree>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0" name="Rounded Rectangle"/>
          <p:cNvSpPr/>
          <p:nvPr/>
        </p:nvSpPr>
        <p:spPr>
          <a:xfrm>
            <a:off x="6461025" y="9687138"/>
            <a:ext cx="5305106" cy="2879053"/>
          </a:xfrm>
          <a:prstGeom prst="roundRect">
            <a:avLst>
              <a:gd name="adj" fmla="val 21423"/>
            </a:avLst>
          </a:prstGeom>
          <a:solidFill>
            <a:srgbClr val="000000"/>
          </a:solidFill>
          <a:ln w="12700">
            <a:miter lim="400000"/>
          </a:ln>
        </p:spPr>
        <p:txBody>
          <a:bodyPr lIns="45718" tIns="45718" rIns="45718" bIns="45718" anchor="ctr"/>
          <a:lstStyle/>
          <a:p>
            <a:endParaRPr/>
          </a:p>
        </p:txBody>
      </p:sp>
      <p:sp>
        <p:nvSpPr>
          <p:cNvPr id="2011"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95</a:t>
            </a:fld>
            <a:endParaRPr/>
          </a:p>
        </p:txBody>
      </p:sp>
      <p:sp>
        <p:nvSpPr>
          <p:cNvPr id="2012" name="TextShape 29"/>
          <p:cNvSpPr txBox="1"/>
          <p:nvPr/>
        </p:nvSpPr>
        <p:spPr>
          <a:xfrm>
            <a:off x="824341" y="3578095"/>
            <a:ext cx="10759252" cy="4839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SzPct val="100000"/>
              <a:buChar char="•"/>
              <a:defRPr sz="2800" spc="296">
                <a:solidFill>
                  <a:srgbClr val="FFFFFF"/>
                </a:solidFill>
              </a:defRPr>
            </a:pPr>
            <a:r>
              <a:rPr b="1"/>
              <a:t>Homebrew</a:t>
            </a:r>
            <a:r>
              <a:t> - source software package management system, for OS X, Ubuntu (Linux).</a:t>
            </a:r>
          </a:p>
          <a:p>
            <a:pPr>
              <a:defRPr sz="2800" spc="296">
                <a:solidFill>
                  <a:srgbClr val="FFFFFF"/>
                </a:solidFill>
              </a:defRPr>
            </a:pPr>
            <a:endParaRPr/>
          </a:p>
          <a:p>
            <a:pPr marL="280736" indent="-280736">
              <a:buSzPct val="100000"/>
              <a:buChar char="•"/>
              <a:defRPr sz="2800" spc="296">
                <a:solidFill>
                  <a:srgbClr val="FFFFFF"/>
                </a:solidFill>
              </a:defRPr>
            </a:pPr>
            <a:r>
              <a:t>NOT an environment manager, package manager only.</a:t>
            </a:r>
          </a:p>
          <a:p>
            <a:pPr marL="280736" indent="-280736">
              <a:buSzPct val="100000"/>
              <a:buChar char="•"/>
              <a:defRPr sz="2800" spc="296">
                <a:solidFill>
                  <a:srgbClr val="FFFFFF"/>
                </a:solidFill>
              </a:defRPr>
            </a:pPr>
            <a:endParaRPr/>
          </a:p>
          <a:p>
            <a:pPr marL="280736" indent="-280736">
              <a:buSzPct val="100000"/>
              <a:buChar char="•"/>
              <a:defRPr sz="2800" spc="296">
                <a:solidFill>
                  <a:srgbClr val="FFFFFF"/>
                </a:solidFill>
              </a:defRPr>
            </a:pPr>
            <a:r>
              <a:t>Creates separate directories for libs and configurations, adds symlinks to </a:t>
            </a:r>
            <a:r>
              <a:rPr i="1"/>
              <a:t>user/local</a:t>
            </a:r>
            <a:r>
              <a:t>. </a:t>
            </a:r>
          </a:p>
          <a:p>
            <a:pPr>
              <a:defRPr sz="2800" spc="296">
                <a:solidFill>
                  <a:srgbClr val="FFFFFF"/>
                </a:solidFill>
              </a:defRPr>
            </a:pPr>
            <a:endParaRPr/>
          </a:p>
          <a:p>
            <a:pPr marL="280736" indent="-280736">
              <a:buSzPct val="100000"/>
              <a:buChar char="•"/>
              <a:defRPr sz="2800" spc="296">
                <a:solidFill>
                  <a:srgbClr val="FFFFFF"/>
                </a:solidFill>
              </a:defRPr>
            </a:pPr>
            <a:r>
              <a:t>Manage all installed softwares via the terminal, install, check, update, remove…</a:t>
            </a:r>
          </a:p>
        </p:txBody>
      </p:sp>
      <p:grpSp>
        <p:nvGrpSpPr>
          <p:cNvPr id="2017" name="Group"/>
          <p:cNvGrpSpPr/>
          <p:nvPr/>
        </p:nvGrpSpPr>
        <p:grpSpPr>
          <a:xfrm>
            <a:off x="10305" y="-131981"/>
            <a:ext cx="24458821" cy="2682135"/>
            <a:chOff x="0" y="0"/>
            <a:chExt cx="24458820" cy="2682133"/>
          </a:xfrm>
        </p:grpSpPr>
        <p:sp>
          <p:nvSpPr>
            <p:cNvPr id="2013" name="Rectangle"/>
            <p:cNvSpPr/>
            <p:nvPr/>
          </p:nvSpPr>
          <p:spPr>
            <a:xfrm>
              <a:off x="0" y="71008"/>
              <a:ext cx="12252168" cy="2611126"/>
            </a:xfrm>
            <a:prstGeom prst="rect">
              <a:avLst/>
            </a:prstGeom>
            <a:solidFill>
              <a:schemeClr val="accent2"/>
            </a:solidFill>
            <a:ln w="12700" cap="flat">
              <a:noFill/>
              <a:miter lim="400000"/>
            </a:ln>
            <a:effectLst/>
          </p:spPr>
          <p:txBody>
            <a:bodyPr wrap="square" lIns="45718" tIns="45718" rIns="45718" bIns="45718" numCol="1" anchor="ctr">
              <a:noAutofit/>
            </a:bodyPr>
            <a:lstStyle/>
            <a:p>
              <a:endParaRPr/>
            </a:p>
          </p:txBody>
        </p:sp>
        <p:pic>
          <p:nvPicPr>
            <p:cNvPr id="2014" name="homebrew-social-card.png" descr="homebrew-social-card.png"/>
            <p:cNvPicPr>
              <a:picLocks noChangeAspect="1"/>
            </p:cNvPicPr>
            <p:nvPr/>
          </p:nvPicPr>
          <p:blipFill>
            <a:blip r:embed="rId3"/>
            <a:srcRect l="26585" t="24972" r="979" b="45722"/>
            <a:stretch>
              <a:fillRect/>
            </a:stretch>
          </p:blipFill>
          <p:spPr>
            <a:xfrm>
              <a:off x="3201477" y="729069"/>
              <a:ext cx="6859191" cy="1295004"/>
            </a:xfrm>
            <a:custGeom>
              <a:avLst/>
              <a:gdLst/>
              <a:ahLst/>
              <a:cxnLst>
                <a:cxn ang="0">
                  <a:pos x="wd2" y="hd2"/>
                </a:cxn>
                <a:cxn ang="5400000">
                  <a:pos x="wd2" y="hd2"/>
                </a:cxn>
                <a:cxn ang="10800000">
                  <a:pos x="wd2" y="hd2"/>
                </a:cxn>
                <a:cxn ang="16200000">
                  <a:pos x="wd2" y="hd2"/>
                </a:cxn>
              </a:cxnLst>
              <a:rect l="0" t="0" r="r" b="b"/>
              <a:pathLst>
                <a:path w="21600" h="21600" extrusionOk="0">
                  <a:moveTo>
                    <a:pt x="935" y="0"/>
                  </a:moveTo>
                  <a:cubicBezTo>
                    <a:pt x="660" y="0"/>
                    <a:pt x="496" y="2"/>
                    <a:pt x="386" y="245"/>
                  </a:cubicBezTo>
                  <a:cubicBezTo>
                    <a:pt x="228" y="550"/>
                    <a:pt x="104" y="1207"/>
                    <a:pt x="46" y="2045"/>
                  </a:cubicBezTo>
                  <a:cubicBezTo>
                    <a:pt x="0" y="2627"/>
                    <a:pt x="0" y="3498"/>
                    <a:pt x="0" y="4952"/>
                  </a:cubicBezTo>
                  <a:lnTo>
                    <a:pt x="0" y="16648"/>
                  </a:lnTo>
                  <a:cubicBezTo>
                    <a:pt x="0" y="18102"/>
                    <a:pt x="0" y="18973"/>
                    <a:pt x="46" y="19555"/>
                  </a:cubicBezTo>
                  <a:cubicBezTo>
                    <a:pt x="104" y="20393"/>
                    <a:pt x="228" y="21050"/>
                    <a:pt x="386" y="21355"/>
                  </a:cubicBezTo>
                  <a:cubicBezTo>
                    <a:pt x="496" y="21598"/>
                    <a:pt x="660" y="21600"/>
                    <a:pt x="935" y="21600"/>
                  </a:cubicBezTo>
                  <a:lnTo>
                    <a:pt x="20665" y="21600"/>
                  </a:lnTo>
                  <a:cubicBezTo>
                    <a:pt x="20940" y="21600"/>
                    <a:pt x="21104" y="21598"/>
                    <a:pt x="21214" y="21355"/>
                  </a:cubicBezTo>
                  <a:cubicBezTo>
                    <a:pt x="21372" y="21050"/>
                    <a:pt x="21496" y="20393"/>
                    <a:pt x="21554" y="19555"/>
                  </a:cubicBezTo>
                  <a:cubicBezTo>
                    <a:pt x="21600" y="18973"/>
                    <a:pt x="21600" y="18102"/>
                    <a:pt x="21600" y="16648"/>
                  </a:cubicBezTo>
                  <a:lnTo>
                    <a:pt x="21600" y="4952"/>
                  </a:lnTo>
                  <a:cubicBezTo>
                    <a:pt x="21600" y="3498"/>
                    <a:pt x="21600" y="2627"/>
                    <a:pt x="21554" y="2045"/>
                  </a:cubicBezTo>
                  <a:cubicBezTo>
                    <a:pt x="21496" y="1207"/>
                    <a:pt x="21372" y="550"/>
                    <a:pt x="21214" y="245"/>
                  </a:cubicBezTo>
                  <a:cubicBezTo>
                    <a:pt x="21104" y="2"/>
                    <a:pt x="20940" y="0"/>
                    <a:pt x="20665" y="0"/>
                  </a:cubicBezTo>
                  <a:lnTo>
                    <a:pt x="935" y="0"/>
                  </a:lnTo>
                  <a:close/>
                </a:path>
              </a:pathLst>
            </a:custGeom>
            <a:ln w="12700" cap="flat">
              <a:noFill/>
              <a:miter lim="400000"/>
            </a:ln>
            <a:effectLst/>
          </p:spPr>
        </p:pic>
        <p:pic>
          <p:nvPicPr>
            <p:cNvPr id="2015" name="homebrew-social-card.png" descr="homebrew-social-card.png"/>
            <p:cNvPicPr>
              <a:picLocks noChangeAspect="1"/>
            </p:cNvPicPr>
            <p:nvPr/>
          </p:nvPicPr>
          <p:blipFill>
            <a:blip r:embed="rId3"/>
            <a:srcRect l="2276" t="11242" r="72797" b="6452"/>
            <a:stretch>
              <a:fillRect/>
            </a:stretch>
          </p:blipFill>
          <p:spPr>
            <a:xfrm>
              <a:off x="2161221" y="506256"/>
              <a:ext cx="1037432" cy="1598613"/>
            </a:xfrm>
            <a:custGeom>
              <a:avLst/>
              <a:gdLst/>
              <a:ahLst/>
              <a:cxnLst>
                <a:cxn ang="0">
                  <a:pos x="wd2" y="hd2"/>
                </a:cxn>
                <a:cxn ang="5400000">
                  <a:pos x="wd2" y="hd2"/>
                </a:cxn>
                <a:cxn ang="10800000">
                  <a:pos x="wd2" y="hd2"/>
                </a:cxn>
                <a:cxn ang="16200000">
                  <a:pos x="wd2" y="hd2"/>
                </a:cxn>
              </a:cxnLst>
              <a:rect l="0" t="0" r="r" b="b"/>
              <a:pathLst>
                <a:path w="21595" h="21597" extrusionOk="0">
                  <a:moveTo>
                    <a:pt x="5444" y="0"/>
                  </a:moveTo>
                  <a:cubicBezTo>
                    <a:pt x="3846" y="0"/>
                    <a:pt x="2886" y="-2"/>
                    <a:pt x="2247" y="171"/>
                  </a:cubicBezTo>
                  <a:cubicBezTo>
                    <a:pt x="1325" y="389"/>
                    <a:pt x="599" y="860"/>
                    <a:pt x="264" y="1458"/>
                  </a:cubicBezTo>
                  <a:cubicBezTo>
                    <a:pt x="-3" y="1873"/>
                    <a:pt x="0" y="2496"/>
                    <a:pt x="0" y="3533"/>
                  </a:cubicBezTo>
                  <a:lnTo>
                    <a:pt x="0" y="18063"/>
                  </a:lnTo>
                  <a:cubicBezTo>
                    <a:pt x="0" y="19100"/>
                    <a:pt x="-3" y="19723"/>
                    <a:pt x="264" y="20138"/>
                  </a:cubicBezTo>
                  <a:cubicBezTo>
                    <a:pt x="599" y="20736"/>
                    <a:pt x="1325" y="21207"/>
                    <a:pt x="2247" y="21425"/>
                  </a:cubicBezTo>
                  <a:cubicBezTo>
                    <a:pt x="2886" y="21598"/>
                    <a:pt x="3846" y="21596"/>
                    <a:pt x="5444" y="21596"/>
                  </a:cubicBezTo>
                  <a:lnTo>
                    <a:pt x="16150" y="21596"/>
                  </a:lnTo>
                  <a:cubicBezTo>
                    <a:pt x="17748" y="21596"/>
                    <a:pt x="18708" y="21598"/>
                    <a:pt x="19347" y="21425"/>
                  </a:cubicBezTo>
                  <a:cubicBezTo>
                    <a:pt x="20269" y="21207"/>
                    <a:pt x="20995" y="20736"/>
                    <a:pt x="21330" y="20138"/>
                  </a:cubicBezTo>
                  <a:cubicBezTo>
                    <a:pt x="21597" y="19723"/>
                    <a:pt x="21594" y="19100"/>
                    <a:pt x="21594" y="18063"/>
                  </a:cubicBezTo>
                  <a:lnTo>
                    <a:pt x="21594" y="3533"/>
                  </a:lnTo>
                  <a:cubicBezTo>
                    <a:pt x="21594" y="2496"/>
                    <a:pt x="21597" y="1873"/>
                    <a:pt x="21330" y="1458"/>
                  </a:cubicBezTo>
                  <a:cubicBezTo>
                    <a:pt x="20995" y="860"/>
                    <a:pt x="20269" y="389"/>
                    <a:pt x="19347" y="171"/>
                  </a:cubicBezTo>
                  <a:cubicBezTo>
                    <a:pt x="18708" y="-2"/>
                    <a:pt x="17748" y="0"/>
                    <a:pt x="16150" y="0"/>
                  </a:cubicBezTo>
                  <a:lnTo>
                    <a:pt x="5444" y="0"/>
                  </a:lnTo>
                  <a:close/>
                </a:path>
              </a:pathLst>
            </a:custGeom>
            <a:ln w="12700" cap="flat">
              <a:noFill/>
              <a:miter lim="400000"/>
            </a:ln>
            <a:effectLst/>
          </p:spPr>
        </p:pic>
        <p:sp>
          <p:nvSpPr>
            <p:cNvPr id="2016" name="Rectangle"/>
            <p:cNvSpPr/>
            <p:nvPr/>
          </p:nvSpPr>
          <p:spPr>
            <a:xfrm>
              <a:off x="12206652" y="0"/>
              <a:ext cx="12252169" cy="2611125"/>
            </a:xfrm>
            <a:prstGeom prst="rect">
              <a:avLst/>
            </a:prstGeom>
            <a:solidFill>
              <a:schemeClr val="accent2"/>
            </a:solidFill>
            <a:ln w="12700" cap="flat">
              <a:noFill/>
              <a:miter lim="400000"/>
            </a:ln>
            <a:effectLst/>
          </p:spPr>
          <p:txBody>
            <a:bodyPr wrap="square" lIns="45718" tIns="45718" rIns="45718" bIns="45718" numCol="1" anchor="ctr">
              <a:noAutofit/>
            </a:bodyPr>
            <a:lstStyle/>
            <a:p>
              <a:endParaRPr/>
            </a:p>
          </p:txBody>
        </p:sp>
      </p:grpSp>
      <p:sp>
        <p:nvSpPr>
          <p:cNvPr id="2018" name="Rounded Rectangle"/>
          <p:cNvSpPr/>
          <p:nvPr/>
        </p:nvSpPr>
        <p:spPr>
          <a:xfrm>
            <a:off x="1056961" y="9681419"/>
            <a:ext cx="5305107" cy="2879053"/>
          </a:xfrm>
          <a:prstGeom prst="roundRect">
            <a:avLst>
              <a:gd name="adj" fmla="val 21423"/>
            </a:avLst>
          </a:prstGeom>
          <a:solidFill>
            <a:srgbClr val="FFC899"/>
          </a:solidFill>
          <a:ln w="12700">
            <a:miter lim="400000"/>
          </a:ln>
        </p:spPr>
        <p:txBody>
          <a:bodyPr lIns="45718" tIns="45718" rIns="45718" bIns="45718" anchor="ctr"/>
          <a:lstStyle/>
          <a:p>
            <a:pPr>
              <a:defRPr>
                <a:solidFill>
                  <a:srgbClr val="FFC74F"/>
                </a:solidFill>
              </a:defRPr>
            </a:pPr>
            <a:endParaRPr/>
          </a:p>
        </p:txBody>
      </p:sp>
      <p:sp>
        <p:nvSpPr>
          <p:cNvPr id="2019" name="CustomShape 15"/>
          <p:cNvSpPr txBox="1"/>
          <p:nvPr/>
        </p:nvSpPr>
        <p:spPr>
          <a:xfrm>
            <a:off x="1180604" y="10053169"/>
            <a:ext cx="13955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p>
            <a:pPr>
              <a:defRPr sz="2800" b="1" spc="-1">
                <a:solidFill>
                  <a:srgbClr val="FFC899"/>
                </a:solidFill>
              </a:defRPr>
            </a:pPr>
            <a:r>
              <a:t>  </a:t>
            </a:r>
            <a:r>
              <a:rPr>
                <a:solidFill>
                  <a:srgbClr val="000000"/>
                </a:solidFill>
              </a:rPr>
              <a:t>PROS</a:t>
            </a:r>
          </a:p>
        </p:txBody>
      </p:sp>
      <p:sp>
        <p:nvSpPr>
          <p:cNvPr id="2020" name="CustomShape 15"/>
          <p:cNvSpPr txBox="1"/>
          <p:nvPr/>
        </p:nvSpPr>
        <p:spPr>
          <a:xfrm>
            <a:off x="6638616" y="10053169"/>
            <a:ext cx="1393084"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lvl1pPr>
              <a:defRPr sz="2800" b="1" spc="-1">
                <a:solidFill>
                  <a:srgbClr val="FFC899"/>
                </a:solidFill>
              </a:defRPr>
            </a:lvl1pPr>
          </a:lstStyle>
          <a:p>
            <a:r>
              <a:t>  CONS</a:t>
            </a:r>
          </a:p>
        </p:txBody>
      </p:sp>
      <p:sp>
        <p:nvSpPr>
          <p:cNvPr id="2021" name="TextShape 27"/>
          <p:cNvSpPr txBox="1"/>
          <p:nvPr/>
        </p:nvSpPr>
        <p:spPr>
          <a:xfrm>
            <a:off x="1422288" y="10600108"/>
            <a:ext cx="4574453" cy="1474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spcBef>
                <a:spcPts val="1100"/>
              </a:spcBef>
              <a:defRPr sz="2400" spc="0">
                <a:solidFill>
                  <a:srgbClr val="000000"/>
                </a:solidFill>
              </a:defRPr>
            </a:pPr>
            <a:r>
              <a:t>Easy to use</a:t>
            </a:r>
          </a:p>
          <a:p>
            <a:pPr>
              <a:spcBef>
                <a:spcPts val="1100"/>
              </a:spcBef>
              <a:defRPr sz="2400" spc="0">
                <a:solidFill>
                  <a:srgbClr val="000000"/>
                </a:solidFill>
              </a:defRPr>
            </a:pPr>
            <a:r>
              <a:t>Good documentation</a:t>
            </a:r>
          </a:p>
          <a:p>
            <a:pPr>
              <a:spcBef>
                <a:spcPts val="1100"/>
              </a:spcBef>
              <a:defRPr sz="2400" spc="0">
                <a:solidFill>
                  <a:srgbClr val="000000"/>
                </a:solidFill>
              </a:defRPr>
            </a:pPr>
            <a:r>
              <a:t>Commands a few and logical</a:t>
            </a:r>
          </a:p>
        </p:txBody>
      </p:sp>
      <p:sp>
        <p:nvSpPr>
          <p:cNvPr id="2022" name="TextShape 27"/>
          <p:cNvSpPr txBox="1"/>
          <p:nvPr/>
        </p:nvSpPr>
        <p:spPr>
          <a:xfrm>
            <a:off x="6801084" y="10598327"/>
            <a:ext cx="4939710" cy="458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spcBef>
                <a:spcPts val="1100"/>
              </a:spcBef>
              <a:defRPr sz="2400" spc="0">
                <a:solidFill>
                  <a:srgbClr val="EBEBEB"/>
                </a:solidFill>
              </a:defRPr>
            </a:lvl1pPr>
          </a:lstStyle>
          <a:p>
            <a:r>
              <a:t>Packages, NOT environments</a:t>
            </a:r>
          </a:p>
        </p:txBody>
      </p:sp>
      <p:sp>
        <p:nvSpPr>
          <p:cNvPr id="2023" name="Line"/>
          <p:cNvSpPr/>
          <p:nvPr/>
        </p:nvSpPr>
        <p:spPr>
          <a:xfrm>
            <a:off x="8735" y="2543225"/>
            <a:ext cx="11952232" cy="1"/>
          </a:xfrm>
          <a:prstGeom prst="line">
            <a:avLst/>
          </a:prstGeom>
          <a:ln w="38100">
            <a:solidFill>
              <a:srgbClr val="FFC899"/>
            </a:solidFill>
            <a:miter/>
          </a:ln>
        </p:spPr>
        <p:txBody>
          <a:bodyPr lIns="45718" tIns="45718" rIns="45718" bIns="45718"/>
          <a:lstStyle/>
          <a:p>
            <a:pPr>
              <a:defRPr>
                <a:solidFill>
                  <a:srgbClr val="FFFFFF"/>
                </a:solidFill>
              </a:defRPr>
            </a:pPr>
            <a:endParaRPr/>
          </a:p>
        </p:txBody>
      </p:sp>
      <p:sp>
        <p:nvSpPr>
          <p:cNvPr id="2024" name="Group 3"/>
          <p:cNvSpPr txBox="1"/>
          <p:nvPr/>
        </p:nvSpPr>
        <p:spPr>
          <a:xfrm>
            <a:off x="16049404" y="941118"/>
            <a:ext cx="4648496" cy="11582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7000" b="1" spc="777">
                <a:solidFill>
                  <a:srgbClr val="FFFFFF"/>
                </a:solidFill>
              </a:defRPr>
            </a:lvl1pPr>
          </a:lstStyle>
          <a:p>
            <a:r>
              <a:t>APT-GET</a:t>
            </a:r>
          </a:p>
        </p:txBody>
      </p:sp>
      <p:sp>
        <p:nvSpPr>
          <p:cNvPr id="2025" name="TextShape 29"/>
          <p:cNvSpPr txBox="1"/>
          <p:nvPr/>
        </p:nvSpPr>
        <p:spPr>
          <a:xfrm>
            <a:off x="12926344" y="3578095"/>
            <a:ext cx="11016036" cy="4408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SzPct val="100000"/>
              <a:buChar char="•"/>
              <a:defRPr sz="2800" spc="296">
                <a:solidFill>
                  <a:srgbClr val="FFFFFF"/>
                </a:solidFill>
              </a:defRPr>
            </a:pPr>
            <a:r>
              <a:rPr b="1"/>
              <a:t>apt-get</a:t>
            </a:r>
            <a:r>
              <a:t> is a command-line tool for handling packages in Linux (Ubuntu, </a:t>
            </a:r>
            <a:r>
              <a:rPr i="1"/>
              <a:t>‘Windows’</a:t>
            </a:r>
            <a:r>
              <a:t>). </a:t>
            </a:r>
          </a:p>
          <a:p>
            <a:pPr>
              <a:defRPr sz="2800" spc="296">
                <a:solidFill>
                  <a:srgbClr val="FFFFFF"/>
                </a:solidFill>
              </a:defRPr>
            </a:pPr>
            <a:endParaRPr/>
          </a:p>
          <a:p>
            <a:pPr marL="280736" indent="-280736">
              <a:buSzPct val="100000"/>
              <a:buChar char="•"/>
              <a:defRPr sz="2800" spc="296">
                <a:solidFill>
                  <a:srgbClr val="FFFFFF"/>
                </a:solidFill>
              </a:defRPr>
            </a:pPr>
            <a:r>
              <a:t>APT = </a:t>
            </a:r>
            <a:r>
              <a:rPr i="1"/>
              <a:t>Advanced Packaging Tool</a:t>
            </a:r>
          </a:p>
          <a:p>
            <a:pPr marL="280736" indent="-280736">
              <a:buSzPct val="100000"/>
              <a:buChar char="•"/>
              <a:defRPr sz="2800" spc="296">
                <a:solidFill>
                  <a:srgbClr val="FFFFFF"/>
                </a:solidFill>
              </a:defRPr>
            </a:pPr>
            <a:endParaRPr i="1"/>
          </a:p>
          <a:p>
            <a:pPr marL="280736" indent="-280736">
              <a:buSzPct val="100000"/>
              <a:buChar char="•"/>
              <a:defRPr sz="2800" spc="296">
                <a:solidFill>
                  <a:srgbClr val="FFFFFF"/>
                </a:solidFill>
              </a:defRPr>
            </a:pPr>
            <a:r>
              <a:t>Upgrade and remove of packages along with their dependencies. </a:t>
            </a:r>
          </a:p>
          <a:p>
            <a:pPr marL="280736" indent="-280736">
              <a:buSzPct val="100000"/>
              <a:buChar char="•"/>
              <a:defRPr sz="2800" spc="296">
                <a:solidFill>
                  <a:srgbClr val="FFFFFF"/>
                </a:solidFill>
              </a:defRPr>
            </a:pPr>
            <a:endParaRPr/>
          </a:p>
          <a:p>
            <a:pPr marL="280736" indent="-280736">
              <a:buSzPct val="100000"/>
              <a:buChar char="•"/>
              <a:defRPr sz="2800" spc="296">
                <a:solidFill>
                  <a:srgbClr val="FFFFFF"/>
                </a:solidFill>
              </a:defRPr>
            </a:pPr>
            <a:r>
              <a:t>NOT an environment manager, package manager only.</a:t>
            </a:r>
          </a:p>
        </p:txBody>
      </p:sp>
      <p:sp>
        <p:nvSpPr>
          <p:cNvPr id="2026" name="Rounded Rectangle"/>
          <p:cNvSpPr/>
          <p:nvPr/>
        </p:nvSpPr>
        <p:spPr>
          <a:xfrm>
            <a:off x="18548077" y="9680735"/>
            <a:ext cx="5305106" cy="2879053"/>
          </a:xfrm>
          <a:prstGeom prst="roundRect">
            <a:avLst>
              <a:gd name="adj" fmla="val 21423"/>
            </a:avLst>
          </a:prstGeom>
          <a:solidFill>
            <a:srgbClr val="000000"/>
          </a:solidFill>
          <a:ln w="12700">
            <a:miter lim="400000"/>
          </a:ln>
        </p:spPr>
        <p:txBody>
          <a:bodyPr lIns="45718" tIns="45718" rIns="45718" bIns="45718" anchor="ctr"/>
          <a:lstStyle/>
          <a:p>
            <a:endParaRPr/>
          </a:p>
        </p:txBody>
      </p:sp>
      <p:sp>
        <p:nvSpPr>
          <p:cNvPr id="2027" name="Rounded Rectangle"/>
          <p:cNvSpPr/>
          <p:nvPr/>
        </p:nvSpPr>
        <p:spPr>
          <a:xfrm>
            <a:off x="13144014" y="9675016"/>
            <a:ext cx="5305107" cy="2879053"/>
          </a:xfrm>
          <a:prstGeom prst="roundRect">
            <a:avLst>
              <a:gd name="adj" fmla="val 21423"/>
            </a:avLst>
          </a:prstGeom>
          <a:solidFill>
            <a:srgbClr val="B8BFFF"/>
          </a:solidFill>
          <a:ln w="12700">
            <a:miter lim="400000"/>
          </a:ln>
        </p:spPr>
        <p:txBody>
          <a:bodyPr lIns="45718" tIns="45718" rIns="45718" bIns="45718" anchor="ctr"/>
          <a:lstStyle/>
          <a:p>
            <a:pPr>
              <a:defRPr>
                <a:solidFill>
                  <a:srgbClr val="FFC74F"/>
                </a:solidFill>
              </a:defRPr>
            </a:pPr>
            <a:endParaRPr/>
          </a:p>
        </p:txBody>
      </p:sp>
      <p:sp>
        <p:nvSpPr>
          <p:cNvPr id="2028" name="CustomShape 15"/>
          <p:cNvSpPr txBox="1"/>
          <p:nvPr/>
        </p:nvSpPr>
        <p:spPr>
          <a:xfrm>
            <a:off x="18725669" y="10046766"/>
            <a:ext cx="1393084"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p>
            <a:pPr>
              <a:defRPr sz="2800" b="1" spc="-1">
                <a:solidFill>
                  <a:srgbClr val="FFC899"/>
                </a:solidFill>
              </a:defRPr>
            </a:pPr>
            <a:r>
              <a:t>  </a:t>
            </a:r>
            <a:r>
              <a:rPr>
                <a:solidFill>
                  <a:srgbClr val="B8BFFF"/>
                </a:solidFill>
              </a:rPr>
              <a:t>CONS</a:t>
            </a:r>
          </a:p>
        </p:txBody>
      </p:sp>
      <p:sp>
        <p:nvSpPr>
          <p:cNvPr id="2029" name="TextShape 27"/>
          <p:cNvSpPr txBox="1"/>
          <p:nvPr/>
        </p:nvSpPr>
        <p:spPr>
          <a:xfrm>
            <a:off x="13509341" y="10593705"/>
            <a:ext cx="4796972" cy="1474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spcBef>
                <a:spcPts val="1100"/>
              </a:spcBef>
              <a:defRPr sz="2400" spc="0">
                <a:solidFill>
                  <a:srgbClr val="000000"/>
                </a:solidFill>
              </a:defRPr>
            </a:pPr>
            <a:r>
              <a:t>Works like any linux command</a:t>
            </a:r>
          </a:p>
          <a:p>
            <a:pPr>
              <a:spcBef>
                <a:spcPts val="1100"/>
              </a:spcBef>
              <a:defRPr sz="2400" spc="0">
                <a:solidFill>
                  <a:srgbClr val="000000"/>
                </a:solidFill>
              </a:defRPr>
            </a:pPr>
            <a:r>
              <a:t>No installation (is default)</a:t>
            </a:r>
          </a:p>
          <a:p>
            <a:pPr>
              <a:spcBef>
                <a:spcPts val="1100"/>
              </a:spcBef>
              <a:defRPr sz="2400" spc="0">
                <a:solidFill>
                  <a:srgbClr val="000000"/>
                </a:solidFill>
              </a:defRPr>
            </a:pPr>
            <a:r>
              <a:t>Robust to OS updates</a:t>
            </a:r>
          </a:p>
        </p:txBody>
      </p:sp>
      <p:sp>
        <p:nvSpPr>
          <p:cNvPr id="2030" name="TextShape 27"/>
          <p:cNvSpPr txBox="1"/>
          <p:nvPr/>
        </p:nvSpPr>
        <p:spPr>
          <a:xfrm>
            <a:off x="18888137" y="10591924"/>
            <a:ext cx="5102183" cy="458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lvl1pPr>
              <a:spcBef>
                <a:spcPts val="1100"/>
              </a:spcBef>
              <a:defRPr sz="2400" spc="0">
                <a:solidFill>
                  <a:srgbClr val="EBEBEB"/>
                </a:solidFill>
              </a:defRPr>
            </a:lvl1pPr>
          </a:lstStyle>
          <a:p>
            <a:r>
              <a:t>Packages, NOT environments</a:t>
            </a:r>
          </a:p>
        </p:txBody>
      </p:sp>
      <p:sp>
        <p:nvSpPr>
          <p:cNvPr id="2031" name="CustomShape 15"/>
          <p:cNvSpPr txBox="1"/>
          <p:nvPr/>
        </p:nvSpPr>
        <p:spPr>
          <a:xfrm>
            <a:off x="13282606" y="10053169"/>
            <a:ext cx="1395561" cy="5333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60" tIns="50760" rIns="50760" bIns="50760" anchor="ctr">
            <a:spAutoFit/>
          </a:bodyPr>
          <a:lstStyle/>
          <a:p>
            <a:pPr>
              <a:defRPr sz="2800" b="1" spc="-1">
                <a:solidFill>
                  <a:srgbClr val="FFC899"/>
                </a:solidFill>
              </a:defRPr>
            </a:pPr>
            <a:r>
              <a:t>  </a:t>
            </a:r>
            <a:r>
              <a:rPr>
                <a:solidFill>
                  <a:srgbClr val="000000"/>
                </a:solidFill>
              </a:rPr>
              <a:t>PROS</a:t>
            </a:r>
          </a:p>
        </p:txBody>
      </p:sp>
      <p:sp>
        <p:nvSpPr>
          <p:cNvPr id="2032" name="Line"/>
          <p:cNvSpPr/>
          <p:nvPr/>
        </p:nvSpPr>
        <p:spPr>
          <a:xfrm>
            <a:off x="12397537" y="2543225"/>
            <a:ext cx="11952232"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Tree>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4" name="TextShape 29"/>
          <p:cNvSpPr txBox="1"/>
          <p:nvPr/>
        </p:nvSpPr>
        <p:spPr>
          <a:xfrm>
            <a:off x="3146229" y="3442761"/>
            <a:ext cx="16645604" cy="2998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800" spc="296">
                <a:solidFill>
                  <a:srgbClr val="FFFFFF"/>
                </a:solidFill>
              </a:defRPr>
            </a:pPr>
            <a:r>
              <a:t>You can generally check the version of installed software with:</a:t>
            </a:r>
          </a:p>
          <a:p>
            <a:pPr>
              <a:defRPr sz="2800" b="1" spc="296">
                <a:solidFill>
                  <a:srgbClr val="FFFFFF"/>
                </a:solidFill>
                <a:latin typeface="Courier New"/>
                <a:ea typeface="Courier New"/>
                <a:cs typeface="Courier New"/>
                <a:sym typeface="Courier New"/>
              </a:defRPr>
            </a:pPr>
            <a:endParaRPr/>
          </a:p>
          <a:p>
            <a:pPr>
              <a:defRPr sz="2800" b="1" spc="296">
                <a:solidFill>
                  <a:srgbClr val="FFFFFF"/>
                </a:solidFill>
                <a:latin typeface="Courier New"/>
                <a:ea typeface="Courier New"/>
                <a:cs typeface="Courier New"/>
                <a:sym typeface="Courier New"/>
              </a:defRPr>
            </a:pPr>
            <a:endParaRPr/>
          </a:p>
          <a:p>
            <a:pPr>
              <a:defRPr sz="2800" b="1" spc="296">
                <a:solidFill>
                  <a:srgbClr val="FFFFFF"/>
                </a:solidFill>
                <a:latin typeface="Courier New"/>
                <a:ea typeface="Courier New"/>
                <a:cs typeface="Courier New"/>
                <a:sym typeface="Courier New"/>
              </a:defRPr>
            </a:pPr>
            <a:r>
              <a:t>[name of software] --version</a:t>
            </a:r>
            <a:endParaRPr>
              <a:latin typeface="+mn-lt"/>
              <a:ea typeface="+mn-ea"/>
              <a:cs typeface="+mn-cs"/>
              <a:sym typeface="Helvetica"/>
            </a:endParaRPr>
          </a:p>
          <a:p>
            <a:pPr>
              <a:defRPr sz="2800" spc="296">
                <a:solidFill>
                  <a:srgbClr val="FFFFFF"/>
                </a:solidFill>
              </a:defRPr>
            </a:pPr>
            <a:endParaRPr>
              <a:latin typeface="+mn-lt"/>
              <a:ea typeface="+mn-ea"/>
              <a:cs typeface="+mn-cs"/>
              <a:sym typeface="Helvetica"/>
            </a:endParaRPr>
          </a:p>
          <a:p>
            <a:pPr>
              <a:defRPr sz="2800" spc="296">
                <a:solidFill>
                  <a:srgbClr val="FFFFFF"/>
                </a:solidFill>
              </a:defRPr>
            </a:pPr>
            <a:endParaRPr>
              <a:latin typeface="+mn-lt"/>
              <a:ea typeface="+mn-ea"/>
              <a:cs typeface="+mn-cs"/>
              <a:sym typeface="Helvetica"/>
            </a:endParaRPr>
          </a:p>
        </p:txBody>
      </p:sp>
      <p:pic>
        <p:nvPicPr>
          <p:cNvPr id="2035" name="Picture 3" descr="Picture 3"/>
          <p:cNvPicPr>
            <a:picLocks noChangeAspect="1"/>
          </p:cNvPicPr>
          <p:nvPr/>
        </p:nvPicPr>
        <p:blipFill>
          <a:blip r:embed="rId3"/>
          <a:srcRect l="457" r="1867"/>
          <a:stretch>
            <a:fillRect/>
          </a:stretch>
        </p:blipFill>
        <p:spPr>
          <a:xfrm>
            <a:off x="3097272" y="6325042"/>
            <a:ext cx="17846874" cy="6053922"/>
          </a:xfrm>
          <a:prstGeom prst="rect">
            <a:avLst/>
          </a:prstGeom>
          <a:ln w="12700">
            <a:miter lim="400000"/>
          </a:ln>
        </p:spPr>
      </p:pic>
      <p:sp>
        <p:nvSpPr>
          <p:cNvPr id="2036"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96</a:t>
            </a:fld>
            <a:endParaRPr/>
          </a:p>
        </p:txBody>
      </p:sp>
      <p:sp>
        <p:nvSpPr>
          <p:cNvPr id="2037" name="Group 1"/>
          <p:cNvSpPr/>
          <p:nvPr/>
        </p:nvSpPr>
        <p:spPr>
          <a:xfrm flipH="1">
            <a:off x="-1" y="24619"/>
            <a:ext cx="24290331" cy="2678679"/>
          </a:xfrm>
          <a:prstGeom prst="rect">
            <a:avLst/>
          </a:prstGeom>
          <a:solidFill>
            <a:srgbClr val="FFFFFF"/>
          </a:solidFill>
          <a:ln w="63500">
            <a:solidFill>
              <a:srgbClr val="941100"/>
            </a:solidFill>
            <a:miter lim="400000"/>
          </a:ln>
        </p:spPr>
        <p:txBody>
          <a:bodyPr lIns="45718" tIns="45718" rIns="45718" bIns="45718" anchor="ctr"/>
          <a:lstStyle/>
          <a:p>
            <a:pPr algn="ctr">
              <a:defRPr>
                <a:solidFill>
                  <a:srgbClr val="FFFFFF"/>
                </a:solidFill>
              </a:defRPr>
            </a:pPr>
            <a:endParaRPr/>
          </a:p>
        </p:txBody>
      </p:sp>
      <p:sp>
        <p:nvSpPr>
          <p:cNvPr id="2038" name="Group 3"/>
          <p:cNvSpPr txBox="1"/>
          <p:nvPr/>
        </p:nvSpPr>
        <p:spPr>
          <a:xfrm>
            <a:off x="7954840" y="1004198"/>
            <a:ext cx="8461620"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000000"/>
                </a:solidFill>
              </a:defRPr>
            </a:lvl1pPr>
          </a:lstStyle>
          <a:p>
            <a:r>
              <a:t>SOFTWARE VERSION</a:t>
            </a:r>
          </a:p>
        </p:txBody>
      </p:sp>
    </p:spTree>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0" name="Скругленный прямоугольник 7"/>
          <p:cNvSpPr/>
          <p:nvPr/>
        </p:nvSpPr>
        <p:spPr>
          <a:xfrm>
            <a:off x="15966975" y="7440411"/>
            <a:ext cx="7660921" cy="3220702"/>
          </a:xfrm>
          <a:prstGeom prst="roundRect">
            <a:avLst>
              <a:gd name="adj" fmla="val 6999"/>
            </a:avLst>
          </a:prstGeom>
          <a:solidFill>
            <a:srgbClr val="FFFFFF"/>
          </a:solidFill>
          <a:ln w="12700">
            <a:miter lim="400000"/>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FFFF"/>
                </a:solidFill>
                <a:latin typeface="Calibri"/>
                <a:ea typeface="Calibri"/>
                <a:cs typeface="Calibri"/>
                <a:sym typeface="Calibri"/>
              </a:defRPr>
            </a:pPr>
            <a:endParaRPr/>
          </a:p>
        </p:txBody>
      </p:sp>
      <p:sp>
        <p:nvSpPr>
          <p:cNvPr id="2041" name="Скругленный прямоугольник 7"/>
          <p:cNvSpPr/>
          <p:nvPr/>
        </p:nvSpPr>
        <p:spPr>
          <a:xfrm>
            <a:off x="2112362" y="10979763"/>
            <a:ext cx="11139046" cy="1160380"/>
          </a:xfrm>
          <a:prstGeom prst="roundRect">
            <a:avLst>
              <a:gd name="adj" fmla="val 19428"/>
            </a:avLst>
          </a:prstGeom>
          <a:solidFill>
            <a:srgbClr val="000000"/>
          </a:solidFill>
          <a:ln w="12700">
            <a:solidFill>
              <a:srgbClr val="FFFFFF"/>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C74F"/>
                </a:solidFill>
                <a:latin typeface="Calibri"/>
                <a:ea typeface="Calibri"/>
                <a:cs typeface="Calibri"/>
                <a:sym typeface="Calibri"/>
              </a:defRPr>
            </a:pPr>
            <a:endParaRPr/>
          </a:p>
        </p:txBody>
      </p:sp>
      <p:sp>
        <p:nvSpPr>
          <p:cNvPr id="2042" name="Скругленный прямоугольник 7"/>
          <p:cNvSpPr/>
          <p:nvPr/>
        </p:nvSpPr>
        <p:spPr>
          <a:xfrm>
            <a:off x="2112362" y="5989684"/>
            <a:ext cx="11139046" cy="1160380"/>
          </a:xfrm>
          <a:prstGeom prst="roundRect">
            <a:avLst>
              <a:gd name="adj" fmla="val 19428"/>
            </a:avLst>
          </a:prstGeom>
          <a:solidFill>
            <a:srgbClr val="000000"/>
          </a:solidFill>
          <a:ln w="12700">
            <a:solidFill>
              <a:srgbClr val="00FF01"/>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C74F"/>
                </a:solidFill>
                <a:latin typeface="Calibri"/>
                <a:ea typeface="Calibri"/>
                <a:cs typeface="Calibri"/>
                <a:sym typeface="Calibri"/>
              </a:defRPr>
            </a:pPr>
            <a:endParaRPr/>
          </a:p>
        </p:txBody>
      </p:sp>
      <p:sp>
        <p:nvSpPr>
          <p:cNvPr id="2043" name="Скругленный прямоугольник 7"/>
          <p:cNvSpPr/>
          <p:nvPr/>
        </p:nvSpPr>
        <p:spPr>
          <a:xfrm>
            <a:off x="2112362" y="8485680"/>
            <a:ext cx="11139046" cy="1160380"/>
          </a:xfrm>
          <a:prstGeom prst="roundRect">
            <a:avLst>
              <a:gd name="adj" fmla="val 19428"/>
            </a:avLst>
          </a:prstGeom>
          <a:solidFill>
            <a:srgbClr val="000000"/>
          </a:solidFill>
          <a:ln w="12700">
            <a:solidFill>
              <a:srgbClr val="FFC74F"/>
            </a:solidFill>
            <a:miter/>
          </a:ln>
          <a:effectLst>
            <a:outerShdw blurRad="457200" dist="101600" dir="2700000" rotWithShape="0">
              <a:srgbClr val="000000">
                <a:alpha val="26000"/>
              </a:srgbClr>
            </a:outerShdw>
          </a:effectLst>
        </p:spPr>
        <p:txBody>
          <a:bodyPr lIns="45718" tIns="45718" rIns="45718" bIns="45718" anchor="ctr"/>
          <a:lstStyle/>
          <a:p>
            <a:pPr algn="ctr" defTabSz="914400">
              <a:defRPr sz="1800">
                <a:solidFill>
                  <a:srgbClr val="FFC74F"/>
                </a:solidFill>
                <a:latin typeface="Calibri"/>
                <a:ea typeface="Calibri"/>
                <a:cs typeface="Calibri"/>
                <a:sym typeface="Calibri"/>
              </a:defRPr>
            </a:pPr>
            <a:endParaRPr/>
          </a:p>
        </p:txBody>
      </p:sp>
      <p:sp>
        <p:nvSpPr>
          <p:cNvPr id="2044" name="TextShape 29"/>
          <p:cNvSpPr txBox="1"/>
          <p:nvPr/>
        </p:nvSpPr>
        <p:spPr>
          <a:xfrm>
            <a:off x="1645670" y="3899512"/>
            <a:ext cx="13817139" cy="181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a:defRPr sz="2800" spc="296">
                <a:solidFill>
                  <a:srgbClr val="FFFFFF"/>
                </a:solidFill>
              </a:defRPr>
            </a:pPr>
            <a:r>
              <a:t>Update your software with the same tool you used to install it:</a:t>
            </a:r>
          </a:p>
          <a:p>
            <a:pPr>
              <a:defRPr sz="2800" spc="296">
                <a:solidFill>
                  <a:srgbClr val="FFFFFF"/>
                </a:solidFill>
              </a:defRPr>
            </a:pPr>
            <a:endParaRPr/>
          </a:p>
          <a:p>
            <a:pPr>
              <a:defRPr sz="2800" spc="296">
                <a:solidFill>
                  <a:srgbClr val="FFFFFF"/>
                </a:solidFill>
              </a:defRPr>
            </a:pPr>
            <a:endParaRPr/>
          </a:p>
          <a:p>
            <a:pPr marL="457200" indent="-457200">
              <a:buSzPct val="100000"/>
              <a:buFont typeface="Arial"/>
              <a:buChar char="•"/>
              <a:defRPr sz="2800" spc="296">
                <a:solidFill>
                  <a:srgbClr val="FFFFFF"/>
                </a:solidFill>
              </a:defRPr>
            </a:pPr>
            <a:r>
              <a:t>Installed with </a:t>
            </a:r>
            <a:r>
              <a:rPr b="1"/>
              <a:t>conda</a:t>
            </a:r>
            <a:r>
              <a:t>: (update only the current environment)</a:t>
            </a:r>
          </a:p>
        </p:txBody>
      </p:sp>
      <p:sp>
        <p:nvSpPr>
          <p:cNvPr id="2045"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97</a:t>
            </a:fld>
            <a:endParaRPr/>
          </a:p>
        </p:txBody>
      </p:sp>
      <p:sp>
        <p:nvSpPr>
          <p:cNvPr id="2046" name="Line"/>
          <p:cNvSpPr/>
          <p:nvPr/>
        </p:nvSpPr>
        <p:spPr>
          <a:xfrm>
            <a:off x="8735" y="2543225"/>
            <a:ext cx="24353830" cy="1"/>
          </a:xfrm>
          <a:prstGeom prst="line">
            <a:avLst/>
          </a:prstGeom>
          <a:ln w="38100">
            <a:solidFill>
              <a:srgbClr val="FFFFFF"/>
            </a:solidFill>
            <a:miter/>
          </a:ln>
        </p:spPr>
        <p:txBody>
          <a:bodyPr lIns="45718" tIns="45718" rIns="45718" bIns="45718"/>
          <a:lstStyle/>
          <a:p>
            <a:pPr>
              <a:defRPr>
                <a:solidFill>
                  <a:srgbClr val="FFFFFF"/>
                </a:solidFill>
              </a:defRPr>
            </a:pPr>
            <a:endParaRPr/>
          </a:p>
        </p:txBody>
      </p:sp>
      <p:sp>
        <p:nvSpPr>
          <p:cNvPr id="2047" name="Group 3"/>
          <p:cNvSpPr txBox="1"/>
          <p:nvPr/>
        </p:nvSpPr>
        <p:spPr>
          <a:xfrm>
            <a:off x="6162484" y="1004198"/>
            <a:ext cx="12046331"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lgn="ctr">
              <a:defRPr sz="5400" spc="600">
                <a:solidFill>
                  <a:srgbClr val="FFFFFF"/>
                </a:solidFill>
              </a:defRPr>
            </a:lvl1pPr>
          </a:lstStyle>
          <a:p>
            <a:r>
              <a:t>KEEPING THINGS UP TO DATE</a:t>
            </a:r>
          </a:p>
        </p:txBody>
      </p:sp>
      <p:pic>
        <p:nvPicPr>
          <p:cNvPr id="2048" name="Picture 8" descr="Picture 8"/>
          <p:cNvPicPr>
            <a:picLocks noChangeAspect="1"/>
          </p:cNvPicPr>
          <p:nvPr/>
        </p:nvPicPr>
        <p:blipFill>
          <a:blip r:embed="rId3"/>
          <a:stretch>
            <a:fillRect/>
          </a:stretch>
        </p:blipFill>
        <p:spPr>
          <a:xfrm>
            <a:off x="13563792" y="6052532"/>
            <a:ext cx="929082" cy="929639"/>
          </a:xfrm>
          <a:prstGeom prst="rect">
            <a:avLst/>
          </a:prstGeom>
          <a:ln w="12700">
            <a:miter lim="400000"/>
          </a:ln>
        </p:spPr>
      </p:pic>
      <p:pic>
        <p:nvPicPr>
          <p:cNvPr id="2049" name="homebrew-social-card.png" descr="homebrew-social-card.png"/>
          <p:cNvPicPr>
            <a:picLocks noChangeAspect="1"/>
          </p:cNvPicPr>
          <p:nvPr/>
        </p:nvPicPr>
        <p:blipFill>
          <a:blip r:embed="rId4"/>
          <a:srcRect l="2276" t="11242" r="72797" b="6456"/>
          <a:stretch>
            <a:fillRect/>
          </a:stretch>
        </p:blipFill>
        <p:spPr>
          <a:xfrm>
            <a:off x="13651896" y="8470729"/>
            <a:ext cx="752873" cy="1160067"/>
          </a:xfrm>
          <a:custGeom>
            <a:avLst/>
            <a:gdLst/>
            <a:ahLst/>
            <a:cxnLst>
              <a:cxn ang="0">
                <a:pos x="wd2" y="hd2"/>
              </a:cxn>
              <a:cxn ang="5400000">
                <a:pos x="wd2" y="hd2"/>
              </a:cxn>
              <a:cxn ang="10800000">
                <a:pos x="wd2" y="hd2"/>
              </a:cxn>
              <a:cxn ang="16200000">
                <a:pos x="wd2" y="hd2"/>
              </a:cxn>
            </a:cxnLst>
            <a:rect l="0" t="0" r="r" b="b"/>
            <a:pathLst>
              <a:path w="21590" h="21593" extrusionOk="0">
                <a:moveTo>
                  <a:pt x="5440" y="0"/>
                </a:moveTo>
                <a:cubicBezTo>
                  <a:pt x="3842" y="0"/>
                  <a:pt x="2893" y="-3"/>
                  <a:pt x="2254" y="170"/>
                </a:cubicBezTo>
                <a:cubicBezTo>
                  <a:pt x="1332" y="388"/>
                  <a:pt x="597" y="865"/>
                  <a:pt x="262" y="1463"/>
                </a:cubicBezTo>
                <a:cubicBezTo>
                  <a:pt x="-5" y="1878"/>
                  <a:pt x="0" y="2494"/>
                  <a:pt x="0" y="3531"/>
                </a:cubicBezTo>
                <a:lnTo>
                  <a:pt x="0" y="18063"/>
                </a:lnTo>
                <a:cubicBezTo>
                  <a:pt x="0" y="19100"/>
                  <a:pt x="-5" y="19724"/>
                  <a:pt x="262" y="20138"/>
                </a:cubicBezTo>
                <a:cubicBezTo>
                  <a:pt x="597" y="20736"/>
                  <a:pt x="1332" y="21206"/>
                  <a:pt x="2254" y="21424"/>
                </a:cubicBezTo>
                <a:cubicBezTo>
                  <a:pt x="2893" y="21597"/>
                  <a:pt x="3842" y="21594"/>
                  <a:pt x="5440" y="21594"/>
                </a:cubicBezTo>
                <a:lnTo>
                  <a:pt x="16150" y="21594"/>
                </a:lnTo>
                <a:cubicBezTo>
                  <a:pt x="17748" y="21594"/>
                  <a:pt x="18709" y="21597"/>
                  <a:pt x="19348" y="21424"/>
                </a:cubicBezTo>
                <a:cubicBezTo>
                  <a:pt x="20269" y="21206"/>
                  <a:pt x="20993" y="20736"/>
                  <a:pt x="21328" y="20138"/>
                </a:cubicBezTo>
                <a:cubicBezTo>
                  <a:pt x="21595" y="19724"/>
                  <a:pt x="21590" y="19100"/>
                  <a:pt x="21590" y="18063"/>
                </a:cubicBezTo>
                <a:lnTo>
                  <a:pt x="21590" y="3531"/>
                </a:lnTo>
                <a:cubicBezTo>
                  <a:pt x="21590" y="2494"/>
                  <a:pt x="21595" y="1878"/>
                  <a:pt x="21328" y="1463"/>
                </a:cubicBezTo>
                <a:cubicBezTo>
                  <a:pt x="20993" y="865"/>
                  <a:pt x="20269" y="388"/>
                  <a:pt x="19348" y="170"/>
                </a:cubicBezTo>
                <a:cubicBezTo>
                  <a:pt x="18709" y="-3"/>
                  <a:pt x="17748" y="0"/>
                  <a:pt x="16150" y="0"/>
                </a:cubicBezTo>
                <a:lnTo>
                  <a:pt x="5440" y="0"/>
                </a:lnTo>
                <a:close/>
              </a:path>
            </a:pathLst>
          </a:custGeom>
          <a:ln w="12700">
            <a:miter lim="400000"/>
          </a:ln>
        </p:spPr>
      </p:pic>
      <p:sp>
        <p:nvSpPr>
          <p:cNvPr id="2050" name="TextShape 29"/>
          <p:cNvSpPr txBox="1"/>
          <p:nvPr/>
        </p:nvSpPr>
        <p:spPr>
          <a:xfrm>
            <a:off x="16388901" y="8142161"/>
            <a:ext cx="6265405" cy="181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457200" indent="-457200">
              <a:buSzPct val="100000"/>
              <a:buFont typeface="Arial"/>
              <a:buChar char="•"/>
              <a:defRPr sz="2800" spc="296">
                <a:solidFill>
                  <a:srgbClr val="3F4756"/>
                </a:solidFill>
              </a:defRPr>
            </a:pPr>
            <a:r>
              <a:t>With </a:t>
            </a:r>
            <a:r>
              <a:rPr b="1"/>
              <a:t>Windows App store</a:t>
            </a:r>
            <a:r>
              <a:t>:</a:t>
            </a:r>
          </a:p>
          <a:p>
            <a:pPr>
              <a:defRPr sz="2800" spc="296">
                <a:solidFill>
                  <a:srgbClr val="3F4756"/>
                </a:solidFill>
              </a:defRPr>
            </a:pPr>
            <a:endParaRPr/>
          </a:p>
          <a:p>
            <a:pPr algn="ctr">
              <a:defRPr sz="2800" b="1" i="1" spc="296">
                <a:solidFill>
                  <a:srgbClr val="3F4756"/>
                </a:solidFill>
              </a:defRPr>
            </a:pPr>
            <a:r>
              <a:t>Update via </a:t>
            </a:r>
          </a:p>
          <a:p>
            <a:pPr algn="ctr">
              <a:defRPr sz="2800" b="1" i="1" spc="296">
                <a:solidFill>
                  <a:srgbClr val="3F4756"/>
                </a:solidFill>
              </a:defRPr>
            </a:pPr>
            <a:r>
              <a:t>Windows App store</a:t>
            </a:r>
          </a:p>
        </p:txBody>
      </p:sp>
      <p:sp>
        <p:nvSpPr>
          <p:cNvPr id="2051" name="TextShape 29"/>
          <p:cNvSpPr txBox="1"/>
          <p:nvPr/>
        </p:nvSpPr>
        <p:spPr>
          <a:xfrm>
            <a:off x="1645670" y="7686935"/>
            <a:ext cx="12846754"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457200" indent="-457200">
              <a:buSzPct val="100000"/>
              <a:buFont typeface="Arial"/>
              <a:buChar char="•"/>
              <a:defRPr sz="2800" spc="296">
                <a:solidFill>
                  <a:srgbClr val="FFFFFF"/>
                </a:solidFill>
              </a:defRPr>
            </a:pPr>
            <a:r>
              <a:t>Installed with </a:t>
            </a:r>
            <a:r>
              <a:rPr b="1"/>
              <a:t>homebrew</a:t>
            </a:r>
            <a:r>
              <a:t> (updates a software):</a:t>
            </a:r>
          </a:p>
        </p:txBody>
      </p:sp>
      <p:sp>
        <p:nvSpPr>
          <p:cNvPr id="2052" name="TextShape 29"/>
          <p:cNvSpPr txBox="1"/>
          <p:nvPr/>
        </p:nvSpPr>
        <p:spPr>
          <a:xfrm>
            <a:off x="1645670" y="10214146"/>
            <a:ext cx="12846754" cy="52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457200" indent="-457200">
              <a:buSzPct val="100000"/>
              <a:buFont typeface="Arial"/>
              <a:buChar char="•"/>
              <a:defRPr sz="2800" spc="296">
                <a:solidFill>
                  <a:srgbClr val="FFFFFF"/>
                </a:solidFill>
              </a:defRPr>
            </a:pPr>
            <a:r>
              <a:t>Installed with </a:t>
            </a:r>
            <a:r>
              <a:rPr b="1"/>
              <a:t>apt-get</a:t>
            </a:r>
            <a:r>
              <a:t>: </a:t>
            </a:r>
          </a:p>
        </p:txBody>
      </p:sp>
      <p:sp>
        <p:nvSpPr>
          <p:cNvPr id="2053" name="$ brew upgrade [software]"/>
          <p:cNvSpPr txBox="1"/>
          <p:nvPr/>
        </p:nvSpPr>
        <p:spPr>
          <a:xfrm>
            <a:off x="2497162" y="8836000"/>
            <a:ext cx="6826998" cy="5232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3000" b="1" spc="317">
                <a:solidFill>
                  <a:srgbClr val="FFFFFF"/>
                </a:solidFill>
                <a:latin typeface="Courier New"/>
                <a:ea typeface="Courier New"/>
                <a:cs typeface="Courier New"/>
                <a:sym typeface="Courier New"/>
              </a:defRPr>
            </a:lvl1pPr>
          </a:lstStyle>
          <a:p>
            <a:r>
              <a:t>$ brew upgrade [software]</a:t>
            </a:r>
          </a:p>
        </p:txBody>
      </p:sp>
      <p:sp>
        <p:nvSpPr>
          <p:cNvPr id="2054" name="$ conda update [software]"/>
          <p:cNvSpPr txBox="1"/>
          <p:nvPr/>
        </p:nvSpPr>
        <p:spPr>
          <a:xfrm>
            <a:off x="2457872" y="6327304"/>
            <a:ext cx="7095912" cy="5232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3000" b="1" spc="317">
                <a:solidFill>
                  <a:srgbClr val="FFFFFF"/>
                </a:solidFill>
                <a:latin typeface="Courier New"/>
                <a:ea typeface="Courier New"/>
                <a:cs typeface="Courier New"/>
                <a:sym typeface="Courier New"/>
              </a:defRPr>
            </a:lvl1pPr>
          </a:lstStyle>
          <a:p>
            <a:r>
              <a:t> $ conda update [software]</a:t>
            </a:r>
          </a:p>
        </p:txBody>
      </p:sp>
      <p:sp>
        <p:nvSpPr>
          <p:cNvPr id="2055" name="$ apt-get update [software]"/>
          <p:cNvSpPr txBox="1"/>
          <p:nvPr/>
        </p:nvSpPr>
        <p:spPr>
          <a:xfrm>
            <a:off x="2454915" y="11344697"/>
            <a:ext cx="7364827" cy="5232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3000" b="1" spc="317">
                <a:solidFill>
                  <a:srgbClr val="FFFFFF"/>
                </a:solidFill>
                <a:latin typeface="Courier New"/>
                <a:ea typeface="Courier New"/>
                <a:cs typeface="Courier New"/>
                <a:sym typeface="Courier New"/>
              </a:defRPr>
            </a:lvl1pPr>
          </a:lstStyle>
          <a:p>
            <a:r>
              <a:t>$ apt-get update [software]</a:t>
            </a:r>
          </a:p>
        </p:txBody>
      </p:sp>
      <p:pic>
        <p:nvPicPr>
          <p:cNvPr id="2056" name="linux-logo.png" descr="linux-logo.png"/>
          <p:cNvPicPr>
            <a:picLocks noChangeAspect="1"/>
          </p:cNvPicPr>
          <p:nvPr/>
        </p:nvPicPr>
        <p:blipFill>
          <a:blip r:embed="rId5"/>
          <a:srcRect l="69344"/>
          <a:stretch>
            <a:fillRect/>
          </a:stretch>
        </p:blipFill>
        <p:spPr>
          <a:xfrm>
            <a:off x="13527873" y="10951799"/>
            <a:ext cx="1000778" cy="1160448"/>
          </a:xfrm>
          <a:prstGeom prst="rect">
            <a:avLst/>
          </a:prstGeom>
          <a:ln w="12700">
            <a:miter lim="400000"/>
          </a:ln>
        </p:spPr>
      </p:pic>
      <p:pic>
        <p:nvPicPr>
          <p:cNvPr id="2057" name="windows_store_icon__transparent_blue___homemade__by_bannax1994-d8enq8q.png" descr="windows_store_icon__transparent_blue___homemade__by_bannax1994-d8enq8q.png"/>
          <p:cNvPicPr>
            <a:picLocks noChangeAspect="1"/>
          </p:cNvPicPr>
          <p:nvPr/>
        </p:nvPicPr>
        <p:blipFill>
          <a:blip r:embed="rId6"/>
          <a:stretch>
            <a:fillRect/>
          </a:stretch>
        </p:blipFill>
        <p:spPr>
          <a:xfrm>
            <a:off x="21771285" y="8784356"/>
            <a:ext cx="1817200" cy="1817200"/>
          </a:xfrm>
          <a:prstGeom prst="rect">
            <a:avLst/>
          </a:prstGeom>
          <a:ln w="12700">
            <a:miter lim="400000"/>
          </a:ln>
        </p:spPr>
      </p:pic>
    </p:spTree>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9" name="Rectangle 21"/>
          <p:cNvSpPr/>
          <p:nvPr/>
        </p:nvSpPr>
        <p:spPr>
          <a:xfrm flipH="1">
            <a:off x="66914" y="0"/>
            <a:ext cx="24371301" cy="2606039"/>
          </a:xfrm>
          <a:prstGeom prst="rect">
            <a:avLst/>
          </a:prstGeom>
          <a:solidFill>
            <a:srgbClr val="90E1EE"/>
          </a:solidFill>
          <a:ln w="12700">
            <a:miter lim="400000"/>
          </a:ln>
        </p:spPr>
        <p:txBody>
          <a:bodyPr lIns="45718" tIns="45718" rIns="45718" bIns="45718" anchor="ctr"/>
          <a:lstStyle/>
          <a:p>
            <a:pPr algn="ctr">
              <a:defRPr>
                <a:solidFill>
                  <a:srgbClr val="DDDDDD"/>
                </a:solidFill>
              </a:defRPr>
            </a:pPr>
            <a:endParaRPr/>
          </a:p>
        </p:txBody>
      </p:sp>
      <p:sp>
        <p:nvSpPr>
          <p:cNvPr id="2060" name="CustomShape 1"/>
          <p:cNvSpPr txBox="1">
            <a:spLocks noGrp="1"/>
          </p:cNvSpPr>
          <p:nvPr>
            <p:ph type="sldNum" sz="quarter" idx="2"/>
          </p:nvPr>
        </p:nvSpPr>
        <p:spPr>
          <a:xfrm>
            <a:off x="23552706" y="12949908"/>
            <a:ext cx="477814"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spc="-1"/>
            </a:lvl1pPr>
          </a:lstStyle>
          <a:p>
            <a:fld id="{86CB4B4D-7CA3-9044-876B-883B54F8677D}" type="slidenum">
              <a:rPr/>
              <a:t>98</a:t>
            </a:fld>
            <a:endParaRPr/>
          </a:p>
        </p:txBody>
      </p:sp>
      <p:sp>
        <p:nvSpPr>
          <p:cNvPr id="2061" name="Group 3"/>
          <p:cNvSpPr txBox="1"/>
          <p:nvPr/>
        </p:nvSpPr>
        <p:spPr>
          <a:xfrm>
            <a:off x="1406619" y="838200"/>
            <a:ext cx="21558062" cy="9169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5400" b="1" spc="600">
                <a:solidFill>
                  <a:srgbClr val="374556"/>
                </a:solidFill>
              </a:defRPr>
            </a:lvl1pPr>
          </a:lstStyle>
          <a:p>
            <a:r>
              <a:t>OPENING APPS &amp; RUNNING SOFTWARE</a:t>
            </a:r>
          </a:p>
        </p:txBody>
      </p:sp>
      <p:grpSp>
        <p:nvGrpSpPr>
          <p:cNvPr id="2081" name="Group"/>
          <p:cNvGrpSpPr/>
          <p:nvPr/>
        </p:nvGrpSpPr>
        <p:grpSpPr>
          <a:xfrm>
            <a:off x="-507773" y="4533639"/>
            <a:ext cx="14594238" cy="7129648"/>
            <a:chOff x="0" y="0"/>
            <a:chExt cx="14594236" cy="7129647"/>
          </a:xfrm>
        </p:grpSpPr>
        <p:grpSp>
          <p:nvGrpSpPr>
            <p:cNvPr id="2072" name="Group"/>
            <p:cNvGrpSpPr/>
            <p:nvPr/>
          </p:nvGrpSpPr>
          <p:grpSpPr>
            <a:xfrm>
              <a:off x="0" y="-1"/>
              <a:ext cx="14594237" cy="7129649"/>
              <a:chOff x="0" y="0"/>
              <a:chExt cx="14594236" cy="7129647"/>
            </a:xfrm>
          </p:grpSpPr>
          <p:grpSp>
            <p:nvGrpSpPr>
              <p:cNvPr id="2070" name="Group 36"/>
              <p:cNvGrpSpPr/>
              <p:nvPr/>
            </p:nvGrpSpPr>
            <p:grpSpPr>
              <a:xfrm>
                <a:off x="1234739" y="-1"/>
                <a:ext cx="11093046" cy="6726634"/>
                <a:chOff x="0" y="0"/>
                <a:chExt cx="11093045" cy="6726632"/>
              </a:xfrm>
            </p:grpSpPr>
            <p:sp>
              <p:nvSpPr>
                <p:cNvPr id="2062" name="Freeform 6"/>
                <p:cNvSpPr/>
                <p:nvPr/>
              </p:nvSpPr>
              <p:spPr>
                <a:xfrm>
                  <a:off x="1030484" y="-1"/>
                  <a:ext cx="9041275" cy="6542122"/>
                </a:xfrm>
                <a:custGeom>
                  <a:avLst/>
                  <a:gdLst/>
                  <a:ahLst/>
                  <a:cxnLst>
                    <a:cxn ang="0">
                      <a:pos x="wd2" y="hd2"/>
                    </a:cxn>
                    <a:cxn ang="5400000">
                      <a:pos x="wd2" y="hd2"/>
                    </a:cxn>
                    <a:cxn ang="10800000">
                      <a:pos x="wd2" y="hd2"/>
                    </a:cxn>
                    <a:cxn ang="16200000">
                      <a:pos x="wd2" y="hd2"/>
                    </a:cxn>
                  </a:cxnLst>
                  <a:rect l="0" t="0" r="r" b="b"/>
                  <a:pathLst>
                    <a:path w="21600" h="21600" extrusionOk="0">
                      <a:moveTo>
                        <a:pt x="21372" y="21600"/>
                      </a:moveTo>
                      <a:cubicBezTo>
                        <a:pt x="228" y="21600"/>
                        <a:pt x="228" y="21600"/>
                        <a:pt x="228" y="21600"/>
                      </a:cubicBezTo>
                      <a:cubicBezTo>
                        <a:pt x="105" y="21600"/>
                        <a:pt x="0" y="21446"/>
                        <a:pt x="0" y="21241"/>
                      </a:cubicBezTo>
                      <a:cubicBezTo>
                        <a:pt x="0" y="1206"/>
                        <a:pt x="0" y="1206"/>
                        <a:pt x="0" y="1206"/>
                      </a:cubicBezTo>
                      <a:cubicBezTo>
                        <a:pt x="0" y="539"/>
                        <a:pt x="369" y="0"/>
                        <a:pt x="826" y="0"/>
                      </a:cubicBezTo>
                      <a:cubicBezTo>
                        <a:pt x="20774" y="0"/>
                        <a:pt x="20774" y="0"/>
                        <a:pt x="20774" y="0"/>
                      </a:cubicBezTo>
                      <a:cubicBezTo>
                        <a:pt x="21231" y="0"/>
                        <a:pt x="21600" y="539"/>
                        <a:pt x="21600" y="1206"/>
                      </a:cubicBezTo>
                      <a:cubicBezTo>
                        <a:pt x="21600" y="21241"/>
                        <a:pt x="21600" y="21241"/>
                        <a:pt x="21600" y="21241"/>
                      </a:cubicBezTo>
                      <a:cubicBezTo>
                        <a:pt x="21600" y="21446"/>
                        <a:pt x="21495" y="21600"/>
                        <a:pt x="21372" y="21600"/>
                      </a:cubicBezTo>
                      <a:close/>
                      <a:moveTo>
                        <a:pt x="826" y="103"/>
                      </a:moveTo>
                      <a:cubicBezTo>
                        <a:pt x="422" y="103"/>
                        <a:pt x="70" y="616"/>
                        <a:pt x="70" y="1206"/>
                      </a:cubicBezTo>
                      <a:cubicBezTo>
                        <a:pt x="70" y="21241"/>
                        <a:pt x="70" y="21241"/>
                        <a:pt x="70" y="21241"/>
                      </a:cubicBezTo>
                      <a:cubicBezTo>
                        <a:pt x="70" y="21369"/>
                        <a:pt x="141" y="21497"/>
                        <a:pt x="228" y="21497"/>
                      </a:cubicBezTo>
                      <a:cubicBezTo>
                        <a:pt x="21372" y="21497"/>
                        <a:pt x="21372" y="21497"/>
                        <a:pt x="21372" y="21497"/>
                      </a:cubicBezTo>
                      <a:cubicBezTo>
                        <a:pt x="21459" y="21497"/>
                        <a:pt x="21530" y="21369"/>
                        <a:pt x="21530" y="21241"/>
                      </a:cubicBezTo>
                      <a:cubicBezTo>
                        <a:pt x="21530" y="1206"/>
                        <a:pt x="21530" y="1206"/>
                        <a:pt x="21530" y="1206"/>
                      </a:cubicBezTo>
                      <a:cubicBezTo>
                        <a:pt x="21530" y="616"/>
                        <a:pt x="21178" y="103"/>
                        <a:pt x="20774" y="103"/>
                      </a:cubicBezTo>
                      <a:lnTo>
                        <a:pt x="826" y="103"/>
                      </a:lnTo>
                      <a:close/>
                    </a:path>
                  </a:pathLst>
                </a:cu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2063" name="Freeform 7"/>
                <p:cNvSpPr/>
                <p:nvPr/>
              </p:nvSpPr>
              <p:spPr>
                <a:xfrm>
                  <a:off x="1045819" y="6473"/>
                  <a:ext cx="9010606" cy="6247548"/>
                </a:xfrm>
                <a:custGeom>
                  <a:avLst/>
                  <a:gdLst/>
                  <a:ahLst/>
                  <a:cxnLst>
                    <a:cxn ang="0">
                      <a:pos x="wd2" y="hd2"/>
                    </a:cxn>
                    <a:cxn ang="5400000">
                      <a:pos x="wd2" y="hd2"/>
                    </a:cxn>
                    <a:cxn ang="10800000">
                      <a:pos x="wd2" y="hd2"/>
                    </a:cxn>
                    <a:cxn ang="16200000">
                      <a:pos x="wd2" y="hd2"/>
                    </a:cxn>
                  </a:cxnLst>
                  <a:rect l="0" t="0" r="r" b="b"/>
                  <a:pathLst>
                    <a:path w="21600" h="21600" extrusionOk="0">
                      <a:moveTo>
                        <a:pt x="21600" y="1209"/>
                      </a:moveTo>
                      <a:cubicBezTo>
                        <a:pt x="21600" y="537"/>
                        <a:pt x="21247" y="0"/>
                        <a:pt x="20807" y="0"/>
                      </a:cubicBezTo>
                      <a:cubicBezTo>
                        <a:pt x="793" y="0"/>
                        <a:pt x="793" y="0"/>
                        <a:pt x="793" y="0"/>
                      </a:cubicBezTo>
                      <a:cubicBezTo>
                        <a:pt x="353" y="0"/>
                        <a:pt x="0" y="537"/>
                        <a:pt x="0" y="1209"/>
                      </a:cubicBezTo>
                      <a:cubicBezTo>
                        <a:pt x="0" y="21600"/>
                        <a:pt x="0" y="21600"/>
                        <a:pt x="0" y="21600"/>
                      </a:cubicBezTo>
                      <a:cubicBezTo>
                        <a:pt x="21600" y="21600"/>
                        <a:pt x="21600" y="21600"/>
                        <a:pt x="21600" y="21600"/>
                      </a:cubicBezTo>
                      <a:lnTo>
                        <a:pt x="21600" y="1209"/>
                      </a:lnTo>
                      <a:close/>
                    </a:path>
                  </a:pathLst>
                </a:custGeom>
                <a:solidFill>
                  <a:srgbClr val="00000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2064" name="Freeform 8"/>
                <p:cNvSpPr/>
                <p:nvPr/>
              </p:nvSpPr>
              <p:spPr>
                <a:xfrm>
                  <a:off x="1045819" y="6260494"/>
                  <a:ext cx="9010606" cy="26544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3976"/>
                        <a:pt x="0" y="13976"/>
                        <a:pt x="0" y="13976"/>
                      </a:cubicBezTo>
                      <a:cubicBezTo>
                        <a:pt x="0" y="18424"/>
                        <a:pt x="88" y="21600"/>
                        <a:pt x="194" y="21600"/>
                      </a:cubicBezTo>
                      <a:cubicBezTo>
                        <a:pt x="21406" y="21600"/>
                        <a:pt x="21406" y="21600"/>
                        <a:pt x="21406" y="21600"/>
                      </a:cubicBezTo>
                      <a:cubicBezTo>
                        <a:pt x="21512" y="21600"/>
                        <a:pt x="21600" y="18424"/>
                        <a:pt x="21600" y="13976"/>
                      </a:cubicBezTo>
                      <a:cubicBezTo>
                        <a:pt x="21600" y="0"/>
                        <a:pt x="21600" y="0"/>
                        <a:pt x="21600" y="0"/>
                      </a:cubicBezTo>
                      <a:lnTo>
                        <a:pt x="0" y="0"/>
                      </a:lnTo>
                      <a:close/>
                    </a:path>
                  </a:pathLst>
                </a:custGeom>
                <a:solidFill>
                  <a:srgbClr val="1B1C20"/>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2065" name="Rectangle 9"/>
                <p:cNvSpPr/>
                <p:nvPr/>
              </p:nvSpPr>
              <p:spPr>
                <a:xfrm>
                  <a:off x="1377046" y="498508"/>
                  <a:ext cx="8332817" cy="5515970"/>
                </a:xfrm>
                <a:prstGeom prst="rect">
                  <a:avLst/>
                </a:prstGeom>
                <a:solidFill>
                  <a:srgbClr val="EBEBEB"/>
                </a:solidFill>
                <a:ln w="12700" cap="flat">
                  <a:noFill/>
                  <a:miter lim="400000"/>
                </a:ln>
                <a:effectLst/>
              </p:spPr>
              <p:txBody>
                <a:bodyPr wrap="square" lIns="45718" tIns="45718" rIns="45718" bIns="45718" numCol="1" anchor="t">
                  <a:noAutofit/>
                </a:bodyPr>
                <a:lstStyle/>
                <a:p>
                  <a:pPr defTabSz="914400">
                    <a:defRPr sz="1800">
                      <a:solidFill>
                        <a:srgbClr val="000000"/>
                      </a:solidFill>
                    </a:defRPr>
                  </a:pPr>
                  <a:endParaRPr/>
                </a:p>
              </p:txBody>
            </p:sp>
            <p:sp>
              <p:nvSpPr>
                <p:cNvPr id="2066" name="Rectangle 10"/>
                <p:cNvSpPr/>
                <p:nvPr/>
              </p:nvSpPr>
              <p:spPr>
                <a:xfrm>
                  <a:off x="6621476" y="6525933"/>
                  <a:ext cx="4471568" cy="84165"/>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2067" name="Freeform 11"/>
                <p:cNvSpPr/>
                <p:nvPr/>
              </p:nvSpPr>
              <p:spPr>
                <a:xfrm>
                  <a:off x="-1" y="6610097"/>
                  <a:ext cx="11093046" cy="1165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003" y="21600"/>
                        <a:pt x="1805" y="21600"/>
                      </a:cubicBezTo>
                      <a:cubicBezTo>
                        <a:pt x="2607" y="21600"/>
                        <a:pt x="18993" y="21600"/>
                        <a:pt x="19795" y="21600"/>
                      </a:cubicBezTo>
                      <a:cubicBezTo>
                        <a:pt x="20597" y="21600"/>
                        <a:pt x="21600" y="0"/>
                        <a:pt x="21600" y="0"/>
                      </a:cubicBezTo>
                      <a:lnTo>
                        <a:pt x="0" y="0"/>
                      </a:lnTo>
                      <a:close/>
                    </a:path>
                  </a:pathLst>
                </a:custGeom>
                <a:gradFill flip="none" rotWithShape="1">
                  <a:gsLst>
                    <a:gs pos="0">
                      <a:srgbClr val="949494"/>
                    </a:gs>
                    <a:gs pos="50000">
                      <a:srgbClr val="D5D5D5"/>
                    </a:gs>
                    <a:gs pos="100000">
                      <a:srgbClr val="FFFFFF"/>
                    </a:gs>
                  </a:gsLst>
                  <a:lin ang="1620000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2068" name="Rectangle 12"/>
                <p:cNvSpPr/>
                <p:nvPr/>
              </p:nvSpPr>
              <p:spPr>
                <a:xfrm>
                  <a:off x="-1" y="6525933"/>
                  <a:ext cx="4465435" cy="84165"/>
                </a:xfrm>
                <a:prstGeom prst="rect">
                  <a:avLst/>
                </a:prstGeom>
                <a:solidFill>
                  <a:srgbClr val="D1D3D4"/>
                </a:soli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sp>
              <p:nvSpPr>
                <p:cNvPr id="2069" name="Rectangle 13"/>
                <p:cNvSpPr/>
                <p:nvPr/>
              </p:nvSpPr>
              <p:spPr>
                <a:xfrm>
                  <a:off x="4465432" y="6525933"/>
                  <a:ext cx="2156045" cy="84165"/>
                </a:xfrm>
                <a:prstGeom prst="rect">
                  <a:avLst/>
                </a:prstGeom>
                <a:gradFill flip="none" rotWithShape="1">
                  <a:gsLst>
                    <a:gs pos="0">
                      <a:srgbClr val="4F4F51"/>
                    </a:gs>
                    <a:gs pos="5000">
                      <a:srgbClr val="FFFFFF"/>
                    </a:gs>
                    <a:gs pos="95000">
                      <a:srgbClr val="FFFFFF"/>
                    </a:gs>
                    <a:gs pos="100000">
                      <a:srgbClr val="4F4F51"/>
                    </a:gs>
                  </a:gsLst>
                  <a:lin ang="0" scaled="0"/>
                </a:gradFill>
                <a:ln w="12700" cap="flat">
                  <a:noFill/>
                  <a:miter lim="400000"/>
                </a:ln>
                <a:effectLst/>
              </p:spPr>
              <p:txBody>
                <a:bodyPr wrap="square" lIns="45718" tIns="45718" rIns="45718" bIns="45718" numCol="1" anchor="t">
                  <a:noAutofit/>
                </a:bodyPr>
                <a:lstStyle/>
                <a:p>
                  <a:pPr defTabSz="914400">
                    <a:defRPr sz="1800">
                      <a:solidFill>
                        <a:srgbClr val="FFFFFF"/>
                      </a:solidFill>
                    </a:defRPr>
                  </a:pPr>
                  <a:endParaRPr/>
                </a:p>
              </p:txBody>
            </p:sp>
          </p:grpSp>
          <p:sp>
            <p:nvSpPr>
              <p:cNvPr id="2071" name="Oval 34"/>
              <p:cNvSpPr/>
              <p:nvPr/>
            </p:nvSpPr>
            <p:spPr>
              <a:xfrm>
                <a:off x="0" y="6393213"/>
                <a:ext cx="14594237" cy="736435"/>
              </a:xfrm>
              <a:prstGeom prst="ellipse">
                <a:avLst/>
              </a:prstGeom>
              <a:gradFill flip="none" rotWithShape="1">
                <a:gsLst>
                  <a:gs pos="0">
                    <a:srgbClr val="000000">
                      <a:alpha val="50000"/>
                    </a:srgbClr>
                  </a:gs>
                  <a:gs pos="100000">
                    <a:srgbClr val="000000">
                      <a:alpha val="0"/>
                    </a:srgbClr>
                  </a:gs>
                </a:gsLst>
                <a:path path="circle">
                  <a:fillToRect l="37721" t="-19636" r="62278" b="119636"/>
                </a:path>
              </a:gradFill>
              <a:ln w="12700" cap="flat">
                <a:noFill/>
                <a:miter lim="400000"/>
              </a:ln>
              <a:effectLst/>
            </p:spPr>
            <p:txBody>
              <a:bodyPr wrap="square" lIns="45718" tIns="45718" rIns="45718" bIns="45718" numCol="1" anchor="ctr">
                <a:noAutofit/>
              </a:bodyPr>
              <a:lstStyle/>
              <a:p>
                <a:pPr algn="ctr" defTabSz="914400">
                  <a:defRPr sz="1800">
                    <a:solidFill>
                      <a:srgbClr val="FFFFFF"/>
                    </a:solidFill>
                  </a:defRPr>
                </a:pPr>
                <a:endParaRPr/>
              </a:p>
            </p:txBody>
          </p:sp>
        </p:grpSp>
        <p:sp>
          <p:nvSpPr>
            <p:cNvPr id="2073" name="Rounded Rectangle"/>
            <p:cNvSpPr/>
            <p:nvPr/>
          </p:nvSpPr>
          <p:spPr>
            <a:xfrm>
              <a:off x="2811392" y="1176011"/>
              <a:ext cx="7980428" cy="4447426"/>
            </a:xfrm>
            <a:prstGeom prst="roundRect">
              <a:avLst>
                <a:gd name="adj" fmla="val 6279"/>
              </a:avLst>
            </a:prstGeom>
            <a:solidFill>
              <a:srgbClr val="000000"/>
            </a:solidFill>
            <a:ln w="12700" cap="flat">
              <a:noFill/>
              <a:miter lim="400000"/>
            </a:ln>
            <a:effectLst/>
          </p:spPr>
          <p:txBody>
            <a:bodyPr wrap="square" lIns="45718" tIns="45718" rIns="45718" bIns="45718" numCol="1" anchor="ctr">
              <a:noAutofit/>
            </a:bodyPr>
            <a:lstStyle/>
            <a:p>
              <a:endParaRPr/>
            </a:p>
          </p:txBody>
        </p:sp>
        <p:sp>
          <p:nvSpPr>
            <p:cNvPr id="2074" name="Rounded Rectangle"/>
            <p:cNvSpPr/>
            <p:nvPr/>
          </p:nvSpPr>
          <p:spPr>
            <a:xfrm>
              <a:off x="2795791" y="832086"/>
              <a:ext cx="8012823" cy="567005"/>
            </a:xfrm>
            <a:prstGeom prst="roundRect">
              <a:avLst>
                <a:gd name="adj" fmla="val 31313"/>
              </a:avLst>
            </a:prstGeom>
            <a:solidFill>
              <a:srgbClr val="919191"/>
            </a:solidFill>
            <a:ln w="12700" cap="flat">
              <a:noFill/>
              <a:miter lim="400000"/>
            </a:ln>
            <a:effectLst/>
          </p:spPr>
          <p:txBody>
            <a:bodyPr wrap="square" lIns="45718" tIns="45718" rIns="45718" bIns="45718" numCol="1" anchor="ctr">
              <a:noAutofit/>
            </a:bodyPr>
            <a:lstStyle/>
            <a:p>
              <a:endParaRPr/>
            </a:p>
          </p:txBody>
        </p:sp>
        <p:sp>
          <p:nvSpPr>
            <p:cNvPr id="2075" name="Rounded Rectangle"/>
            <p:cNvSpPr/>
            <p:nvPr/>
          </p:nvSpPr>
          <p:spPr>
            <a:xfrm>
              <a:off x="4299864" y="998393"/>
              <a:ext cx="431743" cy="310591"/>
            </a:xfrm>
            <a:prstGeom prst="roundRect">
              <a:avLst>
                <a:gd name="adj" fmla="val 31313"/>
              </a:avLst>
            </a:prstGeom>
            <a:solidFill>
              <a:srgbClr val="398F3D"/>
            </a:solidFill>
            <a:ln w="12700" cap="flat">
              <a:noFill/>
              <a:miter lim="400000"/>
            </a:ln>
            <a:effectLst/>
          </p:spPr>
          <p:txBody>
            <a:bodyPr wrap="square" lIns="45718" tIns="45718" rIns="45718" bIns="45718" numCol="1" anchor="ctr">
              <a:noAutofit/>
            </a:bodyPr>
            <a:lstStyle/>
            <a:p>
              <a:endParaRPr/>
            </a:p>
          </p:txBody>
        </p:sp>
        <p:sp>
          <p:nvSpPr>
            <p:cNvPr id="2076" name="Rounded Rectangle"/>
            <p:cNvSpPr/>
            <p:nvPr/>
          </p:nvSpPr>
          <p:spPr>
            <a:xfrm>
              <a:off x="3648096" y="998393"/>
              <a:ext cx="431743" cy="310591"/>
            </a:xfrm>
            <a:prstGeom prst="roundRect">
              <a:avLst>
                <a:gd name="adj" fmla="val 31313"/>
              </a:avLst>
            </a:prstGeom>
            <a:solidFill>
              <a:srgbClr val="FFB46D"/>
            </a:solidFill>
            <a:ln w="12700" cap="flat">
              <a:noFill/>
              <a:miter lim="400000"/>
            </a:ln>
            <a:effectLst/>
          </p:spPr>
          <p:txBody>
            <a:bodyPr wrap="square" lIns="45718" tIns="45718" rIns="45718" bIns="45718" numCol="1" anchor="ctr">
              <a:noAutofit/>
            </a:bodyPr>
            <a:lstStyle/>
            <a:p>
              <a:endParaRPr/>
            </a:p>
          </p:txBody>
        </p:sp>
        <p:sp>
          <p:nvSpPr>
            <p:cNvPr id="2077" name="Rounded Rectangle"/>
            <p:cNvSpPr/>
            <p:nvPr/>
          </p:nvSpPr>
          <p:spPr>
            <a:xfrm>
              <a:off x="2996328" y="998393"/>
              <a:ext cx="431743" cy="310591"/>
            </a:xfrm>
            <a:prstGeom prst="roundRect">
              <a:avLst>
                <a:gd name="adj" fmla="val 31313"/>
              </a:avLst>
            </a:prstGeom>
            <a:solidFill>
              <a:srgbClr val="C54935"/>
            </a:solidFill>
            <a:ln w="12700" cap="flat">
              <a:noFill/>
              <a:miter lim="400000"/>
            </a:ln>
            <a:effectLst/>
          </p:spPr>
          <p:txBody>
            <a:bodyPr wrap="square" lIns="45718" tIns="45718" rIns="45718" bIns="45718" numCol="1" anchor="ctr">
              <a:noAutofit/>
            </a:bodyPr>
            <a:lstStyle/>
            <a:p>
              <a:endParaRPr/>
            </a:p>
          </p:txBody>
        </p:sp>
        <p:sp>
          <p:nvSpPr>
            <p:cNvPr id="2078" name="3. man open"/>
            <p:cNvSpPr txBox="1"/>
            <p:nvPr/>
          </p:nvSpPr>
          <p:spPr>
            <a:xfrm>
              <a:off x="3037358" y="4405171"/>
              <a:ext cx="7388395" cy="4839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lvl1pPr>
                <a:defRPr sz="3000" b="1" spc="317">
                  <a:solidFill>
                    <a:srgbClr val="FFFFFF"/>
                  </a:solidFill>
                  <a:latin typeface="Courier New"/>
                  <a:ea typeface="Courier New"/>
                  <a:cs typeface="Courier New"/>
                  <a:sym typeface="Courier New"/>
                </a:defRPr>
              </a:lvl1pPr>
            </a:lstStyle>
            <a:p>
              <a:r>
                <a:t>3. man open</a:t>
              </a:r>
            </a:p>
          </p:txBody>
        </p:sp>
        <p:sp>
          <p:nvSpPr>
            <p:cNvPr id="2079" name="2. open -a 'Google Chrome'"/>
            <p:cNvSpPr txBox="1"/>
            <p:nvPr/>
          </p:nvSpPr>
          <p:spPr>
            <a:xfrm>
              <a:off x="3035855" y="3284145"/>
              <a:ext cx="7391401" cy="4839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lvl1pPr>
                <a:defRPr sz="3000" b="1" spc="317">
                  <a:solidFill>
                    <a:srgbClr val="FFFFFF"/>
                  </a:solidFill>
                  <a:latin typeface="Courier New"/>
                  <a:ea typeface="Courier New"/>
                  <a:cs typeface="Courier New"/>
                  <a:sym typeface="Courier New"/>
                </a:defRPr>
              </a:lvl1pPr>
            </a:lstStyle>
            <a:p>
              <a:r>
                <a:t>2. open -a 'Google Chrome'</a:t>
              </a:r>
            </a:p>
          </p:txBody>
        </p:sp>
        <p:sp>
          <p:nvSpPr>
            <p:cNvPr id="2080" name="1. open myfile.xlsx"/>
            <p:cNvSpPr txBox="1"/>
            <p:nvPr/>
          </p:nvSpPr>
          <p:spPr>
            <a:xfrm>
              <a:off x="3035855" y="2163119"/>
              <a:ext cx="7391401" cy="48399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noAutofit/>
            </a:bodyPr>
            <a:lstStyle>
              <a:lvl1pPr>
                <a:defRPr sz="3000" b="1" spc="317">
                  <a:solidFill>
                    <a:srgbClr val="FFFFFF"/>
                  </a:solidFill>
                  <a:latin typeface="Courier New"/>
                  <a:ea typeface="Courier New"/>
                  <a:cs typeface="Courier New"/>
                  <a:sym typeface="Courier New"/>
                </a:defRPr>
              </a:lvl1pPr>
            </a:lstStyle>
            <a:p>
              <a:r>
                <a:t>1. open myfile.xlsx</a:t>
              </a:r>
            </a:p>
          </p:txBody>
        </p:sp>
      </p:grpSp>
      <p:sp>
        <p:nvSpPr>
          <p:cNvPr id="2082" name="TextShape 29"/>
          <p:cNvSpPr txBox="1"/>
          <p:nvPr/>
        </p:nvSpPr>
        <p:spPr>
          <a:xfrm>
            <a:off x="12498978" y="3777466"/>
            <a:ext cx="10740167" cy="3976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374315" indent="-374315">
              <a:buClr>
                <a:srgbClr val="9CFFE2"/>
              </a:buClr>
              <a:buSzPct val="100000"/>
              <a:buAutoNum type="arabicPeriod"/>
              <a:defRPr sz="2800" spc="296">
                <a:solidFill>
                  <a:srgbClr val="FFFFFF"/>
                </a:solidFill>
              </a:defRPr>
            </a:pPr>
            <a:r>
              <a:t>Some, but not all </a:t>
            </a:r>
            <a:r>
              <a:rPr b="1"/>
              <a:t>files</a:t>
            </a:r>
            <a:r>
              <a:t> can be </a:t>
            </a:r>
            <a:r>
              <a:rPr b="1"/>
              <a:t>opened</a:t>
            </a:r>
            <a:r>
              <a:t> without specifying an app.</a:t>
            </a:r>
          </a:p>
          <a:p>
            <a:pPr>
              <a:defRPr sz="2800" spc="296">
                <a:solidFill>
                  <a:srgbClr val="FFFFFF"/>
                </a:solidFill>
              </a:defRPr>
            </a:pPr>
            <a:endParaRPr/>
          </a:p>
          <a:p>
            <a:pPr>
              <a:defRPr sz="2800" spc="296">
                <a:solidFill>
                  <a:srgbClr val="FFFFFF"/>
                </a:solidFill>
              </a:defRPr>
            </a:pPr>
            <a:endParaRPr/>
          </a:p>
          <a:p>
            <a:pPr marL="374315" indent="-374315">
              <a:buClr>
                <a:srgbClr val="9CFFE2"/>
              </a:buClr>
              <a:buSzPct val="100000"/>
              <a:buAutoNum type="arabicPeriod" startAt="2"/>
              <a:defRPr sz="2800" spc="296">
                <a:solidFill>
                  <a:srgbClr val="FFFFFF"/>
                </a:solidFill>
              </a:defRPr>
            </a:pPr>
            <a:r>
              <a:t>Many </a:t>
            </a:r>
            <a:r>
              <a:rPr b="1"/>
              <a:t>apps</a:t>
            </a:r>
            <a:r>
              <a:t> can be </a:t>
            </a:r>
            <a:r>
              <a:rPr b="1"/>
              <a:t>launched</a:t>
            </a:r>
            <a:r>
              <a:t> with open -a.</a:t>
            </a:r>
          </a:p>
          <a:p>
            <a:pPr>
              <a:defRPr sz="2800" spc="296">
                <a:solidFill>
                  <a:srgbClr val="FFFFFF"/>
                </a:solidFill>
              </a:defRPr>
            </a:pPr>
            <a:endParaRPr/>
          </a:p>
          <a:p>
            <a:pPr marL="374315" indent="-374315">
              <a:buClr>
                <a:srgbClr val="9CFFE2"/>
              </a:buClr>
              <a:buSzPct val="100000"/>
              <a:buAutoNum type="arabicPeriod" startAt="3"/>
              <a:defRPr sz="2800" spc="296">
                <a:solidFill>
                  <a:srgbClr val="FFFFFF"/>
                </a:solidFill>
              </a:defRPr>
            </a:pPr>
            <a:r>
              <a:t>Some </a:t>
            </a:r>
            <a:r>
              <a:rPr b="1"/>
              <a:t>softwares</a:t>
            </a:r>
            <a:r>
              <a:t> are designed to run on both the command line and in a GUI, while others are specific to one.</a:t>
            </a:r>
          </a:p>
        </p:txBody>
      </p:sp>
      <p:sp>
        <p:nvSpPr>
          <p:cNvPr id="2083" name="Скругленный прямоугольник 7"/>
          <p:cNvSpPr/>
          <p:nvPr/>
        </p:nvSpPr>
        <p:spPr>
          <a:xfrm>
            <a:off x="12969719" y="9754470"/>
            <a:ext cx="9798683" cy="3189786"/>
          </a:xfrm>
          <a:prstGeom prst="roundRect">
            <a:avLst>
              <a:gd name="adj" fmla="val 7067"/>
            </a:avLst>
          </a:prstGeom>
          <a:solidFill>
            <a:srgbClr val="000000"/>
          </a:solidFill>
          <a:ln w="12700">
            <a:miter lim="400000"/>
          </a:ln>
          <a:effectLst>
            <a:outerShdw blurRad="457200" dist="101600" dir="2700000" rotWithShape="0">
              <a:srgbClr val="000000">
                <a:alpha val="26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nchor="ctr"/>
          <a:lstStyle/>
          <a:p>
            <a:pPr>
              <a:lnSpc>
                <a:spcPts val="4200"/>
              </a:lnSpc>
              <a:defRPr sz="3000" b="1" spc="321">
                <a:solidFill>
                  <a:srgbClr val="EBEBEB"/>
                </a:solidFill>
                <a:latin typeface="Courier New"/>
                <a:ea typeface="Courier New"/>
                <a:cs typeface="Courier New"/>
                <a:sym typeface="Courier New"/>
              </a:defRPr>
            </a:pPr>
            <a:endParaRPr/>
          </a:p>
          <a:p>
            <a:pPr>
              <a:lnSpc>
                <a:spcPts val="4200"/>
              </a:lnSpc>
              <a:defRPr sz="2800" spc="300">
                <a:solidFill>
                  <a:srgbClr val="EBEBEB"/>
                </a:solidFill>
              </a:defRPr>
            </a:pPr>
            <a:endParaRPr sz="3000" b="1" spc="321">
              <a:latin typeface="Courier New"/>
              <a:ea typeface="Courier New"/>
              <a:cs typeface="Courier New"/>
              <a:sym typeface="Courier New"/>
            </a:endParaRPr>
          </a:p>
        </p:txBody>
      </p:sp>
      <p:sp>
        <p:nvSpPr>
          <p:cNvPr id="2084" name="$ top (htop)…"/>
          <p:cNvSpPr txBox="1"/>
          <p:nvPr/>
        </p:nvSpPr>
        <p:spPr>
          <a:xfrm>
            <a:off x="13304397" y="9896321"/>
            <a:ext cx="9306554" cy="27661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lnSpc>
                <a:spcPts val="4200"/>
              </a:lnSpc>
              <a:defRPr sz="3000" b="1" spc="321">
                <a:solidFill>
                  <a:srgbClr val="FFFFFF"/>
                </a:solidFill>
                <a:latin typeface="Courier New"/>
                <a:ea typeface="Courier New"/>
                <a:cs typeface="Courier New"/>
                <a:sym typeface="Courier New"/>
              </a:defRPr>
            </a:pPr>
            <a:r>
              <a:t>$ top (htop)</a:t>
            </a:r>
          </a:p>
          <a:p>
            <a:pPr>
              <a:lnSpc>
                <a:spcPts val="4200"/>
              </a:lnSpc>
              <a:defRPr sz="3000" b="1" spc="321">
                <a:solidFill>
                  <a:srgbClr val="FFFFFF"/>
                </a:solidFill>
                <a:latin typeface="Courier New"/>
                <a:ea typeface="Courier New"/>
                <a:cs typeface="Courier New"/>
                <a:sym typeface="Courier New"/>
              </a:defRPr>
            </a:pPr>
            <a:r>
              <a:t>$ ps aux (processes for all users)</a:t>
            </a:r>
          </a:p>
          <a:p>
            <a:pPr>
              <a:lnSpc>
                <a:spcPts val="4200"/>
              </a:lnSpc>
              <a:defRPr sz="3000" b="1" spc="321">
                <a:solidFill>
                  <a:srgbClr val="FFFFFF"/>
                </a:solidFill>
                <a:latin typeface="Courier New"/>
                <a:ea typeface="Courier New"/>
                <a:cs typeface="Courier New"/>
                <a:sym typeface="Courier New"/>
              </a:defRPr>
            </a:pPr>
            <a:endParaRPr/>
          </a:p>
          <a:p>
            <a:pPr>
              <a:lnSpc>
                <a:spcPts val="4200"/>
              </a:lnSpc>
              <a:defRPr sz="3000" b="1" spc="321">
                <a:solidFill>
                  <a:srgbClr val="FFFFFF"/>
                </a:solidFill>
                <a:latin typeface="Courier New"/>
                <a:ea typeface="Courier New"/>
                <a:cs typeface="Courier New"/>
                <a:sym typeface="Courier New"/>
              </a:defRPr>
            </a:pPr>
            <a:r>
              <a:t>$ grep 'Google Chrome'  </a:t>
            </a:r>
          </a:p>
          <a:p>
            <a:pPr>
              <a:lnSpc>
                <a:spcPts val="4200"/>
              </a:lnSpc>
              <a:defRPr sz="3000" b="1" spc="321">
                <a:solidFill>
                  <a:srgbClr val="FFFFFF"/>
                </a:solidFill>
                <a:latin typeface="Courier New"/>
                <a:ea typeface="Courier New"/>
                <a:cs typeface="Courier New"/>
                <a:sym typeface="Courier New"/>
              </a:defRPr>
            </a:pPr>
            <a:r>
              <a:t>$ kill [pid]</a:t>
            </a:r>
          </a:p>
        </p:txBody>
      </p:sp>
      <p:sp>
        <p:nvSpPr>
          <p:cNvPr id="2085" name="Monitor processes, find them, check memory &amp; ‘kill’ them when necessary:"/>
          <p:cNvSpPr txBox="1"/>
          <p:nvPr/>
        </p:nvSpPr>
        <p:spPr>
          <a:xfrm>
            <a:off x="12794956" y="8486099"/>
            <a:ext cx="10325436" cy="9550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defRPr sz="2800" b="1" spc="296">
                <a:solidFill>
                  <a:srgbClr val="FFFFFF"/>
                </a:solidFill>
              </a:defRPr>
            </a:lvl1pPr>
          </a:lstStyle>
          <a:p>
            <a:r>
              <a:t>Monitor processes, find them, check memory &amp; ‘kill’ them when necessary:</a:t>
            </a:r>
          </a:p>
        </p:txBody>
      </p:sp>
    </p:spTree>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7" name="Rounded Rectangle"/>
          <p:cNvSpPr/>
          <p:nvPr/>
        </p:nvSpPr>
        <p:spPr>
          <a:xfrm>
            <a:off x="14525330" y="7812828"/>
            <a:ext cx="8891639" cy="3001377"/>
          </a:xfrm>
          <a:prstGeom prst="roundRect">
            <a:avLst>
              <a:gd name="adj" fmla="val 16415"/>
            </a:avLst>
          </a:prstGeom>
          <a:solidFill>
            <a:srgbClr val="FFFFFF"/>
          </a:solidFill>
          <a:ln w="12700">
            <a:miter lim="400000"/>
          </a:ln>
        </p:spPr>
        <p:txBody>
          <a:bodyPr lIns="45718" tIns="45718" rIns="45718" bIns="45718" anchor="ctr"/>
          <a:lstStyle/>
          <a:p>
            <a:endParaRPr/>
          </a:p>
        </p:txBody>
      </p:sp>
      <p:sp>
        <p:nvSpPr>
          <p:cNvPr id="2088" name="Rounded Rectangle"/>
          <p:cNvSpPr/>
          <p:nvPr/>
        </p:nvSpPr>
        <p:spPr>
          <a:xfrm>
            <a:off x="14525330" y="3078721"/>
            <a:ext cx="8891639" cy="3001377"/>
          </a:xfrm>
          <a:prstGeom prst="roundRect">
            <a:avLst>
              <a:gd name="adj" fmla="val 16415"/>
            </a:avLst>
          </a:prstGeom>
          <a:solidFill>
            <a:srgbClr val="FFFFFF"/>
          </a:solidFill>
          <a:ln w="12700">
            <a:miter lim="400000"/>
          </a:ln>
        </p:spPr>
        <p:txBody>
          <a:bodyPr lIns="45718" tIns="45718" rIns="45718" bIns="45718" anchor="ctr"/>
          <a:lstStyle/>
          <a:p>
            <a:endParaRPr/>
          </a:p>
        </p:txBody>
      </p:sp>
      <p:sp>
        <p:nvSpPr>
          <p:cNvPr id="2089" name="Shape"/>
          <p:cNvSpPr/>
          <p:nvPr/>
        </p:nvSpPr>
        <p:spPr>
          <a:xfrm>
            <a:off x="4989985" y="8434495"/>
            <a:ext cx="992663" cy="1222775"/>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63D48"/>
          </a:solidFill>
          <a:ln w="12700">
            <a:miter lim="400000"/>
          </a:ln>
        </p:spPr>
        <p:txBody>
          <a:bodyPr lIns="45718" tIns="45718" rIns="45718" bIns="45718"/>
          <a:lstStyle/>
          <a:p>
            <a:pPr defTabSz="2438400">
              <a:defRPr sz="4800">
                <a:solidFill>
                  <a:srgbClr val="000000"/>
                </a:solidFill>
                <a:latin typeface="Calibri"/>
                <a:ea typeface="Calibri"/>
                <a:cs typeface="Calibri"/>
                <a:sym typeface="Calibri"/>
              </a:defRPr>
            </a:pPr>
            <a:endParaRPr/>
          </a:p>
        </p:txBody>
      </p:sp>
      <p:grpSp>
        <p:nvGrpSpPr>
          <p:cNvPr id="2096" name="Group"/>
          <p:cNvGrpSpPr/>
          <p:nvPr/>
        </p:nvGrpSpPr>
        <p:grpSpPr>
          <a:xfrm>
            <a:off x="6230122" y="8417547"/>
            <a:ext cx="1415452" cy="1394450"/>
            <a:chOff x="0" y="0"/>
            <a:chExt cx="1415451" cy="1394448"/>
          </a:xfrm>
        </p:grpSpPr>
        <p:sp>
          <p:nvSpPr>
            <p:cNvPr id="2090" name="Oval"/>
            <p:cNvSpPr/>
            <p:nvPr/>
          </p:nvSpPr>
          <p:spPr>
            <a:xfrm rot="2220000">
              <a:off x="707144" y="978185"/>
              <a:ext cx="323457" cy="324821"/>
            </a:xfrm>
            <a:prstGeom prst="ellipse">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2091" name="Oval"/>
            <p:cNvSpPr/>
            <p:nvPr/>
          </p:nvSpPr>
          <p:spPr>
            <a:xfrm rot="2220000">
              <a:off x="65174" y="505572"/>
              <a:ext cx="323457" cy="324821"/>
            </a:xfrm>
            <a:prstGeom prst="ellipse">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2092" name="Oval"/>
            <p:cNvSpPr/>
            <p:nvPr/>
          </p:nvSpPr>
          <p:spPr>
            <a:xfrm rot="2220000">
              <a:off x="802129" y="195572"/>
              <a:ext cx="323457" cy="324821"/>
            </a:xfrm>
            <a:prstGeom prst="ellipse">
              <a:avLst/>
            </a:prstGeom>
            <a:solidFill>
              <a:srgbClr val="363D48"/>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2093" name="Shape"/>
            <p:cNvSpPr/>
            <p:nvPr/>
          </p:nvSpPr>
          <p:spPr>
            <a:xfrm rot="2220000">
              <a:off x="894307" y="466879"/>
              <a:ext cx="377245" cy="604445"/>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2094" name="Shape"/>
            <p:cNvSpPr/>
            <p:nvPr/>
          </p:nvSpPr>
          <p:spPr>
            <a:xfrm rot="9420000">
              <a:off x="262212" y="740329"/>
              <a:ext cx="377245" cy="604445"/>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2095" name="Shape"/>
            <p:cNvSpPr/>
            <p:nvPr/>
          </p:nvSpPr>
          <p:spPr>
            <a:xfrm rot="2220000" flipH="1">
              <a:off x="347576" y="52658"/>
              <a:ext cx="377245" cy="604446"/>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63D48"/>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2097" name="TextBox 6"/>
          <p:cNvSpPr txBox="1">
            <a:spLocks noGrp="1"/>
          </p:cNvSpPr>
          <p:nvPr>
            <p:ph type="sldNum" sz="quarter" idx="2"/>
          </p:nvPr>
        </p:nvSpPr>
        <p:spPr>
          <a:xfrm>
            <a:off x="23552579" y="12949908"/>
            <a:ext cx="478068" cy="48764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ctr">
              <a:defRPr sz="2000"/>
            </a:lvl1pPr>
          </a:lstStyle>
          <a:p>
            <a:fld id="{86CB4B4D-7CA3-9044-876B-883B54F8677D}" type="slidenum">
              <a:rPr/>
              <a:t>99</a:t>
            </a:fld>
            <a:endParaRPr/>
          </a:p>
        </p:txBody>
      </p:sp>
      <p:sp>
        <p:nvSpPr>
          <p:cNvPr id="2098" name="Group 1"/>
          <p:cNvSpPr/>
          <p:nvPr/>
        </p:nvSpPr>
        <p:spPr>
          <a:xfrm flipH="1">
            <a:off x="-1" y="539809"/>
            <a:ext cx="13461011" cy="1833436"/>
          </a:xfrm>
          <a:prstGeom prst="rect">
            <a:avLst/>
          </a:prstGeom>
          <a:solidFill>
            <a:srgbClr val="FFFFFF"/>
          </a:solidFill>
          <a:ln w="63500">
            <a:solidFill>
              <a:srgbClr val="FFC899"/>
            </a:solidFill>
            <a:miter lim="400000"/>
          </a:ln>
        </p:spPr>
        <p:txBody>
          <a:bodyPr lIns="45718" tIns="45718" rIns="45718" bIns="45718" anchor="ctr"/>
          <a:lstStyle/>
          <a:p>
            <a:pPr algn="ctr">
              <a:defRPr>
                <a:solidFill>
                  <a:srgbClr val="FFFFFF"/>
                </a:solidFill>
              </a:defRPr>
            </a:pPr>
            <a:endParaRPr/>
          </a:p>
        </p:txBody>
      </p:sp>
      <p:sp>
        <p:nvSpPr>
          <p:cNvPr id="2099" name="TextBox 34"/>
          <p:cNvSpPr txBox="1"/>
          <p:nvPr/>
        </p:nvSpPr>
        <p:spPr>
          <a:xfrm>
            <a:off x="1879747" y="991707"/>
            <a:ext cx="9647235" cy="9169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5400" spc="600"/>
            </a:lvl1pPr>
          </a:lstStyle>
          <a:p>
            <a:r>
              <a:t>CONFIGURATION FILES</a:t>
            </a:r>
          </a:p>
        </p:txBody>
      </p:sp>
      <p:sp>
        <p:nvSpPr>
          <p:cNvPr id="2100" name="TextShape 29"/>
          <p:cNvSpPr txBox="1"/>
          <p:nvPr/>
        </p:nvSpPr>
        <p:spPr>
          <a:xfrm>
            <a:off x="1162734" y="3622667"/>
            <a:ext cx="12035556" cy="786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spAutoFit/>
          </a:bodyPr>
          <a:lstStyle/>
          <a:p>
            <a:pPr marL="280736" indent="-280736">
              <a:buSzPct val="100000"/>
              <a:buChar char="•"/>
              <a:defRPr sz="2800" spc="296">
                <a:solidFill>
                  <a:srgbClr val="FFFFFF"/>
                </a:solidFill>
              </a:defRPr>
            </a:pPr>
            <a:r>
              <a:t>Config files are used to specify parameters, options, settings and preferences applied to your OS or a software.</a:t>
            </a:r>
          </a:p>
          <a:p>
            <a:pPr>
              <a:defRPr sz="2800" spc="296">
                <a:solidFill>
                  <a:srgbClr val="FFFFFF"/>
                </a:solidFill>
              </a:defRPr>
            </a:pPr>
            <a:endParaRPr/>
          </a:p>
          <a:p>
            <a:pPr>
              <a:defRPr sz="2800" spc="296">
                <a:solidFill>
                  <a:srgbClr val="FFFFFF"/>
                </a:solidFill>
              </a:defRPr>
            </a:pPr>
            <a:endParaRPr/>
          </a:p>
          <a:p>
            <a:pPr marL="280736" indent="-280736">
              <a:buSzPct val="100000"/>
              <a:buChar char="•"/>
              <a:defRPr sz="2800" spc="296">
                <a:solidFill>
                  <a:srgbClr val="FFFFFF"/>
                </a:solidFill>
              </a:defRPr>
            </a:pPr>
            <a:r>
              <a:t>Types of config files; system-wide, program-specific, user-specific.</a:t>
            </a:r>
          </a:p>
          <a:p>
            <a:pPr>
              <a:defRPr sz="2800" spc="296">
                <a:solidFill>
                  <a:srgbClr val="FFFFFF"/>
                </a:solidFill>
              </a:defRPr>
            </a:pPr>
            <a:endParaRPr/>
          </a:p>
          <a:p>
            <a:pPr>
              <a:defRPr sz="2800" spc="296">
                <a:solidFill>
                  <a:srgbClr val="FFFFFF"/>
                </a:solidFill>
              </a:defRPr>
            </a:pPr>
            <a:endParaRPr/>
          </a:p>
          <a:p>
            <a:pPr marL="280736" indent="-280736">
              <a:buSzPct val="100000"/>
              <a:buChar char="•"/>
              <a:defRPr sz="2800" spc="296">
                <a:solidFill>
                  <a:srgbClr val="FFFFFF"/>
                </a:solidFill>
              </a:defRPr>
            </a:pPr>
            <a:r>
              <a:t>Extension will pertain to what is configured.</a:t>
            </a:r>
          </a:p>
          <a:p>
            <a:pPr>
              <a:defRPr sz="2800" spc="296">
                <a:solidFill>
                  <a:srgbClr val="FFFFFF"/>
                </a:solidFill>
              </a:defRPr>
            </a:pPr>
            <a:endParaRPr/>
          </a:p>
          <a:p>
            <a:pPr>
              <a:defRPr sz="2800" spc="296">
                <a:solidFill>
                  <a:srgbClr val="FFFFFF"/>
                </a:solidFill>
              </a:defRPr>
            </a:pPr>
            <a:endParaRPr/>
          </a:p>
          <a:p>
            <a:pPr marL="280736" indent="-280736">
              <a:buSzPct val="100000"/>
              <a:buChar char="•"/>
              <a:defRPr sz="2800" spc="296">
                <a:solidFill>
                  <a:srgbClr val="FFFFFF"/>
                </a:solidFill>
              </a:defRPr>
            </a:pPr>
            <a:r>
              <a:t>Rarely permission to change system-wide files. Software-specific files you can usually edit.</a:t>
            </a:r>
          </a:p>
          <a:p>
            <a:pPr>
              <a:defRPr sz="2800" spc="296">
                <a:solidFill>
                  <a:srgbClr val="FFFFFF"/>
                </a:solidFill>
              </a:defRPr>
            </a:pPr>
            <a:endParaRPr/>
          </a:p>
          <a:p>
            <a:pPr>
              <a:defRPr sz="2800" spc="296">
                <a:solidFill>
                  <a:srgbClr val="FFFFFF"/>
                </a:solidFill>
              </a:defRPr>
            </a:pPr>
            <a:endParaRPr/>
          </a:p>
          <a:p>
            <a:pPr marL="280736" indent="-280736">
              <a:buSzPct val="100000"/>
              <a:buChar char="•"/>
              <a:defRPr sz="2800" spc="296">
                <a:solidFill>
                  <a:srgbClr val="FFFFFF"/>
                </a:solidFill>
              </a:defRPr>
            </a:pPr>
            <a:r>
              <a:rPr b="1"/>
              <a:t>N.B </a:t>
            </a:r>
            <a:r>
              <a:t>config files are ‘hidden’, i.e. ls -la (or similar) to see them.</a:t>
            </a:r>
          </a:p>
        </p:txBody>
      </p:sp>
      <p:sp>
        <p:nvSpPr>
          <p:cNvPr id="2101" name="TextShape 29"/>
          <p:cNvSpPr txBox="1"/>
          <p:nvPr/>
        </p:nvSpPr>
        <p:spPr>
          <a:xfrm>
            <a:off x="16492053" y="8665289"/>
            <a:ext cx="2984501"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800" b="1" i="1" spc="296">
                <a:solidFill>
                  <a:srgbClr val="374556"/>
                </a:solidFill>
                <a:latin typeface="Courier New"/>
                <a:ea typeface="Courier New"/>
                <a:cs typeface="Courier New"/>
                <a:sym typeface="Courier New"/>
              </a:defRPr>
            </a:lvl1pPr>
          </a:lstStyle>
          <a:p>
            <a:pPr>
              <a:defRPr i="0"/>
            </a:pPr>
            <a:r>
              <a:rPr i="1" dirty="0"/>
              <a:t>.</a:t>
            </a:r>
            <a:r>
              <a:rPr i="1" dirty="0" err="1"/>
              <a:t>zprofile</a:t>
            </a:r>
            <a:endParaRPr i="1" dirty="0"/>
          </a:p>
        </p:txBody>
      </p:sp>
      <p:sp>
        <p:nvSpPr>
          <p:cNvPr id="2102" name="TextShape 29"/>
          <p:cNvSpPr txBox="1"/>
          <p:nvPr/>
        </p:nvSpPr>
        <p:spPr>
          <a:xfrm>
            <a:off x="16492053" y="9232048"/>
            <a:ext cx="2984501"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800" b="1" i="1" spc="296">
                <a:solidFill>
                  <a:srgbClr val="374556"/>
                </a:solidFill>
                <a:latin typeface="Courier New"/>
                <a:ea typeface="Courier New"/>
                <a:cs typeface="Courier New"/>
                <a:sym typeface="Courier New"/>
              </a:defRPr>
            </a:lvl1pPr>
          </a:lstStyle>
          <a:p>
            <a:pPr>
              <a:defRPr i="0"/>
            </a:pPr>
            <a:r>
              <a:rPr i="1"/>
              <a:t>.zshrc</a:t>
            </a:r>
          </a:p>
        </p:txBody>
      </p:sp>
      <p:sp>
        <p:nvSpPr>
          <p:cNvPr id="2103" name="TextShape 29"/>
          <p:cNvSpPr txBox="1"/>
          <p:nvPr/>
        </p:nvSpPr>
        <p:spPr>
          <a:xfrm>
            <a:off x="16490396" y="9786108"/>
            <a:ext cx="2987814" cy="4415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500" i="1" spc="264">
                <a:solidFill>
                  <a:srgbClr val="374556"/>
                </a:solidFill>
                <a:latin typeface="Courier New"/>
                <a:ea typeface="Courier New"/>
                <a:cs typeface="Courier New"/>
                <a:sym typeface="Courier New"/>
              </a:defRPr>
            </a:lvl1pPr>
          </a:lstStyle>
          <a:p>
            <a:pPr>
              <a:defRPr i="0"/>
            </a:pPr>
            <a:r>
              <a:rPr i="1"/>
              <a:t>.zsh_profile</a:t>
            </a:r>
          </a:p>
        </p:txBody>
      </p:sp>
      <p:grpSp>
        <p:nvGrpSpPr>
          <p:cNvPr id="2110" name="Group"/>
          <p:cNvGrpSpPr/>
          <p:nvPr/>
        </p:nvGrpSpPr>
        <p:grpSpPr>
          <a:xfrm>
            <a:off x="14835030" y="3857480"/>
            <a:ext cx="943641" cy="929639"/>
            <a:chOff x="0" y="0"/>
            <a:chExt cx="943639" cy="929637"/>
          </a:xfrm>
        </p:grpSpPr>
        <p:sp>
          <p:nvSpPr>
            <p:cNvPr id="2104" name="Circle"/>
            <p:cNvSpPr/>
            <p:nvPr/>
          </p:nvSpPr>
          <p:spPr>
            <a:xfrm rot="2220000">
              <a:off x="471432" y="652126"/>
              <a:ext cx="215639" cy="216549"/>
            </a:xfrm>
            <a:prstGeom prst="ellipse">
              <a:avLst/>
            </a:prstGeom>
            <a:solidFill>
              <a:srgbClr val="374556"/>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2105" name="Circle"/>
            <p:cNvSpPr/>
            <p:nvPr/>
          </p:nvSpPr>
          <p:spPr>
            <a:xfrm rot="2220000">
              <a:off x="43449" y="337050"/>
              <a:ext cx="215639" cy="216548"/>
            </a:xfrm>
            <a:prstGeom prst="ellipse">
              <a:avLst/>
            </a:prstGeom>
            <a:solidFill>
              <a:srgbClr val="374556"/>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2106" name="Circle"/>
            <p:cNvSpPr/>
            <p:nvPr/>
          </p:nvSpPr>
          <p:spPr>
            <a:xfrm rot="2220000">
              <a:off x="534756" y="130382"/>
              <a:ext cx="215639" cy="216548"/>
            </a:xfrm>
            <a:prstGeom prst="ellipse">
              <a:avLst/>
            </a:prstGeom>
            <a:solidFill>
              <a:srgbClr val="374556"/>
            </a:solidFill>
            <a:ln w="12700" cap="flat">
              <a:noFill/>
              <a:miter lim="400000"/>
            </a:ln>
            <a:effectLst/>
          </p:spPr>
          <p:txBody>
            <a:bodyPr wrap="square" lIns="45718" tIns="45718" rIns="45718" bIns="45718" numCol="1" anchor="ctr">
              <a:noAutofit/>
            </a:bodyPr>
            <a:lstStyle/>
            <a:p>
              <a:pPr>
                <a:defRPr>
                  <a:solidFill>
                    <a:srgbClr val="FFFFFF"/>
                  </a:solidFill>
                </a:defRPr>
              </a:pPr>
              <a:endParaRPr/>
            </a:p>
          </p:txBody>
        </p:sp>
        <p:sp>
          <p:nvSpPr>
            <p:cNvPr id="2107" name="Shape"/>
            <p:cNvSpPr/>
            <p:nvPr/>
          </p:nvSpPr>
          <p:spPr>
            <a:xfrm rot="2220000">
              <a:off x="596208" y="311254"/>
              <a:ext cx="251499" cy="402966"/>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74556"/>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2108" name="Shape"/>
            <p:cNvSpPr/>
            <p:nvPr/>
          </p:nvSpPr>
          <p:spPr>
            <a:xfrm rot="9420000">
              <a:off x="174809" y="493555"/>
              <a:ext cx="251498" cy="402967"/>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74556"/>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sp>
          <p:nvSpPr>
            <p:cNvPr id="2109" name="Shape"/>
            <p:cNvSpPr/>
            <p:nvPr/>
          </p:nvSpPr>
          <p:spPr>
            <a:xfrm rot="2220000" flipH="1">
              <a:off x="231719" y="35106"/>
              <a:ext cx="251499" cy="402966"/>
            </a:xfrm>
            <a:custGeom>
              <a:avLst/>
              <a:gdLst/>
              <a:ahLst/>
              <a:cxnLst>
                <a:cxn ang="0">
                  <a:pos x="wd2" y="hd2"/>
                </a:cxn>
                <a:cxn ang="5400000">
                  <a:pos x="wd2" y="hd2"/>
                </a:cxn>
                <a:cxn ang="10800000">
                  <a:pos x="wd2" y="hd2"/>
                </a:cxn>
                <a:cxn ang="16200000">
                  <a:pos x="wd2" y="hd2"/>
                </a:cxn>
              </a:cxnLst>
              <a:rect l="0" t="0" r="r" b="b"/>
              <a:pathLst>
                <a:path w="21456" h="21600" extrusionOk="0">
                  <a:moveTo>
                    <a:pt x="963" y="0"/>
                  </a:moveTo>
                  <a:cubicBezTo>
                    <a:pt x="1541" y="839"/>
                    <a:pt x="1714" y="1765"/>
                    <a:pt x="1462" y="2665"/>
                  </a:cubicBezTo>
                  <a:cubicBezTo>
                    <a:pt x="1252" y="3418"/>
                    <a:pt x="750" y="4126"/>
                    <a:pt x="0" y="4728"/>
                  </a:cubicBezTo>
                  <a:lnTo>
                    <a:pt x="1985" y="5525"/>
                  </a:lnTo>
                  <a:cubicBezTo>
                    <a:pt x="3451" y="6035"/>
                    <a:pt x="4821" y="6647"/>
                    <a:pt x="6070" y="7349"/>
                  </a:cubicBezTo>
                  <a:cubicBezTo>
                    <a:pt x="8576" y="8757"/>
                    <a:pt x="10547" y="10496"/>
                    <a:pt x="11914" y="12426"/>
                  </a:cubicBezTo>
                  <a:cubicBezTo>
                    <a:pt x="13508" y="14674"/>
                    <a:pt x="14246" y="17126"/>
                    <a:pt x="14069" y="19585"/>
                  </a:cubicBezTo>
                  <a:cubicBezTo>
                    <a:pt x="15271" y="19550"/>
                    <a:pt x="16471" y="19680"/>
                    <a:pt x="17585" y="19965"/>
                  </a:cubicBezTo>
                  <a:cubicBezTo>
                    <a:pt x="18939" y="20312"/>
                    <a:pt x="20124" y="20875"/>
                    <a:pt x="21022" y="21600"/>
                  </a:cubicBezTo>
                  <a:cubicBezTo>
                    <a:pt x="21582" y="19482"/>
                    <a:pt x="21600" y="17322"/>
                    <a:pt x="21074" y="15200"/>
                  </a:cubicBezTo>
                  <a:cubicBezTo>
                    <a:pt x="20787" y="14042"/>
                    <a:pt x="20338" y="12901"/>
                    <a:pt x="19734" y="11792"/>
                  </a:cubicBezTo>
                  <a:cubicBezTo>
                    <a:pt x="19100" y="10708"/>
                    <a:pt x="18320" y="9661"/>
                    <a:pt x="17402" y="8661"/>
                  </a:cubicBezTo>
                  <a:cubicBezTo>
                    <a:pt x="16513" y="7693"/>
                    <a:pt x="15498" y="6773"/>
                    <a:pt x="14367" y="5911"/>
                  </a:cubicBezTo>
                  <a:cubicBezTo>
                    <a:pt x="13056" y="4920"/>
                    <a:pt x="11585" y="4018"/>
                    <a:pt x="9977" y="3219"/>
                  </a:cubicBezTo>
                  <a:cubicBezTo>
                    <a:pt x="7869" y="2170"/>
                    <a:pt x="5547" y="1308"/>
                    <a:pt x="3114" y="590"/>
                  </a:cubicBezTo>
                  <a:cubicBezTo>
                    <a:pt x="2406" y="381"/>
                    <a:pt x="1689" y="184"/>
                    <a:pt x="963" y="0"/>
                  </a:cubicBezTo>
                  <a:close/>
                </a:path>
              </a:pathLst>
            </a:custGeom>
            <a:solidFill>
              <a:srgbClr val="374556"/>
            </a:solidFill>
            <a:ln w="12700" cap="flat">
              <a:noFill/>
              <a:miter lim="400000"/>
            </a:ln>
            <a:effectLst/>
          </p:spPr>
          <p:txBody>
            <a:bodyPr wrap="square" lIns="45718" tIns="45718" rIns="45718" bIns="45718" numCol="1" anchor="t">
              <a:noAutofit/>
            </a:bodyPr>
            <a:lstStyle/>
            <a:p>
              <a:pPr>
                <a:defRPr>
                  <a:solidFill>
                    <a:srgbClr val="FFFFFF"/>
                  </a:solidFill>
                </a:defRPr>
              </a:pPr>
              <a:endParaRPr/>
            </a:p>
          </p:txBody>
        </p:sp>
      </p:grpSp>
      <p:sp>
        <p:nvSpPr>
          <p:cNvPr id="2111" name="TextShape 29"/>
          <p:cNvSpPr txBox="1"/>
          <p:nvPr/>
        </p:nvSpPr>
        <p:spPr>
          <a:xfrm>
            <a:off x="19836387" y="4193179"/>
            <a:ext cx="2984501"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800" b="1" i="1" spc="296">
                <a:solidFill>
                  <a:srgbClr val="374556"/>
                </a:solidFill>
                <a:latin typeface="Courier New"/>
                <a:ea typeface="Courier New"/>
                <a:cs typeface="Courier New"/>
                <a:sym typeface="Courier New"/>
              </a:defRPr>
            </a:lvl1pPr>
          </a:lstStyle>
          <a:p>
            <a:pPr>
              <a:defRPr i="0"/>
            </a:pPr>
            <a:r>
              <a:rPr i="1"/>
              <a:t>.profile</a:t>
            </a:r>
          </a:p>
        </p:txBody>
      </p:sp>
      <p:sp>
        <p:nvSpPr>
          <p:cNvPr id="2112" name="TextShape 29"/>
          <p:cNvSpPr txBox="1"/>
          <p:nvPr/>
        </p:nvSpPr>
        <p:spPr>
          <a:xfrm>
            <a:off x="19836387" y="4763576"/>
            <a:ext cx="2984501"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800" b="1" i="1" spc="296">
                <a:solidFill>
                  <a:srgbClr val="374556"/>
                </a:solidFill>
                <a:latin typeface="Courier New"/>
                <a:ea typeface="Courier New"/>
                <a:cs typeface="Courier New"/>
                <a:sym typeface="Courier New"/>
              </a:defRPr>
            </a:lvl1pPr>
          </a:lstStyle>
          <a:p>
            <a:pPr>
              <a:defRPr i="0"/>
            </a:pPr>
            <a:r>
              <a:rPr i="1"/>
              <a:t>.bashrc</a:t>
            </a:r>
          </a:p>
        </p:txBody>
      </p:sp>
      <p:sp>
        <p:nvSpPr>
          <p:cNvPr id="2113" name="TextShape 29"/>
          <p:cNvSpPr txBox="1"/>
          <p:nvPr/>
        </p:nvSpPr>
        <p:spPr>
          <a:xfrm>
            <a:off x="19836992" y="5330335"/>
            <a:ext cx="3338373" cy="3909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500" i="1" spc="264">
                <a:solidFill>
                  <a:srgbClr val="374556"/>
                </a:solidFill>
                <a:latin typeface="Courier New"/>
                <a:ea typeface="Courier New"/>
                <a:cs typeface="Courier New"/>
                <a:sym typeface="Courier New"/>
              </a:defRPr>
            </a:lvl1pPr>
          </a:lstStyle>
          <a:p>
            <a:pPr>
              <a:defRPr i="0"/>
            </a:pPr>
            <a:r>
              <a:rPr i="1" dirty="0"/>
              <a:t>.</a:t>
            </a:r>
            <a:r>
              <a:rPr i="1" dirty="0" err="1"/>
              <a:t>bash_profile</a:t>
            </a:r>
            <a:endParaRPr i="1" dirty="0"/>
          </a:p>
        </p:txBody>
      </p:sp>
      <p:sp>
        <p:nvSpPr>
          <p:cNvPr id="2114" name="TextShape 29"/>
          <p:cNvSpPr txBox="1"/>
          <p:nvPr/>
        </p:nvSpPr>
        <p:spPr>
          <a:xfrm>
            <a:off x="16492053" y="4193179"/>
            <a:ext cx="2984501"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800" b="1" i="1" spc="296">
                <a:solidFill>
                  <a:srgbClr val="374556"/>
                </a:solidFill>
                <a:latin typeface="Courier New"/>
                <a:ea typeface="Courier New"/>
                <a:cs typeface="Courier New"/>
                <a:sym typeface="Courier New"/>
              </a:defRPr>
            </a:lvl1pPr>
          </a:lstStyle>
          <a:p>
            <a:pPr>
              <a:defRPr i="0"/>
            </a:pPr>
            <a:r>
              <a:rPr i="1"/>
              <a:t>.profile</a:t>
            </a:r>
          </a:p>
        </p:txBody>
      </p:sp>
      <p:sp>
        <p:nvSpPr>
          <p:cNvPr id="2115" name="TextShape 29"/>
          <p:cNvSpPr txBox="1"/>
          <p:nvPr/>
        </p:nvSpPr>
        <p:spPr>
          <a:xfrm>
            <a:off x="16492053" y="4768351"/>
            <a:ext cx="2984501"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800" b="1" i="1" spc="296">
                <a:solidFill>
                  <a:srgbClr val="374556"/>
                </a:solidFill>
                <a:latin typeface="Courier New"/>
                <a:ea typeface="Courier New"/>
                <a:cs typeface="Courier New"/>
                <a:sym typeface="Courier New"/>
              </a:defRPr>
            </a:lvl1pPr>
          </a:lstStyle>
          <a:p>
            <a:pPr>
              <a:defRPr i="0"/>
            </a:pPr>
            <a:r>
              <a:rPr i="1" dirty="0"/>
              <a:t>.</a:t>
            </a:r>
            <a:r>
              <a:rPr i="1" dirty="0" err="1"/>
              <a:t>bashrc</a:t>
            </a:r>
            <a:endParaRPr i="1" dirty="0"/>
          </a:p>
        </p:txBody>
      </p:sp>
      <p:sp>
        <p:nvSpPr>
          <p:cNvPr id="2116" name="TextShape 29"/>
          <p:cNvSpPr txBox="1"/>
          <p:nvPr/>
        </p:nvSpPr>
        <p:spPr>
          <a:xfrm>
            <a:off x="16492658" y="5330335"/>
            <a:ext cx="3338373" cy="4415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500" i="1" spc="264">
                <a:solidFill>
                  <a:srgbClr val="374556"/>
                </a:solidFill>
                <a:latin typeface="Courier New"/>
                <a:ea typeface="Courier New"/>
                <a:cs typeface="Courier New"/>
                <a:sym typeface="Courier New"/>
              </a:defRPr>
            </a:lvl1pPr>
          </a:lstStyle>
          <a:p>
            <a:pPr>
              <a:defRPr i="0"/>
            </a:pPr>
            <a:r>
              <a:rPr i="1" dirty="0"/>
              <a:t>.</a:t>
            </a:r>
            <a:r>
              <a:rPr i="1" dirty="0" err="1"/>
              <a:t>bash_profile</a:t>
            </a:r>
            <a:endParaRPr i="1" dirty="0"/>
          </a:p>
        </p:txBody>
      </p:sp>
      <p:sp>
        <p:nvSpPr>
          <p:cNvPr id="2117" name="Shape"/>
          <p:cNvSpPr/>
          <p:nvPr/>
        </p:nvSpPr>
        <p:spPr>
          <a:xfrm>
            <a:off x="15139570" y="8735090"/>
            <a:ext cx="755845" cy="882533"/>
          </a:xfrm>
          <a:custGeom>
            <a:avLst/>
            <a:gdLst/>
            <a:ahLst/>
            <a:cxnLst>
              <a:cxn ang="0">
                <a:pos x="wd2" y="hd2"/>
              </a:cxn>
              <a:cxn ang="5400000">
                <a:pos x="wd2" y="hd2"/>
              </a:cxn>
              <a:cxn ang="10800000">
                <a:pos x="wd2" y="hd2"/>
              </a:cxn>
              <a:cxn ang="16200000">
                <a:pos x="wd2" y="hd2"/>
              </a:cxn>
            </a:cxnLst>
            <a:rect l="0" t="0" r="r" b="b"/>
            <a:pathLst>
              <a:path w="20457" h="21600" extrusionOk="0">
                <a:moveTo>
                  <a:pt x="11437" y="1630"/>
                </a:moveTo>
                <a:cubicBezTo>
                  <a:pt x="12387" y="611"/>
                  <a:pt x="14048" y="0"/>
                  <a:pt x="15235" y="0"/>
                </a:cubicBezTo>
                <a:cubicBezTo>
                  <a:pt x="15472" y="1223"/>
                  <a:pt x="14760" y="2445"/>
                  <a:pt x="13811" y="3464"/>
                </a:cubicBezTo>
                <a:cubicBezTo>
                  <a:pt x="13099" y="4279"/>
                  <a:pt x="11675" y="5094"/>
                  <a:pt x="10250" y="4891"/>
                </a:cubicBezTo>
                <a:cubicBezTo>
                  <a:pt x="10013" y="3668"/>
                  <a:pt x="10725" y="2445"/>
                  <a:pt x="11437" y="1630"/>
                </a:cubicBezTo>
                <a:close/>
                <a:moveTo>
                  <a:pt x="18795" y="18951"/>
                </a:moveTo>
                <a:cubicBezTo>
                  <a:pt x="17609" y="20174"/>
                  <a:pt x="16659" y="21600"/>
                  <a:pt x="14760" y="21600"/>
                </a:cubicBezTo>
                <a:cubicBezTo>
                  <a:pt x="13099" y="21600"/>
                  <a:pt x="12624" y="20785"/>
                  <a:pt x="10725" y="20785"/>
                </a:cubicBezTo>
                <a:cubicBezTo>
                  <a:pt x="8826" y="20785"/>
                  <a:pt x="8114" y="21600"/>
                  <a:pt x="6690" y="21600"/>
                </a:cubicBezTo>
                <a:cubicBezTo>
                  <a:pt x="5028" y="21600"/>
                  <a:pt x="3604" y="20174"/>
                  <a:pt x="2655" y="18747"/>
                </a:cubicBezTo>
                <a:cubicBezTo>
                  <a:pt x="519" y="16098"/>
                  <a:pt x="-1143" y="11208"/>
                  <a:pt x="993" y="7947"/>
                </a:cubicBezTo>
                <a:cubicBezTo>
                  <a:pt x="2180" y="6317"/>
                  <a:pt x="4079" y="5298"/>
                  <a:pt x="6215" y="5298"/>
                </a:cubicBezTo>
                <a:cubicBezTo>
                  <a:pt x="7877" y="5298"/>
                  <a:pt x="9301" y="6113"/>
                  <a:pt x="10488" y="6113"/>
                </a:cubicBezTo>
                <a:cubicBezTo>
                  <a:pt x="11437" y="6113"/>
                  <a:pt x="13336" y="5094"/>
                  <a:pt x="15235" y="5094"/>
                </a:cubicBezTo>
                <a:cubicBezTo>
                  <a:pt x="15947" y="5298"/>
                  <a:pt x="18321" y="5502"/>
                  <a:pt x="19745" y="7336"/>
                </a:cubicBezTo>
                <a:cubicBezTo>
                  <a:pt x="19745" y="7336"/>
                  <a:pt x="17134" y="8762"/>
                  <a:pt x="17134" y="11411"/>
                </a:cubicBezTo>
                <a:cubicBezTo>
                  <a:pt x="17134" y="14672"/>
                  <a:pt x="20457" y="15894"/>
                  <a:pt x="20457" y="15894"/>
                </a:cubicBezTo>
                <a:cubicBezTo>
                  <a:pt x="20457" y="15894"/>
                  <a:pt x="19982" y="17321"/>
                  <a:pt x="18795" y="18951"/>
                </a:cubicBezTo>
                <a:close/>
                <a:moveTo>
                  <a:pt x="18795" y="18951"/>
                </a:moveTo>
                <a:cubicBezTo>
                  <a:pt x="18795" y="18951"/>
                  <a:pt x="18795" y="18951"/>
                  <a:pt x="18795" y="18951"/>
                </a:cubicBezTo>
              </a:path>
            </a:pathLst>
          </a:custGeom>
          <a:solidFill>
            <a:srgbClr val="374556"/>
          </a:solidFill>
          <a:ln w="12700">
            <a:miter lim="400000"/>
          </a:ln>
        </p:spPr>
        <p:txBody>
          <a:bodyPr lIns="45718" tIns="45718" rIns="45718" bIns="45718"/>
          <a:lstStyle/>
          <a:p>
            <a:pPr>
              <a:defRPr>
                <a:solidFill>
                  <a:srgbClr val="FFFFFF"/>
                </a:solidFill>
              </a:defRPr>
            </a:pPr>
            <a:endParaRPr/>
          </a:p>
        </p:txBody>
      </p:sp>
      <p:sp>
        <p:nvSpPr>
          <p:cNvPr id="2118" name="TextShape 29"/>
          <p:cNvSpPr txBox="1"/>
          <p:nvPr/>
        </p:nvSpPr>
        <p:spPr>
          <a:xfrm>
            <a:off x="19831031" y="8665289"/>
            <a:ext cx="2984501"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800" b="1" i="1" spc="296">
                <a:solidFill>
                  <a:srgbClr val="374556"/>
                </a:solidFill>
                <a:latin typeface="Courier New"/>
                <a:ea typeface="Courier New"/>
                <a:cs typeface="Courier New"/>
                <a:sym typeface="Courier New"/>
              </a:defRPr>
            </a:lvl1pPr>
          </a:lstStyle>
          <a:p>
            <a:pPr>
              <a:defRPr i="0"/>
            </a:pPr>
            <a:r>
              <a:rPr i="1"/>
              <a:t>.zprofile</a:t>
            </a:r>
          </a:p>
        </p:txBody>
      </p:sp>
      <p:sp>
        <p:nvSpPr>
          <p:cNvPr id="2119" name="TextShape 29"/>
          <p:cNvSpPr txBox="1"/>
          <p:nvPr/>
        </p:nvSpPr>
        <p:spPr>
          <a:xfrm>
            <a:off x="19831031" y="9232048"/>
            <a:ext cx="2984501"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800" b="1" i="1" spc="296">
                <a:solidFill>
                  <a:srgbClr val="374556"/>
                </a:solidFill>
                <a:latin typeface="Courier New"/>
                <a:ea typeface="Courier New"/>
                <a:cs typeface="Courier New"/>
                <a:sym typeface="Courier New"/>
              </a:defRPr>
            </a:lvl1pPr>
          </a:lstStyle>
          <a:p>
            <a:pPr>
              <a:defRPr i="0"/>
            </a:pPr>
            <a:r>
              <a:rPr i="1"/>
              <a:t>.zshrc</a:t>
            </a:r>
          </a:p>
        </p:txBody>
      </p:sp>
      <p:sp>
        <p:nvSpPr>
          <p:cNvPr id="2120" name="TextShape 29"/>
          <p:cNvSpPr txBox="1"/>
          <p:nvPr/>
        </p:nvSpPr>
        <p:spPr>
          <a:xfrm>
            <a:off x="19834730" y="9786108"/>
            <a:ext cx="2987813" cy="4415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500" i="1" spc="264">
                <a:solidFill>
                  <a:srgbClr val="374556"/>
                </a:solidFill>
                <a:latin typeface="Courier New"/>
                <a:ea typeface="Courier New"/>
                <a:cs typeface="Courier New"/>
                <a:sym typeface="Courier New"/>
              </a:defRPr>
            </a:lvl1pPr>
          </a:lstStyle>
          <a:p>
            <a:pPr>
              <a:defRPr i="0"/>
            </a:pPr>
            <a:r>
              <a:rPr i="1" dirty="0"/>
              <a:t>.</a:t>
            </a:r>
            <a:r>
              <a:rPr i="1" dirty="0" err="1"/>
              <a:t>zsh_profile</a:t>
            </a:r>
            <a:endParaRPr i="1" dirty="0"/>
          </a:p>
        </p:txBody>
      </p:sp>
      <p:grpSp>
        <p:nvGrpSpPr>
          <p:cNvPr id="2127" name="Group"/>
          <p:cNvGrpSpPr/>
          <p:nvPr/>
        </p:nvGrpSpPr>
        <p:grpSpPr>
          <a:xfrm>
            <a:off x="762326" y="14049988"/>
            <a:ext cx="1185336" cy="1152662"/>
            <a:chOff x="0" y="0"/>
            <a:chExt cx="1185334" cy="1152660"/>
          </a:xfrm>
        </p:grpSpPr>
        <p:sp>
          <p:nvSpPr>
            <p:cNvPr id="2121" name="Shape"/>
            <p:cNvSpPr/>
            <p:nvPr/>
          </p:nvSpPr>
          <p:spPr>
            <a:xfrm>
              <a:off x="346646" y="0"/>
              <a:ext cx="684542" cy="573388"/>
            </a:xfrm>
            <a:custGeom>
              <a:avLst/>
              <a:gdLst/>
              <a:ahLst/>
              <a:cxnLst>
                <a:cxn ang="0">
                  <a:pos x="wd2" y="hd2"/>
                </a:cxn>
                <a:cxn ang="5400000">
                  <a:pos x="wd2" y="hd2"/>
                </a:cxn>
                <a:cxn ang="10800000">
                  <a:pos x="wd2" y="hd2"/>
                </a:cxn>
                <a:cxn ang="16200000">
                  <a:pos x="wd2" y="hd2"/>
                </a:cxn>
              </a:cxnLst>
              <a:rect l="0" t="0" r="r" b="b"/>
              <a:pathLst>
                <a:path w="21600" h="21600" extrusionOk="0">
                  <a:moveTo>
                    <a:pt x="0" y="15060"/>
                  </a:moveTo>
                  <a:lnTo>
                    <a:pt x="15888" y="0"/>
                  </a:lnTo>
                  <a:lnTo>
                    <a:pt x="21378" y="5231"/>
                  </a:lnTo>
                  <a:lnTo>
                    <a:pt x="16511" y="10258"/>
                  </a:lnTo>
                  <a:lnTo>
                    <a:pt x="21600" y="16027"/>
                  </a:lnTo>
                  <a:lnTo>
                    <a:pt x="15984" y="21600"/>
                  </a:lnTo>
                  <a:lnTo>
                    <a:pt x="10696" y="15863"/>
                  </a:lnTo>
                  <a:lnTo>
                    <a:pt x="5306" y="21113"/>
                  </a:lnTo>
                  <a:lnTo>
                    <a:pt x="0" y="15060"/>
                  </a:lnTo>
                  <a:close/>
                </a:path>
              </a:pathLst>
            </a:custGeom>
            <a:solidFill>
              <a:srgbClr val="374556"/>
            </a:solidFill>
            <a:ln w="127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2122" name="Shape"/>
            <p:cNvSpPr/>
            <p:nvPr/>
          </p:nvSpPr>
          <p:spPr>
            <a:xfrm>
              <a:off x="867490" y="138999"/>
              <a:ext cx="155775" cy="191832"/>
            </a:xfrm>
            <a:custGeom>
              <a:avLst/>
              <a:gdLst/>
              <a:ahLst/>
              <a:cxnLst>
                <a:cxn ang="0">
                  <a:pos x="wd2" y="hd2"/>
                </a:cxn>
                <a:cxn ang="5400000">
                  <a:pos x="wd2" y="hd2"/>
                </a:cxn>
                <a:cxn ang="10800000">
                  <a:pos x="wd2" y="hd2"/>
                </a:cxn>
                <a:cxn ang="16200000">
                  <a:pos x="wd2" y="hd2"/>
                </a:cxn>
              </a:cxnLst>
              <a:rect l="0" t="0" r="r" b="b"/>
              <a:pathLst>
                <a:path w="21600" h="21600" extrusionOk="0">
                  <a:moveTo>
                    <a:pt x="9141" y="21600"/>
                  </a:moveTo>
                  <a:lnTo>
                    <a:pt x="21600" y="12458"/>
                  </a:lnTo>
                  <a:lnTo>
                    <a:pt x="21598" y="0"/>
                  </a:lnTo>
                  <a:lnTo>
                    <a:pt x="0" y="15037"/>
                  </a:lnTo>
                  <a:lnTo>
                    <a:pt x="9141" y="21600"/>
                  </a:lnTo>
                  <a:close/>
                </a:path>
              </a:pathLst>
            </a:custGeom>
            <a:solidFill>
              <a:srgbClr val="374556"/>
            </a:solidFill>
            <a:ln w="127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2123" name="Shape"/>
            <p:cNvSpPr/>
            <p:nvPr/>
          </p:nvSpPr>
          <p:spPr>
            <a:xfrm>
              <a:off x="511560" y="423404"/>
              <a:ext cx="673775" cy="584945"/>
            </a:xfrm>
            <a:custGeom>
              <a:avLst/>
              <a:gdLst/>
              <a:ahLst/>
              <a:cxnLst>
                <a:cxn ang="0">
                  <a:pos x="wd2" y="hd2"/>
                </a:cxn>
                <a:cxn ang="5400000">
                  <a:pos x="wd2" y="hd2"/>
                </a:cxn>
                <a:cxn ang="10800000">
                  <a:pos x="wd2" y="hd2"/>
                </a:cxn>
                <a:cxn ang="16200000">
                  <a:pos x="wd2" y="hd2"/>
                </a:cxn>
              </a:cxnLst>
              <a:rect l="0" t="0" r="r" b="b"/>
              <a:pathLst>
                <a:path w="21600" h="21600" extrusionOk="0">
                  <a:moveTo>
                    <a:pt x="16620" y="209"/>
                  </a:moveTo>
                  <a:lnTo>
                    <a:pt x="21600" y="5119"/>
                  </a:lnTo>
                  <a:lnTo>
                    <a:pt x="5368" y="21600"/>
                  </a:lnTo>
                  <a:lnTo>
                    <a:pt x="0" y="16280"/>
                  </a:lnTo>
                  <a:lnTo>
                    <a:pt x="5782" y="10952"/>
                  </a:lnTo>
                  <a:lnTo>
                    <a:pt x="84" y="5023"/>
                  </a:lnTo>
                  <a:lnTo>
                    <a:pt x="5678" y="0"/>
                  </a:lnTo>
                  <a:lnTo>
                    <a:pt x="10976" y="5574"/>
                  </a:lnTo>
                  <a:lnTo>
                    <a:pt x="16620" y="209"/>
                  </a:lnTo>
                  <a:close/>
                </a:path>
              </a:pathLst>
            </a:custGeom>
            <a:solidFill>
              <a:srgbClr val="374556"/>
            </a:solidFill>
            <a:ln w="127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2124" name="Shape"/>
            <p:cNvSpPr/>
            <p:nvPr/>
          </p:nvSpPr>
          <p:spPr>
            <a:xfrm>
              <a:off x="507319" y="563045"/>
              <a:ext cx="677274" cy="589616"/>
            </a:xfrm>
            <a:custGeom>
              <a:avLst/>
              <a:gdLst/>
              <a:ahLst/>
              <a:cxnLst>
                <a:cxn ang="0">
                  <a:pos x="wd2" y="hd2"/>
                </a:cxn>
                <a:cxn ang="5400000">
                  <a:pos x="wd2" y="hd2"/>
                </a:cxn>
                <a:cxn ang="10800000">
                  <a:pos x="wd2" y="hd2"/>
                </a:cxn>
                <a:cxn ang="16200000">
                  <a:pos x="wd2" y="hd2"/>
                </a:cxn>
              </a:cxnLst>
              <a:rect l="0" t="0" r="r" b="b"/>
              <a:pathLst>
                <a:path w="21600" h="21600" extrusionOk="0">
                  <a:moveTo>
                    <a:pt x="0" y="16393"/>
                  </a:moveTo>
                  <a:lnTo>
                    <a:pt x="5447" y="21600"/>
                  </a:lnTo>
                  <a:lnTo>
                    <a:pt x="21600" y="5358"/>
                  </a:lnTo>
                  <a:lnTo>
                    <a:pt x="21577" y="0"/>
                  </a:lnTo>
                  <a:lnTo>
                    <a:pt x="5467" y="16306"/>
                  </a:lnTo>
                  <a:lnTo>
                    <a:pt x="111" y="11022"/>
                  </a:lnTo>
                  <a:lnTo>
                    <a:pt x="0" y="16393"/>
                  </a:lnTo>
                  <a:close/>
                </a:path>
              </a:pathLst>
            </a:custGeom>
            <a:solidFill>
              <a:srgbClr val="374556"/>
            </a:solidFill>
            <a:ln w="127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2125" name="Shape"/>
            <p:cNvSpPr/>
            <p:nvPr/>
          </p:nvSpPr>
          <p:spPr>
            <a:xfrm>
              <a:off x="4047" y="140932"/>
              <a:ext cx="688570" cy="725161"/>
            </a:xfrm>
            <a:custGeom>
              <a:avLst/>
              <a:gdLst/>
              <a:ahLst/>
              <a:cxnLst>
                <a:cxn ang="0">
                  <a:pos x="wd2" y="hd2"/>
                </a:cxn>
                <a:cxn ang="5400000">
                  <a:pos x="wd2" y="hd2"/>
                </a:cxn>
                <a:cxn ang="10800000">
                  <a:pos x="wd2" y="hd2"/>
                </a:cxn>
                <a:cxn ang="16200000">
                  <a:pos x="wd2" y="hd2"/>
                </a:cxn>
              </a:cxnLst>
              <a:rect l="0" t="0" r="r" b="b"/>
              <a:pathLst>
                <a:path w="21600" h="21600" extrusionOk="0">
                  <a:moveTo>
                    <a:pt x="0" y="7967"/>
                  </a:moveTo>
                  <a:lnTo>
                    <a:pt x="10886" y="0"/>
                  </a:lnTo>
                  <a:lnTo>
                    <a:pt x="15557" y="4139"/>
                  </a:lnTo>
                  <a:lnTo>
                    <a:pt x="10710" y="7704"/>
                  </a:lnTo>
                  <a:lnTo>
                    <a:pt x="21600" y="17238"/>
                  </a:lnTo>
                  <a:lnTo>
                    <a:pt x="15871" y="21600"/>
                  </a:lnTo>
                  <a:lnTo>
                    <a:pt x="0" y="7967"/>
                  </a:lnTo>
                  <a:close/>
                </a:path>
              </a:pathLst>
            </a:custGeom>
            <a:solidFill>
              <a:srgbClr val="374556"/>
            </a:solidFill>
            <a:ln w="127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2126" name="Shape"/>
            <p:cNvSpPr/>
            <p:nvPr/>
          </p:nvSpPr>
          <p:spPr>
            <a:xfrm>
              <a:off x="0" y="408615"/>
              <a:ext cx="509619" cy="602553"/>
            </a:xfrm>
            <a:custGeom>
              <a:avLst/>
              <a:gdLst/>
              <a:ahLst/>
              <a:cxnLst>
                <a:cxn ang="0">
                  <a:pos x="wd2" y="hd2"/>
                </a:cxn>
                <a:cxn ang="5400000">
                  <a:pos x="wd2" y="hd2"/>
                </a:cxn>
                <a:cxn ang="10800000">
                  <a:pos x="wd2" y="hd2"/>
                </a:cxn>
                <a:cxn ang="16200000">
                  <a:pos x="wd2" y="hd2"/>
                </a:cxn>
              </a:cxnLst>
              <a:rect l="0" t="0" r="r" b="b"/>
              <a:pathLst>
                <a:path w="21600" h="21600" extrusionOk="0">
                  <a:moveTo>
                    <a:pt x="123" y="0"/>
                  </a:moveTo>
                  <a:lnTo>
                    <a:pt x="21600" y="16437"/>
                  </a:lnTo>
                  <a:lnTo>
                    <a:pt x="21495" y="21600"/>
                  </a:lnTo>
                  <a:lnTo>
                    <a:pt x="0" y="5485"/>
                  </a:lnTo>
                  <a:lnTo>
                    <a:pt x="123" y="0"/>
                  </a:lnTo>
                  <a:close/>
                </a:path>
              </a:pathLst>
            </a:custGeom>
            <a:solidFill>
              <a:srgbClr val="374556"/>
            </a:solidFill>
            <a:ln w="127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grpSp>
      <p:sp>
        <p:nvSpPr>
          <p:cNvPr id="2128" name="TextShape 29"/>
          <p:cNvSpPr txBox="1"/>
          <p:nvPr/>
        </p:nvSpPr>
        <p:spPr>
          <a:xfrm>
            <a:off x="16651549" y="2399773"/>
            <a:ext cx="4939505"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2800" b="1" i="1" spc="296">
                <a:solidFill>
                  <a:srgbClr val="FFFFFF"/>
                </a:solidFill>
                <a:latin typeface="Courier New"/>
                <a:ea typeface="Courier New"/>
                <a:cs typeface="Courier New"/>
                <a:sym typeface="Courier New"/>
              </a:defRPr>
            </a:lvl1pPr>
          </a:lstStyle>
          <a:p>
            <a:pPr>
              <a:defRPr i="0"/>
            </a:pPr>
            <a:r>
              <a:rPr i="1"/>
              <a:t>UBUNTU - BASH SHELL</a:t>
            </a:r>
          </a:p>
        </p:txBody>
      </p:sp>
      <p:sp>
        <p:nvSpPr>
          <p:cNvPr id="2129" name="TextShape 29"/>
          <p:cNvSpPr txBox="1"/>
          <p:nvPr/>
        </p:nvSpPr>
        <p:spPr>
          <a:xfrm>
            <a:off x="17133906" y="6704835"/>
            <a:ext cx="4124245"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p>
            <a:pPr>
              <a:defRPr sz="2800" b="1" spc="296">
                <a:solidFill>
                  <a:srgbClr val="FFFFFF"/>
                </a:solidFill>
                <a:latin typeface="Courier New"/>
                <a:ea typeface="Courier New"/>
                <a:cs typeface="Courier New"/>
                <a:sym typeface="Courier New"/>
              </a:defRPr>
            </a:pPr>
            <a:r>
              <a:rPr dirty="0"/>
              <a:t>OS X - </a:t>
            </a:r>
            <a:r>
              <a:rPr i="1" dirty="0"/>
              <a:t>Z SHELL (BASH +)</a:t>
            </a:r>
          </a:p>
        </p:txBody>
      </p:sp>
      <p:sp>
        <p:nvSpPr>
          <p:cNvPr id="2130" name="https://landoflinux.com/linux_bash_configuration_files.html"/>
          <p:cNvSpPr txBox="1"/>
          <p:nvPr/>
        </p:nvSpPr>
        <p:spPr>
          <a:xfrm>
            <a:off x="12094548" y="12445437"/>
            <a:ext cx="9374742" cy="5232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defRPr sz="2800" u="sng">
                <a:solidFill>
                  <a:srgbClr val="FFFFFF"/>
                </a:solidFill>
              </a:defRPr>
            </a:pPr>
            <a:r>
              <a:rPr dirty="0"/>
              <a:t>https://landoflinux.com/linux_bash_configuration_files.html</a:t>
            </a:r>
          </a:p>
        </p:txBody>
      </p:sp>
      <p:pic>
        <p:nvPicPr>
          <p:cNvPr id="2131" name="linux-logo.png" descr="linux-logo.png"/>
          <p:cNvPicPr>
            <a:picLocks noChangeAspect="1"/>
          </p:cNvPicPr>
          <p:nvPr/>
        </p:nvPicPr>
        <p:blipFill>
          <a:blip r:embed="rId3"/>
          <a:srcRect l="69344"/>
          <a:stretch>
            <a:fillRect/>
          </a:stretch>
        </p:blipFill>
        <p:spPr>
          <a:xfrm>
            <a:off x="15045806" y="4332592"/>
            <a:ext cx="943478" cy="1094005"/>
          </a:xfrm>
          <a:prstGeom prst="rect">
            <a:avLst/>
          </a:prstGeom>
          <a:ln w="12700">
            <a:miter lim="400000"/>
          </a:ln>
        </p:spPr>
      </p:pic>
      <p:sp>
        <p:nvSpPr>
          <p:cNvPr id="2132" name="Rectangle 21"/>
          <p:cNvSpPr/>
          <p:nvPr/>
        </p:nvSpPr>
        <p:spPr>
          <a:xfrm flipH="1">
            <a:off x="11851919" y="12309732"/>
            <a:ext cx="11355249" cy="819033"/>
          </a:xfrm>
          <a:prstGeom prst="rect">
            <a:avLst/>
          </a:prstGeom>
          <a:ln w="38100">
            <a:solidFill>
              <a:srgbClr val="FFFFFF"/>
            </a:solidFill>
            <a:miter/>
          </a:ln>
        </p:spPr>
        <p:txBody>
          <a:bodyPr lIns="45718" tIns="45718" rIns="45718" bIns="45718" anchor="ctr"/>
          <a:lstStyle/>
          <a:p>
            <a:pPr algn="ctr">
              <a:defRPr>
                <a:solidFill>
                  <a:srgbClr val="FFFFFF"/>
                </a:solidFill>
              </a:defRPr>
            </a:pPr>
            <a:endParaRPr/>
          </a:p>
        </p:txBody>
      </p:sp>
      <p:sp>
        <p:nvSpPr>
          <p:cNvPr id="2133" name="TextShape 29"/>
          <p:cNvSpPr txBox="1"/>
          <p:nvPr/>
        </p:nvSpPr>
        <p:spPr>
          <a:xfrm>
            <a:off x="16492053" y="8025471"/>
            <a:ext cx="1275276"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3000" b="1" spc="317">
                <a:solidFill>
                  <a:srgbClr val="374556"/>
                </a:solidFill>
                <a:latin typeface="Courier New"/>
                <a:ea typeface="Courier New"/>
                <a:cs typeface="Courier New"/>
                <a:sym typeface="Courier New"/>
              </a:defRPr>
            </a:lvl1pPr>
          </a:lstStyle>
          <a:p>
            <a:r>
              <a:rPr dirty="0"/>
              <a:t>/</a:t>
            </a:r>
            <a:r>
              <a:rPr dirty="0" err="1"/>
              <a:t>etc</a:t>
            </a:r>
            <a:endParaRPr dirty="0"/>
          </a:p>
        </p:txBody>
      </p:sp>
      <p:sp>
        <p:nvSpPr>
          <p:cNvPr id="2134" name="TextShape 29"/>
          <p:cNvSpPr txBox="1"/>
          <p:nvPr/>
        </p:nvSpPr>
        <p:spPr>
          <a:xfrm>
            <a:off x="16492053" y="3296476"/>
            <a:ext cx="1275276" cy="4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3000" b="1" spc="317">
                <a:solidFill>
                  <a:srgbClr val="374556"/>
                </a:solidFill>
                <a:latin typeface="Courier New"/>
                <a:ea typeface="Courier New"/>
                <a:cs typeface="Courier New"/>
                <a:sym typeface="Courier New"/>
              </a:defRPr>
            </a:lvl1pPr>
          </a:lstStyle>
          <a:p>
            <a:r>
              <a:t>/etc</a:t>
            </a:r>
          </a:p>
        </p:txBody>
      </p:sp>
      <p:sp>
        <p:nvSpPr>
          <p:cNvPr id="2135" name="Line"/>
          <p:cNvSpPr/>
          <p:nvPr/>
        </p:nvSpPr>
        <p:spPr>
          <a:xfrm>
            <a:off x="16486998" y="8596648"/>
            <a:ext cx="6041563" cy="1"/>
          </a:xfrm>
          <a:prstGeom prst="line">
            <a:avLst/>
          </a:prstGeom>
          <a:ln w="25400">
            <a:solidFill>
              <a:srgbClr val="3F4756"/>
            </a:solidFill>
          </a:ln>
        </p:spPr>
        <p:txBody>
          <a:bodyPr lIns="45718" tIns="45718" rIns="45718" bIns="45718"/>
          <a:lstStyle/>
          <a:p>
            <a:pPr>
              <a:defRPr>
                <a:solidFill>
                  <a:srgbClr val="FFFFFF"/>
                </a:solidFill>
              </a:defRPr>
            </a:pPr>
            <a:endParaRPr/>
          </a:p>
        </p:txBody>
      </p:sp>
      <p:sp>
        <p:nvSpPr>
          <p:cNvPr id="2136" name="Line"/>
          <p:cNvSpPr/>
          <p:nvPr/>
        </p:nvSpPr>
        <p:spPr>
          <a:xfrm>
            <a:off x="16486998" y="3965616"/>
            <a:ext cx="6041563" cy="1"/>
          </a:xfrm>
          <a:prstGeom prst="line">
            <a:avLst/>
          </a:prstGeom>
          <a:ln w="25400">
            <a:solidFill>
              <a:srgbClr val="3F4756"/>
            </a:solidFill>
          </a:ln>
        </p:spPr>
        <p:txBody>
          <a:bodyPr lIns="45718" tIns="45718" rIns="45718" bIns="45718"/>
          <a:lstStyle/>
          <a:p>
            <a:pPr>
              <a:defRPr>
                <a:solidFill>
                  <a:srgbClr val="FFFFFF"/>
                </a:solidFill>
              </a:defRPr>
            </a:pPr>
            <a:endParaRPr/>
          </a:p>
        </p:txBody>
      </p:sp>
      <p:sp>
        <p:nvSpPr>
          <p:cNvPr id="2137" name="TextShape 29"/>
          <p:cNvSpPr txBox="1"/>
          <p:nvPr/>
        </p:nvSpPr>
        <p:spPr>
          <a:xfrm>
            <a:off x="19923636" y="7999846"/>
            <a:ext cx="1667418" cy="4126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3000" b="1" spc="317">
                <a:solidFill>
                  <a:srgbClr val="374556"/>
                </a:solidFill>
                <a:latin typeface="Courier New"/>
                <a:ea typeface="Courier New"/>
                <a:cs typeface="Courier New"/>
                <a:sym typeface="Courier New"/>
              </a:defRPr>
            </a:lvl1pPr>
          </a:lstStyle>
          <a:p>
            <a:r>
              <a:rPr dirty="0"/>
              <a:t>/User</a:t>
            </a:r>
          </a:p>
        </p:txBody>
      </p:sp>
      <p:sp>
        <p:nvSpPr>
          <p:cNvPr id="2138" name="TextShape 29"/>
          <p:cNvSpPr txBox="1"/>
          <p:nvPr/>
        </p:nvSpPr>
        <p:spPr>
          <a:xfrm>
            <a:off x="19923636" y="3296477"/>
            <a:ext cx="1667418" cy="4415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4999" tIns="44999" rIns="44999" bIns="44999"/>
          <a:lstStyle>
            <a:lvl1pPr>
              <a:defRPr sz="3000" b="1" spc="317">
                <a:solidFill>
                  <a:srgbClr val="374556"/>
                </a:solidFill>
                <a:latin typeface="Courier New"/>
                <a:ea typeface="Courier New"/>
                <a:cs typeface="Courier New"/>
                <a:sym typeface="Courier New"/>
              </a:defRPr>
            </a:lvl1pPr>
          </a:lstStyle>
          <a:p>
            <a:r>
              <a:rPr dirty="0"/>
              <a:t>/User</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363D48"/>
      </a:dk1>
      <a:lt1>
        <a:srgbClr val="363D48"/>
      </a:lt1>
      <a:dk2>
        <a:srgbClr val="A7A7A7"/>
      </a:dk2>
      <a:lt2>
        <a:srgbClr val="535353"/>
      </a:lt2>
      <a:accent1>
        <a:srgbClr val="66FFD5"/>
      </a:accent1>
      <a:accent2>
        <a:srgbClr val="2C2D2C"/>
      </a:accent2>
      <a:accent3>
        <a:srgbClr val="398F77"/>
      </a:accent3>
      <a:accent4>
        <a:srgbClr val="191919"/>
      </a:accent4>
      <a:accent5>
        <a:srgbClr val="2C6E5C"/>
      </a:accent5>
      <a:accent6>
        <a:srgbClr val="131313"/>
      </a:accent6>
      <a:hlink>
        <a:srgbClr val="0000FF"/>
      </a:hlink>
      <a:folHlink>
        <a:srgbClr val="FF00FF"/>
      </a:folHlink>
    </a:clrScheme>
    <a:fontScheme name="Office Theme">
      <a:majorFont>
        <a:latin typeface="Helvetica"/>
        <a:ea typeface="Helvetica"/>
        <a:cs typeface="Helvetica"/>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66FFD5"/>
      </a:accent1>
      <a:accent2>
        <a:srgbClr val="2C2D2C"/>
      </a:accent2>
      <a:accent3>
        <a:srgbClr val="398F77"/>
      </a:accent3>
      <a:accent4>
        <a:srgbClr val="191919"/>
      </a:accent4>
      <a:accent5>
        <a:srgbClr val="2C6E5C"/>
      </a:accent5>
      <a:accent6>
        <a:srgbClr val="131313"/>
      </a:accent6>
      <a:hlink>
        <a:srgbClr val="0000FF"/>
      </a:hlink>
      <a:folHlink>
        <a:srgbClr val="FF00FF"/>
      </a:folHlink>
    </a:clrScheme>
    <a:fontScheme name="Office Theme">
      <a:majorFont>
        <a:latin typeface="Helvetica"/>
        <a:ea typeface="Helvetica"/>
        <a:cs typeface="Helvetica"/>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1828432"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63D48"/>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10265</TotalTime>
  <Words>7955</Words>
  <Application>Microsoft Office PowerPoint</Application>
  <PresentationFormat>Custom</PresentationFormat>
  <Paragraphs>1560</Paragraphs>
  <Slides>101</Slides>
  <Notes>101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101</vt:i4>
      </vt:variant>
    </vt:vector>
  </HeadingPairs>
  <TitlesOfParts>
    <vt:vector size="112" baseType="lpstr">
      <vt:lpstr>Arial</vt:lpstr>
      <vt:lpstr>Calibri</vt:lpstr>
      <vt:lpstr>Courier New</vt:lpstr>
      <vt:lpstr>Helvetica</vt:lpstr>
      <vt:lpstr>Helvetica Neue</vt:lpstr>
      <vt:lpstr>HK Grotesk Medium</vt:lpstr>
      <vt:lpstr>Montserrat Bold</vt:lpstr>
      <vt:lpstr>Tahoma</vt:lpstr>
      <vt:lpstr>Times Roman</vt:lpstr>
      <vt:lpstr>YACkoL24Adk 0</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Henrike Zschach</dc:creator>
  <cp:lastModifiedBy>Henrike Zschach</cp:lastModifiedBy>
  <cp:revision>44</cp:revision>
  <dcterms:modified xsi:type="dcterms:W3CDTF">2023-09-01T11:53:40Z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2023-03-06T16:39:52Z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033953d6-aa6c-4fff-8983-d9adfb140d90</vt:lpwstr>
  </property>
  <property fmtid="{D5CDD505-2E9C-101B-9397-08002B2CF9AE}" pid="8" name="MSIP_Label_6a2630e2-1ac5-455e-8217-0156b1936a76_ContentBits">
    <vt:lpwstr>0</vt:lpwstr>
  </property>
</Properties>
</file>

<file path=docProps/thumbnail.jpeg>
</file>